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674" r:id="rId2"/>
  </p:sldMasterIdLst>
  <p:notesMasterIdLst>
    <p:notesMasterId r:id="rId92"/>
  </p:notesMasterIdLst>
  <p:handoutMasterIdLst>
    <p:handoutMasterId r:id="rId93"/>
  </p:handoutMasterIdLst>
  <p:sldIdLst>
    <p:sldId id="1399" r:id="rId3"/>
    <p:sldId id="932" r:id="rId4"/>
    <p:sldId id="1202" r:id="rId5"/>
    <p:sldId id="764" r:id="rId6"/>
    <p:sldId id="765" r:id="rId7"/>
    <p:sldId id="1201" r:id="rId8"/>
    <p:sldId id="772" r:id="rId9"/>
    <p:sldId id="777" r:id="rId10"/>
    <p:sldId id="778" r:id="rId11"/>
    <p:sldId id="779" r:id="rId12"/>
    <p:sldId id="791" r:id="rId13"/>
    <p:sldId id="793" r:id="rId14"/>
    <p:sldId id="794" r:id="rId15"/>
    <p:sldId id="795" r:id="rId16"/>
    <p:sldId id="800" r:id="rId17"/>
    <p:sldId id="912" r:id="rId18"/>
    <p:sldId id="801" r:id="rId19"/>
    <p:sldId id="803" r:id="rId20"/>
    <p:sldId id="805" r:id="rId21"/>
    <p:sldId id="807" r:id="rId22"/>
    <p:sldId id="809" r:id="rId23"/>
    <p:sldId id="813" r:id="rId24"/>
    <p:sldId id="903" r:id="rId25"/>
    <p:sldId id="883" r:id="rId26"/>
    <p:sldId id="817" r:id="rId27"/>
    <p:sldId id="819" r:id="rId28"/>
    <p:sldId id="836" r:id="rId29"/>
    <p:sldId id="1400" r:id="rId30"/>
    <p:sldId id="905" r:id="rId31"/>
    <p:sldId id="822" r:id="rId32"/>
    <p:sldId id="824" r:id="rId33"/>
    <p:sldId id="826" r:id="rId34"/>
    <p:sldId id="828" r:id="rId35"/>
    <p:sldId id="829" r:id="rId36"/>
    <p:sldId id="833" r:id="rId37"/>
    <p:sldId id="840" r:id="rId38"/>
    <p:sldId id="842" r:id="rId39"/>
    <p:sldId id="1401" r:id="rId40"/>
    <p:sldId id="1402" r:id="rId41"/>
    <p:sldId id="846" r:id="rId42"/>
    <p:sldId id="852" r:id="rId43"/>
    <p:sldId id="853" r:id="rId44"/>
    <p:sldId id="760" r:id="rId45"/>
    <p:sldId id="1397" r:id="rId46"/>
    <p:sldId id="761" r:id="rId47"/>
    <p:sldId id="857" r:id="rId48"/>
    <p:sldId id="858" r:id="rId49"/>
    <p:sldId id="860" r:id="rId50"/>
    <p:sldId id="1203" r:id="rId51"/>
    <p:sldId id="861" r:id="rId52"/>
    <p:sldId id="1204" r:id="rId53"/>
    <p:sldId id="1205" r:id="rId54"/>
    <p:sldId id="866" r:id="rId55"/>
    <p:sldId id="908" r:id="rId56"/>
    <p:sldId id="870" r:id="rId57"/>
    <p:sldId id="1208" r:id="rId58"/>
    <p:sldId id="1210" r:id="rId59"/>
    <p:sldId id="1209" r:id="rId60"/>
    <p:sldId id="1211" r:id="rId61"/>
    <p:sldId id="1325" r:id="rId62"/>
    <p:sldId id="1326" r:id="rId63"/>
    <p:sldId id="1327" r:id="rId64"/>
    <p:sldId id="1328" r:id="rId65"/>
    <p:sldId id="878" r:id="rId66"/>
    <p:sldId id="1213" r:id="rId67"/>
    <p:sldId id="1188" r:id="rId68"/>
    <p:sldId id="1190" r:id="rId69"/>
    <p:sldId id="927" r:id="rId70"/>
    <p:sldId id="1197" r:id="rId71"/>
    <p:sldId id="1192" r:id="rId72"/>
    <p:sldId id="1193" r:id="rId73"/>
    <p:sldId id="1195" r:id="rId74"/>
    <p:sldId id="929" r:id="rId75"/>
    <p:sldId id="1214" r:id="rId76"/>
    <p:sldId id="1196" r:id="rId77"/>
    <p:sldId id="1215" r:id="rId78"/>
    <p:sldId id="1217" r:id="rId79"/>
    <p:sldId id="884" r:id="rId80"/>
    <p:sldId id="1187" r:id="rId81"/>
    <p:sldId id="1218" r:id="rId82"/>
    <p:sldId id="1324" r:id="rId83"/>
    <p:sldId id="967" r:id="rId84"/>
    <p:sldId id="968" r:id="rId85"/>
    <p:sldId id="969" r:id="rId86"/>
    <p:sldId id="970" r:id="rId87"/>
    <p:sldId id="971" r:id="rId88"/>
    <p:sldId id="963" r:id="rId89"/>
    <p:sldId id="965" r:id="rId90"/>
    <p:sldId id="757" r:id="rId91"/>
  </p:sldIdLst>
  <p:sldSz cx="9144000" cy="6858000" type="screen4x3"/>
  <p:notesSz cx="9928225" cy="6797675"/>
  <p:custDataLst>
    <p:tags r:id="rId94"/>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贾 婷" initials="贾" lastIdx="2" clrIdx="0">
    <p:extLst>
      <p:ext uri="{19B8F6BF-5375-455C-9EA6-DF929625EA0E}">
        <p15:presenceInfo xmlns:p15="http://schemas.microsoft.com/office/powerpoint/2012/main" userId="e825e3e8114e70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95386"/>
    <a:srgbClr val="336699"/>
    <a:srgbClr val="B9E3FD"/>
    <a:srgbClr val="DDDDDD"/>
    <a:srgbClr val="3399FF"/>
    <a:srgbClr val="66FD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91" autoAdjust="0"/>
    <p:restoredTop sz="93775" autoAdjust="0"/>
  </p:normalViewPr>
  <p:slideViewPr>
    <p:cSldViewPr>
      <p:cViewPr varScale="1">
        <p:scale>
          <a:sx n="100" d="100"/>
          <a:sy n="100" d="100"/>
        </p:scale>
        <p:origin x="308" y="52"/>
      </p:cViewPr>
      <p:guideLst>
        <p:guide orient="horz" pos="2160"/>
        <p:guide pos="288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handoutMaster" Target="handoutMasters/handoutMaster1.xml"/><Relationship Id="rId98"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30T17:35:34.400" idx="1">
    <p:pos x="10" y="10"/>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5-30T17:39:58.268" idx="2">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4303713" cy="339725"/>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138243" name="Rectangle 3"/>
          <p:cNvSpPr>
            <a:spLocks noGrp="1" noChangeArrowheads="1"/>
          </p:cNvSpPr>
          <p:nvPr>
            <p:ph type="dt" sz="quarter" idx="1"/>
          </p:nvPr>
        </p:nvSpPr>
        <p:spPr bwMode="auto">
          <a:xfrm>
            <a:off x="5622925" y="0"/>
            <a:ext cx="4303713" cy="33972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138244" name="Rectangle 4"/>
          <p:cNvSpPr>
            <a:spLocks noGrp="1" noChangeArrowheads="1"/>
          </p:cNvSpPr>
          <p:nvPr>
            <p:ph type="ftr" sz="quarter" idx="2"/>
          </p:nvPr>
        </p:nvSpPr>
        <p:spPr bwMode="auto">
          <a:xfrm>
            <a:off x="0" y="6456363"/>
            <a:ext cx="4303713" cy="339725"/>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138245" name="Rectangle 5"/>
          <p:cNvSpPr>
            <a:spLocks noGrp="1" noChangeArrowheads="1"/>
          </p:cNvSpPr>
          <p:nvPr>
            <p:ph type="sldNum" sz="quarter" idx="3"/>
          </p:nvPr>
        </p:nvSpPr>
        <p:spPr bwMode="auto">
          <a:xfrm>
            <a:off x="5622925" y="6456363"/>
            <a:ext cx="4303713" cy="339725"/>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fld id="{FED4EDED-FDE5-4D61-888C-4E8E6E21D314}" type="slidenum">
              <a:rPr lang="en-US" altLang="zh-CN"/>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4303713" cy="339725"/>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47107" name="Rectangle 3"/>
          <p:cNvSpPr>
            <a:spLocks noGrp="1" noChangeArrowheads="1"/>
          </p:cNvSpPr>
          <p:nvPr>
            <p:ph type="dt" idx="1"/>
          </p:nvPr>
        </p:nvSpPr>
        <p:spPr bwMode="auto">
          <a:xfrm>
            <a:off x="5622925" y="0"/>
            <a:ext cx="4303713" cy="33972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5124" name="Rectangle 4"/>
          <p:cNvSpPr>
            <a:spLocks noGrp="1" noRot="1" noChangeAspect="1" noChangeArrowheads="1" noTextEdit="1"/>
          </p:cNvSpPr>
          <p:nvPr>
            <p:ph type="sldImg" idx="2"/>
          </p:nvPr>
        </p:nvSpPr>
        <p:spPr bwMode="auto">
          <a:xfrm>
            <a:off x="3267075" y="509588"/>
            <a:ext cx="3398838" cy="2549525"/>
          </a:xfrm>
          <a:prstGeom prst="rect">
            <a:avLst/>
          </a:prstGeom>
          <a:noFill/>
          <a:ln w="9525">
            <a:solidFill>
              <a:srgbClr val="000000"/>
            </a:solidFill>
            <a:miter lim="800000"/>
          </a:ln>
        </p:spPr>
      </p:sp>
      <p:sp>
        <p:nvSpPr>
          <p:cNvPr id="47109" name="Rectangle 5"/>
          <p:cNvSpPr>
            <a:spLocks noGrp="1" noChangeArrowheads="1"/>
          </p:cNvSpPr>
          <p:nvPr>
            <p:ph type="body" sz="quarter" idx="3"/>
          </p:nvPr>
        </p:nvSpPr>
        <p:spPr bwMode="auto">
          <a:xfrm>
            <a:off x="992188" y="3228975"/>
            <a:ext cx="7943850" cy="3059113"/>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7110" name="Rectangle 6"/>
          <p:cNvSpPr>
            <a:spLocks noGrp="1" noChangeArrowheads="1"/>
          </p:cNvSpPr>
          <p:nvPr>
            <p:ph type="ftr" sz="quarter" idx="4"/>
          </p:nvPr>
        </p:nvSpPr>
        <p:spPr bwMode="auto">
          <a:xfrm>
            <a:off x="0" y="6456363"/>
            <a:ext cx="4303713" cy="339725"/>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47111" name="Rectangle 7"/>
          <p:cNvSpPr>
            <a:spLocks noGrp="1" noChangeArrowheads="1"/>
          </p:cNvSpPr>
          <p:nvPr>
            <p:ph type="sldNum" sz="quarter" idx="5"/>
          </p:nvPr>
        </p:nvSpPr>
        <p:spPr bwMode="auto">
          <a:xfrm>
            <a:off x="5622925" y="6456363"/>
            <a:ext cx="4303713" cy="339725"/>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fld id="{95AD7A9C-81C2-4A74-80F0-BBFCCF71769E}"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273E072-A649-4989-B6A6-FB34E1FAB29E}"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30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国家资本</a:t>
            </a:r>
            <a:r>
              <a:rPr lang="en-US" altLang="zh-CN" dirty="0"/>
              <a:t>+</a:t>
            </a:r>
            <a:r>
              <a:rPr lang="zh-CN" altLang="en-US" dirty="0"/>
              <a:t>国有法人资本</a:t>
            </a:r>
            <a:r>
              <a:rPr lang="en-US" altLang="zh-CN" dirty="0"/>
              <a:t>=</a:t>
            </a:r>
            <a:r>
              <a:rPr lang="zh-CN" altLang="en-US" dirty="0"/>
              <a:t>国有资本 国有企业对其投资形成的权益</a:t>
            </a:r>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37</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指南里也提供了表样。</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53</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54</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解释分析指标“负债率=债务总额/本地区GDP”中债务总额含义。是资产负债表中负债总额还是政府层面负担债务总额。</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5AD7A9C-81C2-4A74-80F0-BBFCCF71769E}"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5AD7A9C-81C2-4A74-80F0-BBFCCF71769E}"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5AD7A9C-81C2-4A74-80F0-BBFCCF71769E}"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82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5AD7A9C-81C2-4A74-80F0-BBFCCF71769E}"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87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5AD7A9C-81C2-4A74-80F0-BBFCCF71769E}"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88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兼顾需求</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F4003DFA-6CC9-4D7B-A341-B8D664B9D14E}" type="slidenum">
              <a:rPr lang="en-US" altLang="zh-CN"/>
              <a:pPr/>
              <a:t>89</a:t>
            </a:fld>
            <a:endParaRPr lang="en-US" altLang="zh-CN"/>
          </a:p>
        </p:txBody>
      </p:sp>
      <p:sp>
        <p:nvSpPr>
          <p:cNvPr id="176131" name="Rectangle 2"/>
          <p:cNvSpPr>
            <a:spLocks noGrp="1" noRot="1" noChangeAspect="1" noChangeArrowheads="1" noTextEdit="1"/>
          </p:cNvSpPr>
          <p:nvPr>
            <p:ph type="sldImg"/>
          </p:nvPr>
        </p:nvSpPr>
        <p:spPr/>
      </p:sp>
      <p:sp>
        <p:nvSpPr>
          <p:cNvPr id="176132" name="Rectangle 3"/>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受托代理负债，应该与资产相同。不等的话，要检查一下。</a:t>
            </a:r>
            <a:endParaRPr lang="en-US" altLang="zh-CN" dirty="0"/>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10</a:t>
            </a:r>
            <a:r>
              <a:rPr lang="zh-CN" altLang="en-US" dirty="0"/>
              <a:t>万元的由来。国际上的做法。</a:t>
            </a:r>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15</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宋体" panose="02010600030101010101" pitchFamily="2" charset="-122"/>
                <a:ea typeface="宋体" panose="02010600030101010101" pitchFamily="2" charset="-122"/>
              </a:rPr>
              <a:t>政府财政根据法律法规等规定设立的各项专用基金（包括粮食风险基金等）取得的资金收入</a:t>
            </a:r>
            <a:endParaRPr lang="zh-CN" altLang="en-US" dirty="0"/>
          </a:p>
        </p:txBody>
      </p:sp>
      <p:sp>
        <p:nvSpPr>
          <p:cNvPr id="4" name="灯片编号占位符 3"/>
          <p:cNvSpPr>
            <a:spLocks noGrp="1"/>
          </p:cNvSpPr>
          <p:nvPr>
            <p:ph type="sldNum" sz="quarter" idx="5"/>
          </p:nvPr>
        </p:nvSpPr>
        <p:spPr/>
        <p:txBody>
          <a:bodyPr/>
          <a:lstStyle/>
          <a:p>
            <a:fld id="{95AD7A9C-81C2-4A74-80F0-BBFCCF71769E}" type="slidenum">
              <a:rPr lang="en-US" altLang="zh-CN" smtClean="0"/>
              <a:pPr/>
              <a:t>26</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427B2604-B57E-4708-AFB9-F3EA153EBD21}"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DB7E06FE-5820-4F2D-8D5E-004093C30CC5}"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8B7A00A0-36BA-4F1E-BE49-D421EDA291A8}"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66738" y="3214686"/>
            <a:ext cx="8001000" cy="33829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66738" y="3214686"/>
            <a:ext cx="8001000" cy="33829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0286" y="697150"/>
            <a:ext cx="931295" cy="1243780"/>
          </a:xfrm>
          <a:prstGeom prst="rect">
            <a:avLst/>
          </a:prstGeom>
        </p:spPr>
      </p:pic>
      <p:sp>
        <p:nvSpPr>
          <p:cNvPr id="9" name="Rectangle 8"/>
          <p:cNvSpPr/>
          <p:nvPr userDrawn="1"/>
        </p:nvSpPr>
        <p:spPr>
          <a:xfrm>
            <a:off x="8954218" y="-2"/>
            <a:ext cx="18978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305786" y="1940931"/>
            <a:ext cx="4136463" cy="2239337"/>
          </a:xfrm>
        </p:spPr>
        <p:txBody>
          <a:bodyPr lIns="0" tIns="0" rIns="0" bIns="45720" anchor="b" anchorCtr="0">
            <a:normAutofit/>
          </a:bodyPr>
          <a:lstStyle>
            <a:lvl1pPr algn="l">
              <a:lnSpc>
                <a:spcPct val="95000"/>
              </a:lnSpc>
              <a:defRPr sz="3000" b="0" i="0">
                <a:solidFill>
                  <a:schemeClr val="tx2"/>
                </a:solidFill>
                <a:latin typeface="Arial Black" panose="020B0A04020102020204" charset="0"/>
                <a:cs typeface="Arial Black" panose="020B0A0402010202020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4305786" y="4180267"/>
            <a:ext cx="4136463" cy="465240"/>
          </a:xfrm>
        </p:spPr>
        <p:txBody>
          <a:bodyPr lIns="0" tIns="91440" rIns="0" bIns="0"/>
          <a:lstStyle>
            <a:lvl1pPr marL="0" indent="0" algn="l">
              <a:buNone/>
              <a:defRPr b="1" cap="all"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p:cNvSpPr>
            <a:spLocks noGrp="1"/>
          </p:cNvSpPr>
          <p:nvPr>
            <p:ph type="body" sz="quarter" idx="10" hasCustomPrompt="1"/>
          </p:nvPr>
        </p:nvSpPr>
        <p:spPr>
          <a:xfrm>
            <a:off x="4305786" y="4879731"/>
            <a:ext cx="4136463" cy="1213338"/>
          </a:xfrm>
        </p:spPr>
        <p:txBody>
          <a:bodyPr lIns="0" tIns="0" rIns="0" bIns="0" anchor="b" anchorCtr="0"/>
          <a:lstStyle>
            <a:lvl1pPr marL="0" indent="0">
              <a:spcBef>
                <a:spcPts val="225"/>
              </a:spcBef>
              <a:buNone/>
              <a:defRPr>
                <a:solidFill>
                  <a:schemeClr val="bg1">
                    <a:lumMod val="50000"/>
                  </a:schemeClr>
                </a:solidFill>
              </a:defRPr>
            </a:lvl1pPr>
            <a:lvl2pPr marL="0" indent="0">
              <a:spcBef>
                <a:spcPts val="225"/>
              </a:spcBef>
              <a:buNone/>
              <a:defRPr>
                <a:solidFill>
                  <a:schemeClr val="bg1">
                    <a:lumMod val="50000"/>
                  </a:schemeClr>
                </a:solidFill>
              </a:defRPr>
            </a:lvl2pPr>
            <a:lvl3pPr marL="0" indent="0">
              <a:spcBef>
                <a:spcPts val="225"/>
              </a:spcBef>
              <a:buNone/>
              <a:defRPr>
                <a:solidFill>
                  <a:schemeClr val="bg1">
                    <a:lumMod val="50000"/>
                  </a:schemeClr>
                </a:solidFill>
              </a:defRPr>
            </a:lvl3pPr>
            <a:lvl4pPr marL="0" indent="0">
              <a:spcBef>
                <a:spcPts val="225"/>
              </a:spcBef>
              <a:buNone/>
              <a:defRPr>
                <a:solidFill>
                  <a:schemeClr val="bg1">
                    <a:lumMod val="50000"/>
                  </a:schemeClr>
                </a:solidFill>
              </a:defRPr>
            </a:lvl4pPr>
            <a:lvl5pPr marL="0" indent="0">
              <a:spcBef>
                <a:spcPts val="225"/>
              </a:spcBef>
              <a:buNone/>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p:cNvSpPr>
            <a:spLocks noGrp="1"/>
          </p:cNvSpPr>
          <p:nvPr>
            <p:ph type="pic" sz="quarter" idx="11" hasCustomPrompt="1"/>
          </p:nvPr>
        </p:nvSpPr>
        <p:spPr>
          <a:xfrm>
            <a:off x="0" y="0"/>
            <a:ext cx="3668316"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dirty="0"/>
              <a:t>Click icon to insert a photo.</a:t>
            </a:r>
          </a:p>
        </p:txBody>
      </p:sp>
      <p:sp>
        <p:nvSpPr>
          <p:cNvPr id="8" name="Text Placeholder 4"/>
          <p:cNvSpPr>
            <a:spLocks noGrp="1"/>
          </p:cNvSpPr>
          <p:nvPr>
            <p:ph type="body" sz="quarter" idx="12" hasCustomPrompt="1"/>
          </p:nvPr>
        </p:nvSpPr>
        <p:spPr>
          <a:xfrm>
            <a:off x="0" y="6597160"/>
            <a:ext cx="3668317"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dirty="0"/>
              <a:t>Click here to insert photo credit/copyright information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29879" y="491385"/>
            <a:ext cx="7286625" cy="978486"/>
          </a:xfrm>
          <a:prstGeom prst="rect">
            <a:avLst/>
          </a:prstGeom>
        </p:spPr>
        <p:txBody>
          <a:bodyPr vert="horz" lIns="0" tIns="0" rIns="0" bIns="0" rtlCol="0" anchor="ctr">
            <a:normAutofit/>
          </a:bodyPr>
          <a:lstStyle>
            <a:lvl1pPr algn="l">
              <a:defRPr lang="en-US" sz="2100" dirty="0">
                <a:solidFill>
                  <a:schemeClr val="tx2"/>
                </a:solidFill>
                <a:latin typeface="Arial Black" panose="020B0A04020102020204" charset="0"/>
                <a:ea typeface="Arial Black" panose="020B0A04020102020204" charset="0"/>
                <a:cs typeface="Arial Black" panose="020B0A04020102020204" charset="0"/>
              </a:defRPr>
            </a:lvl1pPr>
          </a:lstStyle>
          <a:p>
            <a:pPr marL="0" lvl="0"/>
            <a:r>
              <a:rPr lang="en-US" dirty="0"/>
              <a:t>Slide Title for Single-Column, White Layout</a:t>
            </a:r>
          </a:p>
        </p:txBody>
      </p:sp>
      <p:sp>
        <p:nvSpPr>
          <p:cNvPr id="3" name="Text Placeholder 2"/>
          <p:cNvSpPr>
            <a:spLocks noGrp="1"/>
          </p:cNvSpPr>
          <p:nvPr>
            <p:ph type="body" sz="quarter" idx="10" hasCustomPrompt="1"/>
          </p:nvPr>
        </p:nvSpPr>
        <p:spPr>
          <a:xfrm>
            <a:off x="929879" y="1469872"/>
            <a:ext cx="7286625" cy="4860591"/>
          </a:xfrm>
        </p:spPr>
        <p:txBody>
          <a:bodyPr/>
          <a:lstStyle>
            <a:lvl1pPr>
              <a:spcBef>
                <a:spcPts val="1800"/>
              </a:spcBef>
              <a:defRPr>
                <a:solidFill>
                  <a:schemeClr val="tx1"/>
                </a:solidFill>
              </a:defRPr>
            </a:lvl1pPr>
            <a:lvl2pPr>
              <a:defRPr/>
            </a:lvl2pPr>
            <a:lvl3pPr marL="344170" marR="0" indent="-168910" algn="l" defTabSz="685800" rtl="0" eaLnBrk="1" fontAlgn="auto" latinLnBrk="0" hangingPunct="1">
              <a:lnSpc>
                <a:spcPct val="100000"/>
              </a:lnSpc>
              <a:spcBef>
                <a:spcPts val="450"/>
              </a:spcBef>
              <a:spcAft>
                <a:spcPts val="0"/>
              </a:spcAft>
              <a:buClr>
                <a:schemeClr val="bg1">
                  <a:lumMod val="50000"/>
                </a:schemeClr>
              </a:buClr>
              <a:buSzPct val="65000"/>
              <a:buFont typeface="ArialMT"/>
              <a:buChar char="►"/>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344170" marR="0" lvl="2" indent="-168910" algn="l" defTabSz="685800" rtl="0" eaLnBrk="1" fontAlgn="auto" latinLnBrk="0" hangingPunct="1">
              <a:lnSpc>
                <a:spcPct val="100000"/>
              </a:lnSpc>
              <a:spcBef>
                <a:spcPts val="450"/>
              </a:spcBef>
              <a:spcAft>
                <a:spcPts val="0"/>
              </a:spcAft>
              <a:buClr>
                <a:schemeClr val="bg1">
                  <a:lumMod val="50000"/>
                </a:schemeClr>
              </a:buClr>
              <a:buSzPct val="65000"/>
              <a:buFont typeface="ArialMT"/>
              <a:buChar char="►"/>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29879" y="491385"/>
            <a:ext cx="7286625" cy="978486"/>
          </a:xfrm>
          <a:prstGeom prst="rect">
            <a:avLst/>
          </a:prstGeom>
        </p:spPr>
        <p:txBody>
          <a:bodyPr vert="horz" lIns="0" tIns="0" rIns="0" bIns="0" rtlCol="0" anchor="ctr">
            <a:normAutofit/>
          </a:bodyPr>
          <a:lstStyle>
            <a:lvl1pPr algn="l">
              <a:defRPr lang="en-US" sz="2100" dirty="0">
                <a:solidFill>
                  <a:schemeClr val="tx2"/>
                </a:solidFill>
                <a:latin typeface="Arial Black" panose="020B0A04020102020204" charset="0"/>
                <a:ea typeface="Arial Black" panose="020B0A04020102020204" charset="0"/>
                <a:cs typeface="Arial Black" panose="020B0A04020102020204" charset="0"/>
              </a:defRPr>
            </a:lvl1pPr>
          </a:lstStyle>
          <a:p>
            <a:pPr marL="0" lvl="0"/>
            <a:r>
              <a:rPr lang="en-US" dirty="0"/>
              <a:t>Title for </a:t>
            </a:r>
            <a:r>
              <a:rPr lang="en-US" dirty="0" err="1"/>
              <a:t>Photo+Text</a:t>
            </a:r>
            <a:r>
              <a:rPr lang="en-US" dirty="0"/>
              <a:t>, White Layout</a:t>
            </a:r>
          </a:p>
        </p:txBody>
      </p:sp>
      <p:sp>
        <p:nvSpPr>
          <p:cNvPr id="4" name="Text Placeholder 2"/>
          <p:cNvSpPr>
            <a:spLocks noGrp="1"/>
          </p:cNvSpPr>
          <p:nvPr>
            <p:ph type="body" sz="quarter" idx="11" hasCustomPrompt="1"/>
          </p:nvPr>
        </p:nvSpPr>
        <p:spPr>
          <a:xfrm>
            <a:off x="4787504" y="1469872"/>
            <a:ext cx="3429000" cy="4860591"/>
          </a:xfrm>
        </p:spPr>
        <p:txBody>
          <a:bodyPr>
            <a:normAutofit/>
          </a:bodyPr>
          <a:lstStyle>
            <a:lvl1pPr>
              <a:spcBef>
                <a:spcPts val="1500"/>
              </a:spcBef>
              <a:defRPr sz="1350">
                <a:solidFill>
                  <a:schemeClr val="tx1"/>
                </a:solidFill>
              </a:defRPr>
            </a:lvl1pPr>
            <a:lvl2pPr>
              <a:defRPr sz="1350"/>
            </a:lvl2pPr>
            <a:lvl3pPr marL="344170" marR="0" indent="-168910" algn="l" defTabSz="685800" rtl="0" eaLnBrk="1" fontAlgn="auto" latinLnBrk="0" hangingPunct="1">
              <a:lnSpc>
                <a:spcPct val="100000"/>
              </a:lnSpc>
              <a:spcBef>
                <a:spcPts val="450"/>
              </a:spcBef>
              <a:spcAft>
                <a:spcPts val="0"/>
              </a:spcAft>
              <a:buClr>
                <a:schemeClr val="bg1">
                  <a:lumMod val="50000"/>
                </a:schemeClr>
              </a:buClr>
              <a:buSzPct val="65000"/>
              <a:buFont typeface="ArialMT"/>
              <a:buChar char="►"/>
              <a:defRPr sz="1350"/>
            </a:lvl3pPr>
            <a:lvl4pPr>
              <a:defRPr sz="1350"/>
            </a:lvl4pPr>
            <a:lvl5pPr marL="688340" marR="0" indent="-168910" algn="l" defTabSz="685800" rtl="0" eaLnBrk="1" fontAlgn="auto" latinLnBrk="0" hangingPunct="1">
              <a:lnSpc>
                <a:spcPct val="100000"/>
              </a:lnSpc>
              <a:spcBef>
                <a:spcPts val="450"/>
              </a:spcBef>
              <a:spcAft>
                <a:spcPts val="0"/>
              </a:spcAft>
              <a:buClr>
                <a:schemeClr val="bg1">
                  <a:lumMod val="50000"/>
                </a:schemeClr>
              </a:buClr>
              <a:buSzTx/>
              <a:buFont typeface=".HelveticaNeueDeskInterface-Regular"/>
              <a:buChar char="●"/>
              <a:defRPr sz="135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344170" marR="0" lvl="2" indent="-168910" algn="l" defTabSz="685800" rtl="0" eaLnBrk="1" fontAlgn="auto" latinLnBrk="0" hangingPunct="1">
              <a:lnSpc>
                <a:spcPct val="100000"/>
              </a:lnSpc>
              <a:spcBef>
                <a:spcPts val="450"/>
              </a:spcBef>
              <a:spcAft>
                <a:spcPts val="0"/>
              </a:spcAft>
              <a:buClr>
                <a:schemeClr val="bg1">
                  <a:lumMod val="50000"/>
                </a:schemeClr>
              </a:buClr>
              <a:buSzPct val="65000"/>
              <a:buFont typeface="ArialMT"/>
              <a:buChar char="►"/>
              <a:defRPr/>
            </a:pPr>
            <a:r>
              <a:rPr lang="en-US" dirty="0"/>
              <a:t>Double-click the “Indent More” button (above) for second-level bullets</a:t>
            </a:r>
          </a:p>
          <a:p>
            <a:pPr lvl="3"/>
            <a:r>
              <a:rPr lang="en-US" dirty="0"/>
              <a:t>Triple-click the “Indent More” button (above) for third-level bullets</a:t>
            </a:r>
          </a:p>
          <a:p>
            <a:pPr marL="688340" marR="0" lvl="4" indent="-168910" algn="l" defTabSz="685800" rtl="0" eaLnBrk="1" fontAlgn="auto" latinLnBrk="0" hangingPunct="1">
              <a:lnSpc>
                <a:spcPct val="100000"/>
              </a:lnSpc>
              <a:spcBef>
                <a:spcPts val="450"/>
              </a:spcBef>
              <a:spcAft>
                <a:spcPts val="0"/>
              </a:spcAft>
              <a:buClr>
                <a:schemeClr val="bg1">
                  <a:lumMod val="50000"/>
                </a:schemeClr>
              </a:buClr>
              <a:buSzTx/>
              <a:buFont typeface=".HelveticaNeueDeskInterface-Regular"/>
              <a:buChar char="●"/>
              <a:defRPr/>
            </a:pPr>
            <a:r>
              <a:rPr lang="en-US" dirty="0"/>
              <a:t>Quadruple-click the “Indent More” button (above) for fourth-level bullets</a:t>
            </a:r>
          </a:p>
        </p:txBody>
      </p:sp>
      <p:sp>
        <p:nvSpPr>
          <p:cNvPr id="6" name="Picture Placeholder 4"/>
          <p:cNvSpPr>
            <a:spLocks noGrp="1"/>
          </p:cNvSpPr>
          <p:nvPr>
            <p:ph type="pic" sz="quarter" idx="12" hasCustomPrompt="1"/>
          </p:nvPr>
        </p:nvSpPr>
        <p:spPr>
          <a:xfrm>
            <a:off x="929878" y="1669499"/>
            <a:ext cx="3642122" cy="44805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dirty="0"/>
              <a:t>Click icon to insert a photo.</a:t>
            </a:r>
          </a:p>
        </p:txBody>
      </p:sp>
      <p:sp>
        <p:nvSpPr>
          <p:cNvPr id="7" name="Text Placeholder 4"/>
          <p:cNvSpPr>
            <a:spLocks noGrp="1"/>
          </p:cNvSpPr>
          <p:nvPr>
            <p:ph type="body" sz="quarter" idx="13" hasCustomPrompt="1"/>
          </p:nvPr>
        </p:nvSpPr>
        <p:spPr>
          <a:xfrm>
            <a:off x="929879" y="5889219"/>
            <a:ext cx="3642122"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dirty="0"/>
              <a:t>Click here to insert photo credit/copyright information</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29879" y="491385"/>
            <a:ext cx="7286625" cy="978486"/>
          </a:xfrm>
          <a:prstGeom prst="rect">
            <a:avLst/>
          </a:prstGeom>
        </p:spPr>
        <p:txBody>
          <a:bodyPr vert="horz" lIns="0" tIns="0" rIns="0" bIns="0" rtlCol="0" anchor="ctr">
            <a:normAutofit/>
          </a:bodyPr>
          <a:lstStyle>
            <a:lvl1pPr algn="l">
              <a:defRPr lang="en-US" sz="2100" dirty="0">
                <a:solidFill>
                  <a:schemeClr val="tx2"/>
                </a:solidFill>
                <a:latin typeface="Arial Black" panose="020B0A04020102020204" charset="0"/>
                <a:ea typeface="Arial Black" panose="020B0A04020102020204" charset="0"/>
                <a:cs typeface="Arial Black" panose="020B0A04020102020204" charset="0"/>
              </a:defRPr>
            </a:lvl1pPr>
          </a:lstStyle>
          <a:p>
            <a:pPr marL="0" lvl="0"/>
            <a:r>
              <a:rPr lang="en-US" dirty="0"/>
              <a:t>Title for Two-Column, White Layout</a:t>
            </a:r>
          </a:p>
        </p:txBody>
      </p:sp>
      <p:sp>
        <p:nvSpPr>
          <p:cNvPr id="3" name="Text Placeholder 2"/>
          <p:cNvSpPr>
            <a:spLocks noGrp="1"/>
          </p:cNvSpPr>
          <p:nvPr>
            <p:ph type="body" sz="quarter" idx="10" hasCustomPrompt="1"/>
          </p:nvPr>
        </p:nvSpPr>
        <p:spPr>
          <a:xfrm>
            <a:off x="929879" y="1469872"/>
            <a:ext cx="3429000" cy="4860591"/>
          </a:xfrm>
        </p:spPr>
        <p:txBody>
          <a:bodyPr>
            <a:normAutofit/>
          </a:bodyPr>
          <a:lstStyle>
            <a:lvl1pPr>
              <a:spcBef>
                <a:spcPts val="1500"/>
              </a:spcBef>
              <a:defRPr sz="1350">
                <a:solidFill>
                  <a:schemeClr val="tx1"/>
                </a:solidFill>
              </a:defRPr>
            </a:lvl1pPr>
            <a:lvl2pPr>
              <a:defRPr sz="1350"/>
            </a:lvl2pPr>
            <a:lvl3pPr marL="344170" marR="0" indent="-168910" algn="l" defTabSz="685800" rtl="0" eaLnBrk="1" fontAlgn="auto" latinLnBrk="0" hangingPunct="1">
              <a:lnSpc>
                <a:spcPct val="100000"/>
              </a:lnSpc>
              <a:spcBef>
                <a:spcPts val="450"/>
              </a:spcBef>
              <a:spcAft>
                <a:spcPts val="0"/>
              </a:spcAft>
              <a:buClr>
                <a:schemeClr val="bg1">
                  <a:lumMod val="50000"/>
                </a:schemeClr>
              </a:buClr>
              <a:buSzPct val="65000"/>
              <a:buFont typeface="ArialMT"/>
              <a:buChar char="►"/>
              <a:defRPr sz="1350"/>
            </a:lvl3pPr>
            <a:lvl4pPr>
              <a:defRPr sz="1350"/>
            </a:lvl4pPr>
            <a:lvl5pPr>
              <a:defRPr sz="135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344170" marR="0" lvl="2" indent="-168910" algn="l" defTabSz="685800" rtl="0" eaLnBrk="1" fontAlgn="auto" latinLnBrk="0" hangingPunct="1">
              <a:lnSpc>
                <a:spcPct val="100000"/>
              </a:lnSpc>
              <a:spcBef>
                <a:spcPts val="450"/>
              </a:spcBef>
              <a:spcAft>
                <a:spcPts val="0"/>
              </a:spcAft>
              <a:buClr>
                <a:schemeClr val="bg1">
                  <a:lumMod val="50000"/>
                </a:schemeClr>
              </a:buClr>
              <a:buSzPct val="65000"/>
              <a:buFont typeface="ArialMT"/>
              <a:buChar char="►"/>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p:cNvSpPr>
            <a:spLocks noGrp="1"/>
          </p:cNvSpPr>
          <p:nvPr>
            <p:ph type="body" sz="quarter" idx="11" hasCustomPrompt="1"/>
          </p:nvPr>
        </p:nvSpPr>
        <p:spPr>
          <a:xfrm>
            <a:off x="4787504" y="1469872"/>
            <a:ext cx="3429000" cy="4860591"/>
          </a:xfrm>
        </p:spPr>
        <p:txBody>
          <a:bodyPr>
            <a:normAutofit/>
          </a:bodyPr>
          <a:lstStyle>
            <a:lvl1pPr>
              <a:spcBef>
                <a:spcPts val="1500"/>
              </a:spcBef>
              <a:defRPr sz="1350">
                <a:solidFill>
                  <a:schemeClr val="tx1"/>
                </a:solidFill>
              </a:defRPr>
            </a:lvl1pPr>
            <a:lvl2pPr>
              <a:defRPr sz="1350"/>
            </a:lvl2pPr>
            <a:lvl3pPr marL="344170" marR="0" indent="-168910" algn="l" defTabSz="685800" rtl="0" eaLnBrk="1" fontAlgn="auto" latinLnBrk="0" hangingPunct="1">
              <a:lnSpc>
                <a:spcPct val="100000"/>
              </a:lnSpc>
              <a:spcBef>
                <a:spcPts val="450"/>
              </a:spcBef>
              <a:spcAft>
                <a:spcPts val="0"/>
              </a:spcAft>
              <a:buClr>
                <a:schemeClr val="bg1">
                  <a:lumMod val="50000"/>
                </a:schemeClr>
              </a:buClr>
              <a:buSzPct val="65000"/>
              <a:buFont typeface="ArialMT"/>
              <a:buChar char="►"/>
              <a:defRPr sz="1350"/>
            </a:lvl3pPr>
            <a:lvl4pPr>
              <a:defRPr sz="1350"/>
            </a:lvl4pPr>
            <a:lvl5pPr>
              <a:defRPr sz="135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344170" marR="0" lvl="2" indent="-168910" algn="l" defTabSz="685800" rtl="0" eaLnBrk="1" fontAlgn="auto" latinLnBrk="0" hangingPunct="1">
              <a:lnSpc>
                <a:spcPct val="100000"/>
              </a:lnSpc>
              <a:spcBef>
                <a:spcPts val="450"/>
              </a:spcBef>
              <a:spcAft>
                <a:spcPts val="0"/>
              </a:spcAft>
              <a:buClr>
                <a:schemeClr val="bg1">
                  <a:lumMod val="50000"/>
                </a:schemeClr>
              </a:buClr>
              <a:buSzPct val="65000"/>
              <a:buFont typeface="ArialMT"/>
              <a:buChar char="►"/>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cxnSp>
        <p:nvCxnSpPr>
          <p:cNvPr id="5" name="Straight Connector 4"/>
          <p:cNvCxnSpPr/>
          <p:nvPr userDrawn="1"/>
        </p:nvCxnSpPr>
        <p:spPr>
          <a:xfrm>
            <a:off x="4572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740706" y="5349451"/>
            <a:ext cx="7662589" cy="978486"/>
          </a:xfrm>
          <a:prstGeom prst="rect">
            <a:avLst/>
          </a:prstGeom>
        </p:spPr>
        <p:txBody>
          <a:bodyPr vert="horz" lIns="0" tIns="182880" rIns="0" bIns="0" rtlCol="0" anchor="t">
            <a:noAutofit/>
          </a:bodyPr>
          <a:lstStyle>
            <a:lvl1pPr algn="ctr">
              <a:defRPr lang="en-US" sz="1800" dirty="0">
                <a:solidFill>
                  <a:schemeClr val="tx2"/>
                </a:solidFill>
                <a:latin typeface="Arial Black" panose="020B0A04020102020204" charset="0"/>
                <a:ea typeface="Arial Black" panose="020B0A04020102020204" charset="0"/>
                <a:cs typeface="Arial Black" panose="020B0A04020102020204" charset="0"/>
              </a:defRPr>
            </a:lvl1pPr>
          </a:lstStyle>
          <a:p>
            <a:pPr marL="0" lvl="0"/>
            <a:r>
              <a:rPr lang="en-US" dirty="0"/>
              <a:t>Title for Large-Photo, White Layout</a:t>
            </a:r>
          </a:p>
        </p:txBody>
      </p:sp>
      <p:sp>
        <p:nvSpPr>
          <p:cNvPr id="5" name="Picture Placeholder 2"/>
          <p:cNvSpPr>
            <a:spLocks noGrp="1"/>
          </p:cNvSpPr>
          <p:nvPr>
            <p:ph type="pic" sz="quarter" idx="10" hasCustomPrompt="1"/>
          </p:nvPr>
        </p:nvSpPr>
        <p:spPr>
          <a:xfrm>
            <a:off x="0" y="1"/>
            <a:ext cx="9144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p:cNvSpPr>
            <a:spLocks noGrp="1"/>
          </p:cNvSpPr>
          <p:nvPr>
            <p:ph type="body" sz="quarter" idx="11" hasCustomPrompt="1"/>
          </p:nvPr>
        </p:nvSpPr>
        <p:spPr>
          <a:xfrm rot="5400000">
            <a:off x="6371461" y="2576913"/>
            <a:ext cx="5349451" cy="195630"/>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dirty="0"/>
              <a:t>Click here to insert photo credit/copyright information</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Column, Blu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29879" y="491385"/>
            <a:ext cx="7286625" cy="978486"/>
          </a:xfrm>
          <a:prstGeom prst="rect">
            <a:avLst/>
          </a:prstGeom>
        </p:spPr>
        <p:txBody>
          <a:bodyPr vert="horz" lIns="0" tIns="0" rIns="0" bIns="0" rtlCol="0" anchor="ctr">
            <a:normAutofit/>
          </a:bodyPr>
          <a:lstStyle>
            <a:lvl1pPr algn="l">
              <a:defRPr lang="en-US" sz="2100" dirty="0">
                <a:solidFill>
                  <a:schemeClr val="bg1"/>
                </a:solidFill>
                <a:latin typeface="Arial Black" panose="020B0A04020102020204" charset="0"/>
                <a:ea typeface="Arial Black" panose="020B0A04020102020204" charset="0"/>
                <a:cs typeface="Arial Black" panose="020B0A04020102020204" charset="0"/>
              </a:defRPr>
            </a:lvl1pPr>
          </a:lstStyle>
          <a:p>
            <a:pPr marL="0" lvl="0"/>
            <a:r>
              <a:rPr lang="en-US" dirty="0"/>
              <a:t>Title for Single-Column, Blue Layout</a:t>
            </a:r>
          </a:p>
        </p:txBody>
      </p:sp>
      <p:sp>
        <p:nvSpPr>
          <p:cNvPr id="3" name="Text Placeholder 2"/>
          <p:cNvSpPr>
            <a:spLocks noGrp="1"/>
          </p:cNvSpPr>
          <p:nvPr>
            <p:ph type="body" sz="quarter" idx="10" hasCustomPrompt="1"/>
          </p:nvPr>
        </p:nvSpPr>
        <p:spPr>
          <a:xfrm>
            <a:off x="929879" y="1469872"/>
            <a:ext cx="7286625" cy="4860591"/>
          </a:xfrm>
        </p:spPr>
        <p:txBody>
          <a:bodyPr/>
          <a:lstStyle>
            <a:lvl1pPr marL="0" marR="0" indent="0" algn="l" defTabSz="685800" rtl="0" eaLnBrk="1" fontAlgn="auto" latinLnBrk="0" hangingPunct="1">
              <a:lnSpc>
                <a:spcPct val="100000"/>
              </a:lnSpc>
              <a:spcBef>
                <a:spcPts val="1800"/>
              </a:spcBef>
              <a:spcAft>
                <a:spcPts val="0"/>
              </a:spcAft>
              <a:buClr>
                <a:schemeClr val="accent1"/>
              </a:buClr>
              <a:buSzPct val="110000"/>
              <a:buFont typeface="Wingdings" panose="05000000000000000000" pitchFamily="2" charset="2"/>
              <a:buNone/>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685800" rtl="0" eaLnBrk="1" fontAlgn="auto" latinLnBrk="0" hangingPunct="1">
              <a:lnSpc>
                <a:spcPct val="100000"/>
              </a:lnSpc>
              <a:spcBef>
                <a:spcPts val="1800"/>
              </a:spcBef>
              <a:spcAft>
                <a:spcPts val="0"/>
              </a:spcAft>
              <a:buClr>
                <a:schemeClr val="accent1"/>
              </a:buClr>
              <a:buSzPct val="110000"/>
              <a:buFont typeface="Wingdings" panose="05000000000000000000" pitchFamily="2" charset="2"/>
              <a:buNone/>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p:cNvSpPr txBox="1"/>
          <p:nvPr userDrawn="1"/>
        </p:nvSpPr>
        <p:spPr>
          <a:xfrm>
            <a:off x="-1" y="6638779"/>
            <a:ext cx="6858000" cy="196208"/>
          </a:xfrm>
          <a:prstGeom prst="rect">
            <a:avLst/>
          </a:prstGeom>
          <a:noFill/>
        </p:spPr>
        <p:txBody>
          <a:bodyPr wrap="square" rtlCol="0">
            <a:spAutoFit/>
          </a:bodyPr>
          <a:lstStyle/>
          <a:p>
            <a:r>
              <a:rPr lang="en-US" sz="675" b="1" dirty="0">
                <a:solidFill>
                  <a:schemeClr val="accent1">
                    <a:lumMod val="60000"/>
                    <a:lumOff val="40000"/>
                  </a:schemeClr>
                </a:solidFill>
                <a:latin typeface="Arial Black" panose="020B0A04020102020204" charset="0"/>
                <a:cs typeface="Arial Black" panose="020B0A04020102020204" charset="0"/>
              </a:rPr>
              <a:t>INTERNATIONAL MONETARY FUND</a:t>
            </a:r>
            <a:endParaRPr lang="en-US" sz="675" dirty="0">
              <a:solidFill>
                <a:schemeClr val="accent1">
                  <a:lumMod val="60000"/>
                  <a:lumOff val="40000"/>
                </a:schemeClr>
              </a:solidFill>
            </a:endParaRPr>
          </a:p>
        </p:txBody>
      </p:sp>
      <p:sp>
        <p:nvSpPr>
          <p:cNvPr id="5" name="TextBox 4"/>
          <p:cNvSpPr txBox="1"/>
          <p:nvPr userDrawn="1"/>
        </p:nvSpPr>
        <p:spPr>
          <a:xfrm>
            <a:off x="8236194" y="6661863"/>
            <a:ext cx="907806"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4AF7826C-E250-4FB5-9530-96244A91AAA5}" type="slidenum">
              <a:rPr lang="en-US" altLang="zh-CN"/>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Blu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29879" y="491385"/>
            <a:ext cx="7286625" cy="978486"/>
          </a:xfrm>
          <a:prstGeom prst="rect">
            <a:avLst/>
          </a:prstGeom>
        </p:spPr>
        <p:txBody>
          <a:bodyPr vert="horz" lIns="0" tIns="0" rIns="0" bIns="0" rtlCol="0" anchor="ctr">
            <a:normAutofit/>
          </a:bodyPr>
          <a:lstStyle>
            <a:lvl1pPr algn="l">
              <a:defRPr lang="en-US" sz="2100" dirty="0">
                <a:solidFill>
                  <a:schemeClr val="bg1"/>
                </a:solidFill>
                <a:latin typeface="Arial Black" panose="020B0A04020102020204" charset="0"/>
                <a:ea typeface="Arial Black" panose="020B0A04020102020204" charset="0"/>
                <a:cs typeface="Arial Black" panose="020B0A04020102020204" charset="0"/>
              </a:defRPr>
            </a:lvl1pPr>
          </a:lstStyle>
          <a:p>
            <a:pPr marL="0" lvl="0"/>
            <a:r>
              <a:rPr lang="en-US" dirty="0"/>
              <a:t>Title for </a:t>
            </a:r>
            <a:r>
              <a:rPr lang="en-US" dirty="0" err="1"/>
              <a:t>Photo+Text</a:t>
            </a:r>
            <a:r>
              <a:rPr lang="en-US" dirty="0"/>
              <a:t>, Blue Layout</a:t>
            </a:r>
          </a:p>
        </p:txBody>
      </p:sp>
      <p:sp>
        <p:nvSpPr>
          <p:cNvPr id="4" name="Text Placeholder 2"/>
          <p:cNvSpPr>
            <a:spLocks noGrp="1"/>
          </p:cNvSpPr>
          <p:nvPr>
            <p:ph type="body" sz="quarter" idx="11" hasCustomPrompt="1"/>
          </p:nvPr>
        </p:nvSpPr>
        <p:spPr>
          <a:xfrm>
            <a:off x="4787504" y="1469872"/>
            <a:ext cx="3429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p:cNvSpPr txBox="1"/>
          <p:nvPr userDrawn="1"/>
        </p:nvSpPr>
        <p:spPr>
          <a:xfrm>
            <a:off x="-1" y="6638779"/>
            <a:ext cx="6858000" cy="196208"/>
          </a:xfrm>
          <a:prstGeom prst="rect">
            <a:avLst/>
          </a:prstGeom>
          <a:noFill/>
        </p:spPr>
        <p:txBody>
          <a:bodyPr wrap="square" rtlCol="0">
            <a:spAutoFit/>
          </a:bodyPr>
          <a:lstStyle/>
          <a:p>
            <a:r>
              <a:rPr lang="en-US" sz="675" b="1" dirty="0">
                <a:solidFill>
                  <a:schemeClr val="accent1">
                    <a:lumMod val="60000"/>
                    <a:lumOff val="40000"/>
                  </a:schemeClr>
                </a:solidFill>
                <a:latin typeface="Arial Black" panose="020B0A04020102020204" charset="0"/>
                <a:cs typeface="Arial Black" panose="020B0A04020102020204" charset="0"/>
              </a:rPr>
              <a:t>INTERNATIONAL MONETARY FUND</a:t>
            </a:r>
            <a:endParaRPr lang="en-US" sz="675" dirty="0">
              <a:solidFill>
                <a:schemeClr val="accent1">
                  <a:lumMod val="60000"/>
                  <a:lumOff val="40000"/>
                </a:schemeClr>
              </a:solidFill>
            </a:endParaRPr>
          </a:p>
        </p:txBody>
      </p:sp>
      <p:sp>
        <p:nvSpPr>
          <p:cNvPr id="6" name="TextBox 5"/>
          <p:cNvSpPr txBox="1"/>
          <p:nvPr userDrawn="1"/>
        </p:nvSpPr>
        <p:spPr>
          <a:xfrm>
            <a:off x="8236194" y="6661863"/>
            <a:ext cx="907806"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dirty="0">
              <a:solidFill>
                <a:schemeClr val="bg1"/>
              </a:solidFill>
            </a:endParaRPr>
          </a:p>
        </p:txBody>
      </p:sp>
      <p:sp>
        <p:nvSpPr>
          <p:cNvPr id="9" name="Picture Placeholder 4"/>
          <p:cNvSpPr>
            <a:spLocks noGrp="1"/>
          </p:cNvSpPr>
          <p:nvPr>
            <p:ph type="pic" sz="quarter" idx="13" hasCustomPrompt="1"/>
          </p:nvPr>
        </p:nvSpPr>
        <p:spPr>
          <a:xfrm>
            <a:off x="929879" y="1672046"/>
            <a:ext cx="3641598" cy="44805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dirty="0"/>
              <a:t>Click icon to insert a photo.</a:t>
            </a:r>
          </a:p>
        </p:txBody>
      </p:sp>
      <p:sp>
        <p:nvSpPr>
          <p:cNvPr id="10" name="Text Placeholder 4"/>
          <p:cNvSpPr>
            <a:spLocks noGrp="1"/>
          </p:cNvSpPr>
          <p:nvPr>
            <p:ph type="body" sz="quarter" idx="14" hasCustomPrompt="1"/>
          </p:nvPr>
        </p:nvSpPr>
        <p:spPr>
          <a:xfrm>
            <a:off x="929879" y="5891766"/>
            <a:ext cx="3641598"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dirty="0"/>
              <a:t>Click here to insert photo credit/copyright information</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 Blu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29879" y="491385"/>
            <a:ext cx="7286625" cy="978486"/>
          </a:xfrm>
          <a:prstGeom prst="rect">
            <a:avLst/>
          </a:prstGeom>
        </p:spPr>
        <p:txBody>
          <a:bodyPr vert="horz" lIns="0" tIns="0" rIns="0" bIns="0" rtlCol="0" anchor="ctr">
            <a:normAutofit/>
          </a:bodyPr>
          <a:lstStyle>
            <a:lvl1pPr algn="l">
              <a:defRPr lang="en-US" sz="2100" dirty="0">
                <a:solidFill>
                  <a:schemeClr val="bg1"/>
                </a:solidFill>
                <a:latin typeface="Arial Black" panose="020B0A04020102020204" charset="0"/>
                <a:ea typeface="Arial Black" panose="020B0A04020102020204" charset="0"/>
                <a:cs typeface="Arial Black" panose="020B0A04020102020204" charset="0"/>
              </a:defRPr>
            </a:lvl1pPr>
          </a:lstStyle>
          <a:p>
            <a:pPr marL="0" lvl="0"/>
            <a:r>
              <a:rPr lang="en-US" dirty="0"/>
              <a:t>Title for Two-Column, Blue Layout</a:t>
            </a:r>
          </a:p>
        </p:txBody>
      </p:sp>
      <p:sp>
        <p:nvSpPr>
          <p:cNvPr id="3" name="Text Placeholder 2"/>
          <p:cNvSpPr>
            <a:spLocks noGrp="1"/>
          </p:cNvSpPr>
          <p:nvPr>
            <p:ph type="body" sz="quarter" idx="10" hasCustomPrompt="1"/>
          </p:nvPr>
        </p:nvSpPr>
        <p:spPr>
          <a:xfrm>
            <a:off x="929879" y="1469872"/>
            <a:ext cx="3429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p:cNvSpPr>
            <a:spLocks noGrp="1"/>
          </p:cNvSpPr>
          <p:nvPr>
            <p:ph type="body" sz="quarter" idx="11" hasCustomPrompt="1"/>
          </p:nvPr>
        </p:nvSpPr>
        <p:spPr>
          <a:xfrm>
            <a:off x="4787504" y="1469872"/>
            <a:ext cx="3429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p:cNvSpPr txBox="1"/>
          <p:nvPr userDrawn="1"/>
        </p:nvSpPr>
        <p:spPr>
          <a:xfrm>
            <a:off x="-1" y="6638779"/>
            <a:ext cx="6858000" cy="196208"/>
          </a:xfrm>
          <a:prstGeom prst="rect">
            <a:avLst/>
          </a:prstGeom>
          <a:noFill/>
        </p:spPr>
        <p:txBody>
          <a:bodyPr wrap="square" rtlCol="0">
            <a:spAutoFit/>
          </a:bodyPr>
          <a:lstStyle/>
          <a:p>
            <a:r>
              <a:rPr lang="en-US" sz="675" b="1" dirty="0">
                <a:solidFill>
                  <a:schemeClr val="accent1">
                    <a:lumMod val="60000"/>
                    <a:lumOff val="40000"/>
                  </a:schemeClr>
                </a:solidFill>
                <a:latin typeface="Arial Black" panose="020B0A04020102020204" charset="0"/>
                <a:cs typeface="Arial Black" panose="020B0A04020102020204" charset="0"/>
              </a:rPr>
              <a:t>INTERNATIONAL MONETARY FUND</a:t>
            </a:r>
            <a:endParaRPr lang="en-US" sz="675" dirty="0">
              <a:solidFill>
                <a:schemeClr val="accent1">
                  <a:lumMod val="60000"/>
                  <a:lumOff val="40000"/>
                </a:schemeClr>
              </a:solidFill>
            </a:endParaRPr>
          </a:p>
        </p:txBody>
      </p:sp>
      <p:sp>
        <p:nvSpPr>
          <p:cNvPr id="6" name="TextBox 5"/>
          <p:cNvSpPr txBox="1"/>
          <p:nvPr userDrawn="1"/>
        </p:nvSpPr>
        <p:spPr>
          <a:xfrm>
            <a:off x="8236194" y="6661863"/>
            <a:ext cx="907806"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dirty="0">
              <a:solidFill>
                <a:schemeClr val="bg1"/>
              </a:solidFill>
            </a:endParaRPr>
          </a:p>
        </p:txBody>
      </p:sp>
      <p:cxnSp>
        <p:nvCxnSpPr>
          <p:cNvPr id="7" name="Straight Connector 6"/>
          <p:cNvCxnSpPr/>
          <p:nvPr userDrawn="1"/>
        </p:nvCxnSpPr>
        <p:spPr>
          <a:xfrm>
            <a:off x="4572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Photo, Blu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740706" y="5349451"/>
            <a:ext cx="7662589" cy="978486"/>
          </a:xfrm>
          <a:prstGeom prst="rect">
            <a:avLst/>
          </a:prstGeom>
        </p:spPr>
        <p:txBody>
          <a:bodyPr vert="horz" lIns="0" tIns="182880" rIns="0" bIns="0" rtlCol="0" anchor="t">
            <a:noAutofit/>
          </a:bodyPr>
          <a:lstStyle>
            <a:lvl1pPr algn="ctr">
              <a:defRPr lang="en-US" sz="1800" dirty="0">
                <a:solidFill>
                  <a:schemeClr val="bg1"/>
                </a:solidFill>
                <a:latin typeface="Arial Black" panose="020B0A04020102020204" charset="0"/>
                <a:ea typeface="Arial Black" panose="020B0A04020102020204" charset="0"/>
                <a:cs typeface="Arial Black" panose="020B0A04020102020204" charset="0"/>
              </a:defRPr>
            </a:lvl1pPr>
          </a:lstStyle>
          <a:p>
            <a:pPr marL="0" lvl="0"/>
            <a:r>
              <a:rPr lang="en-US" dirty="0"/>
              <a:t>Title for Large-Photo, Blue Layout</a:t>
            </a:r>
          </a:p>
        </p:txBody>
      </p:sp>
      <p:sp>
        <p:nvSpPr>
          <p:cNvPr id="3" name="Picture Placeholder 2"/>
          <p:cNvSpPr>
            <a:spLocks noGrp="1"/>
          </p:cNvSpPr>
          <p:nvPr>
            <p:ph type="pic" sz="quarter" idx="10" hasCustomPrompt="1"/>
          </p:nvPr>
        </p:nvSpPr>
        <p:spPr>
          <a:xfrm>
            <a:off x="0" y="1"/>
            <a:ext cx="9144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p:cNvSpPr>
            <a:spLocks noGrp="1"/>
          </p:cNvSpPr>
          <p:nvPr>
            <p:ph type="body" sz="quarter" idx="11" hasCustomPrompt="1"/>
          </p:nvPr>
        </p:nvSpPr>
        <p:spPr>
          <a:xfrm rot="5400000">
            <a:off x="6371461" y="2576913"/>
            <a:ext cx="5349451" cy="19563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dirty="0"/>
              <a:t>Click here to insert photo credit/copyright information</a:t>
            </a:r>
          </a:p>
        </p:txBody>
      </p:sp>
      <p:sp>
        <p:nvSpPr>
          <p:cNvPr id="12" name="TextBox 11"/>
          <p:cNvSpPr txBox="1"/>
          <p:nvPr userDrawn="1"/>
        </p:nvSpPr>
        <p:spPr>
          <a:xfrm>
            <a:off x="-1" y="6638779"/>
            <a:ext cx="6858000" cy="196208"/>
          </a:xfrm>
          <a:prstGeom prst="rect">
            <a:avLst/>
          </a:prstGeom>
          <a:noFill/>
        </p:spPr>
        <p:txBody>
          <a:bodyPr wrap="square" rtlCol="0">
            <a:spAutoFit/>
          </a:bodyPr>
          <a:lstStyle/>
          <a:p>
            <a:r>
              <a:rPr lang="en-US" sz="675" b="1" dirty="0">
                <a:solidFill>
                  <a:schemeClr val="accent1">
                    <a:lumMod val="60000"/>
                    <a:lumOff val="40000"/>
                  </a:schemeClr>
                </a:solidFill>
                <a:latin typeface="Arial Black" panose="020B0A04020102020204" charset="0"/>
                <a:cs typeface="Arial Black" panose="020B0A04020102020204" charset="0"/>
              </a:rPr>
              <a:t>INTERNATIONAL MONETARY FUND</a:t>
            </a:r>
            <a:endParaRPr lang="en-US" sz="675" dirty="0">
              <a:solidFill>
                <a:schemeClr val="accent1">
                  <a:lumMod val="60000"/>
                  <a:lumOff val="40000"/>
                </a:schemeClr>
              </a:solidFill>
            </a:endParaRPr>
          </a:p>
        </p:txBody>
      </p:sp>
      <p:sp>
        <p:nvSpPr>
          <p:cNvPr id="13" name="TextBox 12"/>
          <p:cNvSpPr txBox="1"/>
          <p:nvPr userDrawn="1"/>
        </p:nvSpPr>
        <p:spPr>
          <a:xfrm>
            <a:off x="8236194" y="6661863"/>
            <a:ext cx="907806"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dirty="0">
              <a:solidFill>
                <a:schemeClr val="bg1"/>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985833"/>
            <a:ext cx="67611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2350200"/>
            <a:ext cx="3242400" cy="4116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2350200"/>
            <a:ext cx="3242400" cy="4116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1845" name="Google Shape;1845;p6"/>
          <p:cNvGrpSpPr/>
          <p:nvPr/>
        </p:nvGrpSpPr>
        <p:grpSpPr>
          <a:xfrm rot="10800000">
            <a:off x="8851487" y="38276"/>
            <a:ext cx="264012" cy="6781736"/>
            <a:chOff x="5307800" y="238125"/>
            <a:chExt cx="271925" cy="5238750"/>
          </a:xfrm>
        </p:grpSpPr>
        <p:sp>
          <p:nvSpPr>
            <p:cNvPr id="1846" name="Google Shape;1846;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7" name="Google Shape;1847;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8" name="Google Shape;1848;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9" name="Google Shape;1849;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0" name="Google Shape;1850;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1" name="Google Shape;1851;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2" name="Google Shape;1852;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3" name="Google Shape;1853;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4" name="Google Shape;1854;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5" name="Google Shape;1855;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6" name="Google Shape;1856;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7" name="Google Shape;1857;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8" name="Google Shape;1858;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9" name="Google Shape;1859;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0" name="Google Shape;1860;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1" name="Google Shape;1861;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2" name="Google Shape;1862;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3" name="Google Shape;1863;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4" name="Google Shape;1864;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5" name="Google Shape;1865;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6" name="Google Shape;1866;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7" name="Google Shape;1867;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8" name="Google Shape;1868;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9" name="Google Shape;1869;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0" name="Google Shape;1870;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1" name="Google Shape;1871;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2" name="Google Shape;1872;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3" name="Google Shape;1873;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4" name="Google Shape;1874;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5" name="Google Shape;1875;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6" name="Google Shape;1876;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7" name="Google Shape;1877;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8" name="Google Shape;1878;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9" name="Google Shape;1879;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0" name="Google Shape;1880;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1" name="Google Shape;1881;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2" name="Google Shape;1882;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3" name="Google Shape;1883;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4" name="Google Shape;1884;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5" name="Google Shape;1885;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6" name="Google Shape;1886;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7" name="Google Shape;1887;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8" name="Google Shape;1888;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9" name="Google Shape;1889;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0" name="Google Shape;1890;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1" name="Google Shape;1891;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2" name="Google Shape;1892;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3" name="Google Shape;1893;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4" name="Google Shape;1894;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5" name="Google Shape;1895;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6" name="Google Shape;1896;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7" name="Google Shape;1897;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8" name="Google Shape;1898;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9" name="Google Shape;1899;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0" name="Google Shape;1900;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1" name="Google Shape;1901;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2" name="Google Shape;1902;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03" name="Google Shape;1903;p6"/>
          <p:cNvGrpSpPr/>
          <p:nvPr/>
        </p:nvGrpSpPr>
        <p:grpSpPr>
          <a:xfrm rot="10800000">
            <a:off x="7828571" y="38276"/>
            <a:ext cx="1140783" cy="6781736"/>
            <a:chOff x="5458325" y="238125"/>
            <a:chExt cx="1174975" cy="5238750"/>
          </a:xfrm>
        </p:grpSpPr>
        <p:sp>
          <p:nvSpPr>
            <p:cNvPr id="1904" name="Google Shape;1904;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5" name="Google Shape;1905;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6" name="Google Shape;1906;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7" name="Google Shape;1907;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8" name="Google Shape;1908;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9" name="Google Shape;1909;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0" name="Google Shape;1910;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1" name="Google Shape;1911;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2" name="Google Shape;1912;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3" name="Google Shape;1913;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4" name="Google Shape;1914;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5" name="Google Shape;1915;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6" name="Google Shape;1916;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7" name="Google Shape;1917;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8" name="Google Shape;1918;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9" name="Google Shape;1919;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0" name="Google Shape;1920;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1" name="Google Shape;1921;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2" name="Google Shape;1922;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3" name="Google Shape;1923;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4" name="Google Shape;1924;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5" name="Google Shape;1925;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6" name="Google Shape;1926;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7" name="Google Shape;1927;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8" name="Google Shape;1928;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9" name="Google Shape;1929;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0" name="Google Shape;1930;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1" name="Google Shape;1931;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2" name="Google Shape;1932;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3" name="Google Shape;1933;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4" name="Google Shape;1934;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5" name="Google Shape;1935;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6" name="Google Shape;1936;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7" name="Google Shape;1937;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8" name="Google Shape;1938;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9" name="Google Shape;1939;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0" name="Google Shape;1940;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1" name="Google Shape;1941;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2" name="Google Shape;1942;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3" name="Google Shape;1943;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4" name="Google Shape;1944;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5" name="Google Shape;1945;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6" name="Google Shape;1946;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7" name="Google Shape;1947;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8" name="Google Shape;1948;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9" name="Google Shape;1949;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0" name="Google Shape;1950;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1" name="Google Shape;1951;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2" name="Google Shape;1952;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3" name="Google Shape;1953;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4" name="Google Shape;1954;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5" name="Google Shape;1955;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6" name="Google Shape;1956;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7" name="Google Shape;1957;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8" name="Google Shape;1958;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9" name="Google Shape;1959;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0" name="Google Shape;1960;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1" name="Google Shape;1961;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2" name="Google Shape;1962;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3" name="Google Shape;1963;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4" name="Google Shape;1964;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5" name="Google Shape;1965;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6" name="Google Shape;1966;p6"/>
          <p:cNvGrpSpPr/>
          <p:nvPr/>
        </p:nvGrpSpPr>
        <p:grpSpPr>
          <a:xfrm rot="10800000">
            <a:off x="7682452" y="38277"/>
            <a:ext cx="994639" cy="6586909"/>
            <a:chOff x="5759350" y="388625"/>
            <a:chExt cx="1024450" cy="5088250"/>
          </a:xfrm>
        </p:grpSpPr>
        <p:sp>
          <p:nvSpPr>
            <p:cNvPr id="1967" name="Google Shape;1967;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8" name="Google Shape;1968;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9" name="Google Shape;1969;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0" name="Google Shape;1970;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1" name="Google Shape;1971;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2" name="Google Shape;1972;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3" name="Google Shape;1973;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4" name="Google Shape;1974;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5" name="Google Shape;1975;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6" name="Google Shape;1976;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7" name="Google Shape;1977;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8" name="Google Shape;1978;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9" name="Google Shape;1979;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0" name="Google Shape;1980;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1" name="Google Shape;1981;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2" name="Google Shape;1982;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3" name="Google Shape;1983;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4" name="Google Shape;1984;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5" name="Google Shape;1985;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6" name="Google Shape;1986;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7" name="Google Shape;1987;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8" name="Google Shape;1988;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9" name="Google Shape;1989;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0" name="Google Shape;1990;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1" name="Google Shape;1991;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2" name="Google Shape;1992;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3" name="Google Shape;1993;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4" name="Google Shape;1994;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5" name="Google Shape;1995;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6" name="Google Shape;1996;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7" name="Google Shape;1997;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8" name="Google Shape;1998;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9" name="Google Shape;1999;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0" name="Google Shape;2000;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1" name="Google Shape;2001;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2" name="Google Shape;2002;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3" name="Google Shape;2003;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4" name="Google Shape;2004;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5" name="Google Shape;2005;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6" name="Google Shape;2006;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7" name="Google Shape;2007;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8" name="Google Shape;2008;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9" name="Google Shape;2009;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0" name="Google Shape;2010;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1" name="Google Shape;2011;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2" name="Google Shape;2012;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3" name="Google Shape;2013;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4" name="Google Shape;2014;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5" name="Google Shape;2015;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6" name="Google Shape;2016;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7" name="Google Shape;2017;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8" name="Google Shape;2018;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9" name="Google Shape;2019;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0" name="Google Shape;2020;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1" name="Google Shape;2021;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2" name="Google Shape;2022;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3" name="Google Shape;2023;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4" name="Google Shape;2024;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5" name="Google Shape;2025;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6" name="Google Shape;2026;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7" name="Google Shape;2027;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8" name="Google Shape;2028;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9" name="Google Shape;2029;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0" name="Google Shape;2030;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1" name="Google Shape;2031;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2" name="Google Shape;2032;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3" name="Google Shape;2033;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4" name="Google Shape;2034;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5" name="Google Shape;2035;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6" name="Google Shape;2036;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7" name="Google Shape;2037;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8" name="Google Shape;2038;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9" name="Google Shape;2039;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0" name="Google Shape;2040;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1" name="Google Shape;2041;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2" name="Google Shape;2042;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3" name="Google Shape;2043;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4" name="Google Shape;2044;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5" name="Google Shape;2045;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6" name="Google Shape;2046;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7" name="Google Shape;2047;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8" name="Google Shape;2048;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9" name="Google Shape;2049;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0" name="Google Shape;2050;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1" name="Google Shape;2051;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2" name="Google Shape;2052;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3" name="Google Shape;2053;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4" name="Google Shape;2054;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5" name="Google Shape;2055;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6" name="Google Shape;2056;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7" name="Google Shape;2057;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8" name="Google Shape;2058;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9" name="Google Shape;2059;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0" name="Google Shape;2060;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1" name="Google Shape;2061;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2" name="Google Shape;2062;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3" name="Google Shape;2063;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4" name="Google Shape;2064;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5" name="Google Shape;2065;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6" name="Google Shape;2066;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7" name="Google Shape;2067;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8" name="Google Shape;2068;p6"/>
          <p:cNvGrpSpPr/>
          <p:nvPr/>
        </p:nvGrpSpPr>
        <p:grpSpPr>
          <a:xfrm rot="10800000">
            <a:off x="7682452" y="38276"/>
            <a:ext cx="1140783" cy="6781736"/>
            <a:chOff x="5608825" y="238125"/>
            <a:chExt cx="1174975" cy="5238750"/>
          </a:xfrm>
        </p:grpSpPr>
        <p:sp>
          <p:nvSpPr>
            <p:cNvPr id="2069" name="Google Shape;2069;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0" name="Google Shape;2070;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1" name="Google Shape;2071;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2" name="Google Shape;2072;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3" name="Google Shape;2073;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4" name="Google Shape;2074;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5" name="Google Shape;2075;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6" name="Google Shape;2076;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7" name="Google Shape;2077;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8" name="Google Shape;2078;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9" name="Google Shape;2079;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0" name="Google Shape;2080;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1" name="Google Shape;2081;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2" name="Google Shape;2082;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3" name="Google Shape;2083;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4" name="Google Shape;2084;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5" name="Google Shape;2085;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6" name="Google Shape;2086;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7" name="Google Shape;2087;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8" name="Google Shape;2088;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9" name="Google Shape;2089;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0" name="Google Shape;2090;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1" name="Google Shape;2091;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2" name="Google Shape;2092;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3" name="Google Shape;2093;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4" name="Google Shape;2094;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5" name="Google Shape;2095;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6" name="Google Shape;2096;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7" name="Google Shape;2097;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8" name="Google Shape;2098;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9" name="Google Shape;2099;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0" name="Google Shape;2100;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1" name="Google Shape;2101;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2" name="Google Shape;2102;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3" name="Google Shape;2103;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4" name="Google Shape;2104;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5" name="Google Shape;2105;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6" name="Google Shape;2106;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7" name="Google Shape;2107;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8" name="Google Shape;2108;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9" name="Google Shape;2109;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0" name="Google Shape;2110;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1" name="Google Shape;2111;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2" name="Google Shape;2112;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3" name="Google Shape;2113;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4" name="Google Shape;2114;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5" name="Google Shape;2115;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6" name="Google Shape;2116;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7" name="Google Shape;2117;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8" name="Google Shape;2118;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19" name="Google Shape;2119;p6"/>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November 8, 2016</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6B6A10-2779-C54D-9AFA-4FFDDBF20E11}" type="slidenum">
              <a:rPr lang="en-US" smtClean="0"/>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0936" y="1042696"/>
            <a:ext cx="7896315" cy="1143000"/>
          </a:xfrm>
          <a:prstGeom prst="rect">
            <a:avLst/>
          </a:prstGeom>
        </p:spPr>
        <p:txBody>
          <a:bodyPr/>
          <a:lstStyle>
            <a:lvl1pPr algn="l">
              <a:defRPr sz="2400">
                <a:effectLst>
                  <a:outerShdw blurRad="38100" dist="38100" dir="2700000" algn="tl">
                    <a:srgbClr val="000000">
                      <a:alpha val="43137"/>
                    </a:srgbClr>
                  </a:outerShdw>
                </a:effectLst>
                <a:latin typeface="New York"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39511" y="1897167"/>
            <a:ext cx="7897741" cy="4228997"/>
          </a:xfrm>
        </p:spPr>
        <p:txBody>
          <a:bodyPr/>
          <a:lstStyle>
            <a:lvl1pPr algn="ctr">
              <a:buNone/>
              <a:defRPr sz="2100">
                <a:latin typeface="Times New Roman" panose="02020603050405020304" pitchFamily="18" charset="0"/>
                <a:cs typeface="Times New Roman" panose="02020603050405020304" pitchFamily="18" charset="0"/>
              </a:defRPr>
            </a:lvl1pPr>
            <a:lvl2pPr>
              <a:buFont typeface="Arial" panose="020B0604020202020204" pitchFamily="34" charset="0"/>
              <a:buChar char="•"/>
              <a:defRPr sz="2100">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 Third level</a:t>
            </a:r>
          </a:p>
          <a:p>
            <a:pPr lvl="3"/>
            <a:r>
              <a:rPr lang="en-US" dirty="0"/>
              <a:t>Fourth level</a:t>
            </a:r>
          </a:p>
          <a:p>
            <a:pPr lvl="4"/>
            <a:r>
              <a:rPr lang="en-US" dirty="0"/>
              <a:t>Fifth level</a:t>
            </a:r>
          </a:p>
        </p:txBody>
      </p:sp>
      <p:sp>
        <p:nvSpPr>
          <p:cNvPr id="8" name="TextBox 7"/>
          <p:cNvSpPr txBox="1"/>
          <p:nvPr userDrawn="1"/>
        </p:nvSpPr>
        <p:spPr>
          <a:xfrm>
            <a:off x="639509" y="776221"/>
            <a:ext cx="1222048" cy="276999"/>
          </a:xfrm>
          <a:prstGeom prst="rect">
            <a:avLst/>
          </a:prstGeom>
          <a:noFill/>
        </p:spPr>
        <p:txBody>
          <a:bodyPr wrap="square" rtlCol="0">
            <a:spAutoFit/>
          </a:bodyPr>
          <a:lstStyle/>
          <a:p>
            <a:fld id="{EA3B6821-0505-4321-9344-6829CE63AA83}" type="slidenum">
              <a:rPr lang="en-US" sz="1200" smtClean="0">
                <a:solidFill>
                  <a:schemeClr val="tx1">
                    <a:lumMod val="75000"/>
                    <a:lumOff val="25000"/>
                  </a:schemeClr>
                </a:solidFill>
                <a:latin typeface="Times New Roman" panose="02020603050405020304" pitchFamily="18" charset="0"/>
                <a:cs typeface="Times New Roman" panose="02020603050405020304" pitchFamily="18" charset="0"/>
              </a:rPr>
              <a:pPr/>
              <a:t>‹#›</a:t>
            </a:fld>
            <a:endParaRPr 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7" name="Text Placeholder 16"/>
          <p:cNvSpPr>
            <a:spLocks noGrp="1"/>
          </p:cNvSpPr>
          <p:nvPr>
            <p:ph type="body" sz="quarter" idx="12"/>
          </p:nvPr>
        </p:nvSpPr>
        <p:spPr>
          <a:xfrm>
            <a:off x="5314627" y="861191"/>
            <a:ext cx="3222625" cy="376385"/>
          </a:xfrm>
        </p:spPr>
        <p:txBody>
          <a:bodyPr>
            <a:normAutofit/>
          </a:bodyPr>
          <a:lstStyle>
            <a:lvl1pPr algn="r">
              <a:buNone/>
              <a:defRPr sz="1200">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FBE64428-917F-499B-87D9-E19C34CC624A}"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p:cNvSpPr>
            <a:spLocks noGrp="1"/>
          </p:cNvSpPr>
          <p:nvPr>
            <p:ph type="dt" sz="half" idx="10"/>
          </p:nvPr>
        </p:nvSpPr>
        <p:spPr/>
        <p:txBody>
          <a:bodyPr/>
          <a:lstStyle>
            <a:lvl1pPr>
              <a:defRPr/>
            </a:lvl1pPr>
          </a:lstStyle>
          <a:p>
            <a:pPr>
              <a:defRPr/>
            </a:pPr>
            <a:endParaRPr lang="en-US"/>
          </a:p>
        </p:txBody>
      </p:sp>
      <p:sp>
        <p:nvSpPr>
          <p:cNvPr id="6" name="页脚占位符 4"/>
          <p:cNvSpPr>
            <a:spLocks noGrp="1"/>
          </p:cNvSpPr>
          <p:nvPr>
            <p:ph type="ftr" sz="quarter" idx="11"/>
          </p:nvPr>
        </p:nvSpPr>
        <p:spPr/>
        <p:txBody>
          <a:bodyPr/>
          <a:lstStyle>
            <a:lvl1pPr>
              <a:defRPr/>
            </a:lvl1pPr>
          </a:lstStyle>
          <a:p>
            <a:pPr>
              <a:defRPr/>
            </a:pPr>
            <a:endParaRPr lang="en-US"/>
          </a:p>
        </p:txBody>
      </p:sp>
      <p:sp>
        <p:nvSpPr>
          <p:cNvPr id="7" name="灯片编号占位符 5"/>
          <p:cNvSpPr>
            <a:spLocks noGrp="1"/>
          </p:cNvSpPr>
          <p:nvPr>
            <p:ph type="sldNum" sz="quarter" idx="12"/>
          </p:nvPr>
        </p:nvSpPr>
        <p:spPr/>
        <p:txBody>
          <a:bodyPr/>
          <a:lstStyle>
            <a:lvl1pPr>
              <a:defRPr/>
            </a:lvl1pPr>
          </a:lstStyle>
          <a:p>
            <a:fld id="{78B3A946-4511-4945-A4E0-3EA879CF6CC8}"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3"/>
          <p:cNvSpPr>
            <a:spLocks noGrp="1"/>
          </p:cNvSpPr>
          <p:nvPr>
            <p:ph type="dt" sz="half" idx="10"/>
          </p:nvPr>
        </p:nvSpPr>
        <p:spPr/>
        <p:txBody>
          <a:bodyPr/>
          <a:lstStyle>
            <a:lvl1pPr>
              <a:defRPr/>
            </a:lvl1pPr>
          </a:lstStyle>
          <a:p>
            <a:pPr>
              <a:defRPr/>
            </a:pPr>
            <a:endParaRPr lang="en-US"/>
          </a:p>
        </p:txBody>
      </p:sp>
      <p:sp>
        <p:nvSpPr>
          <p:cNvPr id="8" name="页脚占位符 4"/>
          <p:cNvSpPr>
            <a:spLocks noGrp="1"/>
          </p:cNvSpPr>
          <p:nvPr>
            <p:ph type="ftr" sz="quarter" idx="11"/>
          </p:nvPr>
        </p:nvSpPr>
        <p:spPr/>
        <p:txBody>
          <a:bodyPr/>
          <a:lstStyle>
            <a:lvl1pPr>
              <a:defRPr/>
            </a:lvl1pPr>
          </a:lstStyle>
          <a:p>
            <a:pPr>
              <a:defRPr/>
            </a:pPr>
            <a:endParaRPr lang="en-US"/>
          </a:p>
        </p:txBody>
      </p:sp>
      <p:sp>
        <p:nvSpPr>
          <p:cNvPr id="9" name="灯片编号占位符 5"/>
          <p:cNvSpPr>
            <a:spLocks noGrp="1"/>
          </p:cNvSpPr>
          <p:nvPr>
            <p:ph type="sldNum" sz="quarter" idx="12"/>
          </p:nvPr>
        </p:nvSpPr>
        <p:spPr/>
        <p:txBody>
          <a:bodyPr/>
          <a:lstStyle>
            <a:lvl1pPr>
              <a:defRPr/>
            </a:lvl1pPr>
          </a:lstStyle>
          <a:p>
            <a:fld id="{BEE9A4CB-2563-418F-87C3-57EF82AC93BB}"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96F3F53A-D727-4BB8-A0F5-EF2887F0F6D2}"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p>
        </p:txBody>
      </p:sp>
      <p:sp>
        <p:nvSpPr>
          <p:cNvPr id="3" name="页脚占位符 4"/>
          <p:cNvSpPr>
            <a:spLocks noGrp="1"/>
          </p:cNvSpPr>
          <p:nvPr>
            <p:ph type="ftr" sz="quarter" idx="11"/>
          </p:nvPr>
        </p:nvSpPr>
        <p:spPr/>
        <p:txBody>
          <a:bodyPr/>
          <a:lstStyle>
            <a:lvl1pPr>
              <a:defRPr/>
            </a:lvl1pPr>
          </a:lstStyle>
          <a:p>
            <a:pPr>
              <a:defRPr/>
            </a:pPr>
            <a:endParaRPr lang="en-US"/>
          </a:p>
        </p:txBody>
      </p:sp>
      <p:sp>
        <p:nvSpPr>
          <p:cNvPr id="4" name="灯片编号占位符 5"/>
          <p:cNvSpPr>
            <a:spLocks noGrp="1"/>
          </p:cNvSpPr>
          <p:nvPr>
            <p:ph type="sldNum" sz="quarter" idx="12"/>
          </p:nvPr>
        </p:nvSpPr>
        <p:spPr/>
        <p:txBody>
          <a:bodyPr/>
          <a:lstStyle>
            <a:lvl1pPr>
              <a:defRPr/>
            </a:lvl1pPr>
          </a:lstStyle>
          <a:p>
            <a:fld id="{CEA073CC-9C4C-4548-A0D8-CA03DB72F0CD}"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p>
        </p:txBody>
      </p:sp>
      <p:sp>
        <p:nvSpPr>
          <p:cNvPr id="6" name="页脚占位符 4"/>
          <p:cNvSpPr>
            <a:spLocks noGrp="1"/>
          </p:cNvSpPr>
          <p:nvPr>
            <p:ph type="ftr" sz="quarter" idx="11"/>
          </p:nvPr>
        </p:nvSpPr>
        <p:spPr/>
        <p:txBody>
          <a:bodyPr/>
          <a:lstStyle>
            <a:lvl1pPr>
              <a:defRPr/>
            </a:lvl1pPr>
          </a:lstStyle>
          <a:p>
            <a:pPr>
              <a:defRPr/>
            </a:pPr>
            <a:endParaRPr lang="en-US"/>
          </a:p>
        </p:txBody>
      </p:sp>
      <p:sp>
        <p:nvSpPr>
          <p:cNvPr id="7" name="灯片编号占位符 5"/>
          <p:cNvSpPr>
            <a:spLocks noGrp="1"/>
          </p:cNvSpPr>
          <p:nvPr>
            <p:ph type="sldNum" sz="quarter" idx="12"/>
          </p:nvPr>
        </p:nvSpPr>
        <p:spPr/>
        <p:txBody>
          <a:bodyPr/>
          <a:lstStyle>
            <a:lvl1pPr>
              <a:defRPr/>
            </a:lvl1pPr>
          </a:lstStyle>
          <a:p>
            <a:fld id="{24069EFD-75FD-4736-9398-88BDFE08251D}"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p>
        </p:txBody>
      </p:sp>
      <p:sp>
        <p:nvSpPr>
          <p:cNvPr id="6" name="页脚占位符 4"/>
          <p:cNvSpPr>
            <a:spLocks noGrp="1"/>
          </p:cNvSpPr>
          <p:nvPr>
            <p:ph type="ftr" sz="quarter" idx="11"/>
          </p:nvPr>
        </p:nvSpPr>
        <p:spPr/>
        <p:txBody>
          <a:bodyPr/>
          <a:lstStyle>
            <a:lvl1pPr>
              <a:defRPr/>
            </a:lvl1pPr>
          </a:lstStyle>
          <a:p>
            <a:pPr>
              <a:defRPr/>
            </a:pPr>
            <a:endParaRPr lang="en-US"/>
          </a:p>
        </p:txBody>
      </p:sp>
      <p:sp>
        <p:nvSpPr>
          <p:cNvPr id="7" name="灯片编号占位符 5"/>
          <p:cNvSpPr>
            <a:spLocks noGrp="1"/>
          </p:cNvSpPr>
          <p:nvPr>
            <p:ph type="sldNum" sz="quarter" idx="12"/>
          </p:nvPr>
        </p:nvSpPr>
        <p:spPr/>
        <p:txBody>
          <a:bodyPr/>
          <a:lstStyle>
            <a:lvl1pPr>
              <a:defRPr/>
            </a:lvl1pPr>
          </a:lstStyle>
          <a:p>
            <a:fld id="{DB603C3E-AE8B-422D-B95A-A536EE806CF2}"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2051"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宋体" panose="02010600030101010101" pitchFamily="2" charset="-122"/>
              </a:defRPr>
            </a:lvl1pPr>
          </a:lstStyle>
          <a:p>
            <a:pPr>
              <a:defRPr/>
            </a:pPr>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宋体" panose="02010600030101010101" pitchFamily="2" charset="-122"/>
              </a:defRPr>
            </a:lvl1pPr>
          </a:lstStyle>
          <a:p>
            <a:pPr>
              <a:defRPr/>
            </a:pPr>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00AD9415-77A4-42BA-9F03-DB3A2F8C7E3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50" r:id="rId12"/>
    <p:sldLayoutId id="214748368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457200" y="482138"/>
            <a:ext cx="8229600" cy="1118064"/>
          </a:xfrm>
          <a:prstGeom prst="rect">
            <a:avLst/>
          </a:prstGeom>
        </p:spPr>
        <p:txBody>
          <a:bodyPr vert="horz" lIns="0" tIns="0" rIns="0" bIns="0" rtlCol="0" anchor="ctr">
            <a:normAutofit/>
          </a:bodyPr>
          <a:lstStyle/>
          <a:p>
            <a:r>
              <a:rPr lang="en-US" dirty="0"/>
              <a:t>Master Slide Title</a:t>
            </a:r>
          </a:p>
        </p:txBody>
      </p:sp>
      <p:sp>
        <p:nvSpPr>
          <p:cNvPr id="4" name="TextBox 3"/>
          <p:cNvSpPr txBox="1"/>
          <p:nvPr userDrawn="1"/>
        </p:nvSpPr>
        <p:spPr>
          <a:xfrm>
            <a:off x="-1" y="6638779"/>
            <a:ext cx="6858000" cy="196208"/>
          </a:xfrm>
          <a:prstGeom prst="rect">
            <a:avLst/>
          </a:prstGeom>
          <a:noFill/>
        </p:spPr>
        <p:txBody>
          <a:bodyPr wrap="square" rtlCol="0">
            <a:spAutoFit/>
          </a:bodyPr>
          <a:lstStyle/>
          <a:p>
            <a:r>
              <a:rPr lang="en-US" sz="675" b="1" dirty="0">
                <a:solidFill>
                  <a:schemeClr val="bg1">
                    <a:lumMod val="75000"/>
                  </a:schemeClr>
                </a:solidFill>
                <a:latin typeface="Arial Black" panose="020B0A04020102020204" charset="0"/>
                <a:cs typeface="Arial Black" panose="020B0A04020102020204" charset="0"/>
              </a:rPr>
              <a:t>INTERNATIONAL MONETARY FUND</a:t>
            </a:r>
            <a:endParaRPr lang="en-US" sz="675" dirty="0">
              <a:solidFill>
                <a:schemeClr val="bg1">
                  <a:lumMod val="75000"/>
                </a:schemeClr>
              </a:solidFill>
            </a:endParaRPr>
          </a:p>
        </p:txBody>
      </p:sp>
      <p:sp>
        <p:nvSpPr>
          <p:cNvPr id="5" name="TextBox 4"/>
          <p:cNvSpPr txBox="1"/>
          <p:nvPr userDrawn="1"/>
        </p:nvSpPr>
        <p:spPr>
          <a:xfrm>
            <a:off x="8236194" y="6661863"/>
            <a:ext cx="907806" cy="207749"/>
          </a:xfrm>
          <a:prstGeom prst="rect">
            <a:avLst/>
          </a:prstGeom>
          <a:noFill/>
        </p:spPr>
        <p:txBody>
          <a:bodyPr wrap="square" rtlCol="0" anchor="b">
            <a:spAutoFit/>
          </a:bodyPr>
          <a:lstStyle/>
          <a:p>
            <a:pPr algn="r"/>
            <a:fld id="{33391695-0C6B-4B4E-A11F-D5E1D321FCD2}" type="slidenum">
              <a:rPr lang="en-US" sz="750" smtClean="0">
                <a:solidFill>
                  <a:schemeClr val="accent1"/>
                </a:solidFill>
              </a:rPr>
              <a:pPr algn="r"/>
              <a:t>‹#›</a:t>
            </a:fld>
            <a:endParaRPr lang="en-US" sz="75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fade/>
  </p:transition>
  <p:hf hdr="0" dt="0"/>
  <p:txStyles>
    <p:titleStyle>
      <a:lvl1pPr algn="l" defTabSz="685800" rtl="0" eaLnBrk="1" latinLnBrk="0" hangingPunct="1">
        <a:lnSpc>
          <a:spcPct val="90000"/>
        </a:lnSpc>
        <a:spcBef>
          <a:spcPct val="0"/>
        </a:spcBef>
        <a:buNone/>
        <a:defRPr sz="2700" b="1" i="0" kern="1200">
          <a:solidFill>
            <a:schemeClr val="tx2"/>
          </a:solidFill>
          <a:latin typeface="Arial Black" panose="020B0A04020102020204" charset="0"/>
          <a:ea typeface="+mj-ea"/>
          <a:cs typeface="Arial Black" panose="020B0A04020102020204" charset="0"/>
        </a:defRPr>
      </a:lvl1pPr>
    </p:titleStyle>
    <p:bodyStyle>
      <a:lvl1pPr marL="0" indent="0" algn="l" defTabSz="685800" rtl="0" eaLnBrk="1" latinLnBrk="0" hangingPunct="1">
        <a:spcBef>
          <a:spcPts val="1800"/>
        </a:spcBef>
        <a:buClr>
          <a:schemeClr val="accent1"/>
        </a:buClr>
        <a:buSzPct val="110000"/>
        <a:buFont typeface="Wingdings" panose="05000000000000000000" pitchFamily="2" charset="2"/>
        <a:buNone/>
        <a:defRPr sz="1500" kern="1200">
          <a:solidFill>
            <a:schemeClr val="tx1"/>
          </a:solidFill>
          <a:latin typeface="+mn-lt"/>
          <a:ea typeface="+mn-ea"/>
          <a:cs typeface="+mn-cs"/>
        </a:defRPr>
      </a:lvl1pPr>
      <a:lvl2pPr marL="175260" indent="-175260" algn="l" defTabSz="685800" rtl="0" eaLnBrk="1" latinLnBrk="0" hangingPunct="1">
        <a:spcBef>
          <a:spcPts val="450"/>
        </a:spcBef>
        <a:buClr>
          <a:schemeClr val="accent1"/>
        </a:buClr>
        <a:buSzPct val="100000"/>
        <a:buFont typeface="Wingdings" panose="05000000000000000000" pitchFamily="2" charset="2"/>
        <a:buChar char="§"/>
        <a:defRPr sz="1500" kern="1200">
          <a:solidFill>
            <a:schemeClr val="tx1"/>
          </a:solidFill>
          <a:latin typeface="+mn-lt"/>
          <a:ea typeface="+mn-ea"/>
          <a:cs typeface="+mn-cs"/>
        </a:defRPr>
      </a:lvl2pPr>
      <a:lvl3pPr marL="344170" indent="-168910" algn="l" defTabSz="685800" rtl="0" eaLnBrk="1" latinLnBrk="0" hangingPunct="1">
        <a:spcBef>
          <a:spcPts val="450"/>
        </a:spcBef>
        <a:buClr>
          <a:schemeClr val="bg1">
            <a:lumMod val="50000"/>
          </a:schemeClr>
        </a:buClr>
        <a:buSzPct val="65000"/>
        <a:buFont typeface="ArialMT"/>
        <a:buChar char="►"/>
        <a:defRPr sz="1500" kern="1200">
          <a:solidFill>
            <a:schemeClr val="tx1"/>
          </a:solidFill>
          <a:latin typeface="+mn-lt"/>
          <a:ea typeface="+mn-ea"/>
          <a:cs typeface="+mn-cs"/>
        </a:defRPr>
      </a:lvl3pPr>
      <a:lvl4pPr marL="519430" indent="-175260" algn="l" defTabSz="685800" rtl="0" eaLnBrk="1" latinLnBrk="0" hangingPunct="1">
        <a:spcBef>
          <a:spcPts val="450"/>
        </a:spcBef>
        <a:buClr>
          <a:schemeClr val="accent1"/>
        </a:buClr>
        <a:buSzPct val="100000"/>
        <a:buFont typeface="LucidaGrande" charset="0"/>
        <a:buChar char="◆"/>
        <a:defRPr sz="1500" kern="1200">
          <a:solidFill>
            <a:schemeClr val="tx1"/>
          </a:solidFill>
          <a:latin typeface="+mn-lt"/>
          <a:ea typeface="+mn-ea"/>
          <a:cs typeface="+mn-cs"/>
        </a:defRPr>
      </a:lvl4pPr>
      <a:lvl5pPr marL="688340" indent="-168910" algn="l" defTabSz="685800" rtl="0" eaLnBrk="1" latinLnBrk="0" hangingPunct="1">
        <a:spcBef>
          <a:spcPts val="450"/>
        </a:spcBef>
        <a:buClr>
          <a:schemeClr val="bg1">
            <a:lumMod val="50000"/>
          </a:schemeClr>
        </a:buClr>
        <a:buFont typeface=".HelveticaNeueDeskInterface-Regular"/>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2.png"/>
          <p:cNvPicPr>
            <a:picLocks noChangeAspect="1"/>
          </p:cNvPicPr>
          <p:nvPr/>
        </p:nvPicPr>
        <p:blipFill>
          <a:blip r:embed="rId5"/>
          <a:stretch>
            <a:fillRect/>
          </a:stretch>
        </p:blipFill>
        <p:spPr>
          <a:xfrm>
            <a:off x="0" y="1695126"/>
            <a:ext cx="9144000" cy="4507064"/>
          </a:xfrm>
          <a:prstGeom prst="rect">
            <a:avLst/>
          </a:prstGeom>
        </p:spPr>
      </p:pic>
      <p:sp>
        <p:nvSpPr>
          <p:cNvPr id="2" name="标题 1"/>
          <p:cNvSpPr>
            <a:spLocks noGrp="1"/>
          </p:cNvSpPr>
          <p:nvPr>
            <p:ph type="ctrTitle"/>
          </p:nvPr>
        </p:nvSpPr>
        <p:spPr>
          <a:xfrm>
            <a:off x="685800" y="1125126"/>
            <a:ext cx="7772400" cy="964412"/>
          </a:xfrm>
        </p:spPr>
        <p:txBody>
          <a:bodyPr/>
          <a:lstStyle/>
          <a:p>
            <a:endParaRPr lang="zh-CN" altLang="en-US" dirty="0"/>
          </a:p>
        </p:txBody>
      </p:sp>
      <p:sp>
        <p:nvSpPr>
          <p:cNvPr id="4" name="矩形 3"/>
          <p:cNvSpPr/>
          <p:nvPr>
            <p:custDataLst>
              <p:tags r:id="rId1"/>
            </p:custDataLst>
          </p:nvPr>
        </p:nvSpPr>
        <p:spPr>
          <a:xfrm>
            <a:off x="0" y="-20290"/>
            <a:ext cx="9144000" cy="3305274"/>
          </a:xfrm>
          <a:custGeom>
            <a:avLst/>
            <a:gdLst>
              <a:gd name="connsiteX0" fmla="*/ 0 w 12195175"/>
              <a:gd name="connsiteY0" fmla="*/ 0 h 2060848"/>
              <a:gd name="connsiteX1" fmla="*/ 12195175 w 12195175"/>
              <a:gd name="connsiteY1" fmla="*/ 0 h 2060848"/>
              <a:gd name="connsiteX2" fmla="*/ 12195175 w 12195175"/>
              <a:gd name="connsiteY2" fmla="*/ 2060848 h 2060848"/>
              <a:gd name="connsiteX3" fmla="*/ 0 w 12195175"/>
              <a:gd name="connsiteY3" fmla="*/ 2060848 h 2060848"/>
              <a:gd name="connsiteX4" fmla="*/ 0 w 12195175"/>
              <a:gd name="connsiteY4" fmla="*/ 0 h 2060848"/>
              <a:gd name="connsiteX0-1" fmla="*/ 0 w 12195175"/>
              <a:gd name="connsiteY0-2" fmla="*/ 0 h 2060848"/>
              <a:gd name="connsiteX1-3" fmla="*/ 12195175 w 12195175"/>
              <a:gd name="connsiteY1-4" fmla="*/ 0 h 2060848"/>
              <a:gd name="connsiteX2-5" fmla="*/ 12195175 w 12195175"/>
              <a:gd name="connsiteY2-6" fmla="*/ 2060848 h 2060848"/>
              <a:gd name="connsiteX3-7" fmla="*/ 6096000 w 12195175"/>
              <a:gd name="connsiteY3-8" fmla="*/ 2046514 h 2060848"/>
              <a:gd name="connsiteX4-9" fmla="*/ 0 w 12195175"/>
              <a:gd name="connsiteY4-10" fmla="*/ 2060848 h 2060848"/>
              <a:gd name="connsiteX5" fmla="*/ 0 w 12195175"/>
              <a:gd name="connsiteY5" fmla="*/ 0 h 2060848"/>
              <a:gd name="connsiteX0-11" fmla="*/ 0 w 12195175"/>
              <a:gd name="connsiteY0-12" fmla="*/ 0 h 3686628"/>
              <a:gd name="connsiteX1-13" fmla="*/ 12195175 w 12195175"/>
              <a:gd name="connsiteY1-14" fmla="*/ 0 h 3686628"/>
              <a:gd name="connsiteX2-15" fmla="*/ 12195175 w 12195175"/>
              <a:gd name="connsiteY2-16" fmla="*/ 2060848 h 3686628"/>
              <a:gd name="connsiteX3-17" fmla="*/ 6081486 w 12195175"/>
              <a:gd name="connsiteY3-18" fmla="*/ 3686628 h 3686628"/>
              <a:gd name="connsiteX4-19" fmla="*/ 0 w 12195175"/>
              <a:gd name="connsiteY4-20" fmla="*/ 2060848 h 3686628"/>
              <a:gd name="connsiteX5-21" fmla="*/ 0 w 12195175"/>
              <a:gd name="connsiteY5-22" fmla="*/ 0 h 36866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3686628">
                <a:moveTo>
                  <a:pt x="0" y="0"/>
                </a:moveTo>
                <a:lnTo>
                  <a:pt x="12195175" y="0"/>
                </a:lnTo>
                <a:lnTo>
                  <a:pt x="12195175" y="2060848"/>
                </a:lnTo>
                <a:lnTo>
                  <a:pt x="6081486" y="3686628"/>
                </a:lnTo>
                <a:lnTo>
                  <a:pt x="0" y="2060848"/>
                </a:lnTo>
                <a:lnTo>
                  <a:pt x="0" y="0"/>
                </a:lnTo>
                <a:close/>
              </a:path>
            </a:pathLst>
          </a:custGeom>
          <a:blipFill>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4"/>
          <p:cNvSpPr/>
          <p:nvPr>
            <p:custDataLst>
              <p:tags r:id="rId2"/>
            </p:custDataLst>
          </p:nvPr>
        </p:nvSpPr>
        <p:spPr>
          <a:xfrm>
            <a:off x="0" y="5505687"/>
            <a:ext cx="9144000" cy="696503"/>
          </a:xfrm>
          <a:custGeom>
            <a:avLst/>
            <a:gdLst>
              <a:gd name="connsiteX0" fmla="*/ 0 w 12195175"/>
              <a:gd name="connsiteY0" fmla="*/ 0 h 404664"/>
              <a:gd name="connsiteX1" fmla="*/ 12195175 w 12195175"/>
              <a:gd name="connsiteY1" fmla="*/ 0 h 404664"/>
              <a:gd name="connsiteX2" fmla="*/ 12195175 w 12195175"/>
              <a:gd name="connsiteY2" fmla="*/ 404664 h 404664"/>
              <a:gd name="connsiteX3" fmla="*/ 0 w 12195175"/>
              <a:gd name="connsiteY3" fmla="*/ 404664 h 404664"/>
              <a:gd name="connsiteX4" fmla="*/ 0 w 12195175"/>
              <a:gd name="connsiteY4" fmla="*/ 0 h 404664"/>
              <a:gd name="connsiteX0-1" fmla="*/ 0 w 12195175"/>
              <a:gd name="connsiteY0-2" fmla="*/ 8993 h 413657"/>
              <a:gd name="connsiteX1-3" fmla="*/ 6096000 w 12195175"/>
              <a:gd name="connsiteY1-4" fmla="*/ 0 h 413657"/>
              <a:gd name="connsiteX2-5" fmla="*/ 12195175 w 12195175"/>
              <a:gd name="connsiteY2-6" fmla="*/ 8993 h 413657"/>
              <a:gd name="connsiteX3-7" fmla="*/ 12195175 w 12195175"/>
              <a:gd name="connsiteY3-8" fmla="*/ 413657 h 413657"/>
              <a:gd name="connsiteX4-9" fmla="*/ 0 w 12195175"/>
              <a:gd name="connsiteY4-10" fmla="*/ 413657 h 413657"/>
              <a:gd name="connsiteX5" fmla="*/ 0 w 12195175"/>
              <a:gd name="connsiteY5" fmla="*/ 8993 h 413657"/>
              <a:gd name="connsiteX0-11" fmla="*/ 0 w 12195175"/>
              <a:gd name="connsiteY0-12" fmla="*/ 458935 h 863599"/>
              <a:gd name="connsiteX1-13" fmla="*/ 6052457 w 12195175"/>
              <a:gd name="connsiteY1-14" fmla="*/ 0 h 863599"/>
              <a:gd name="connsiteX2-15" fmla="*/ 12195175 w 12195175"/>
              <a:gd name="connsiteY2-16" fmla="*/ 458935 h 863599"/>
              <a:gd name="connsiteX3-17" fmla="*/ 12195175 w 12195175"/>
              <a:gd name="connsiteY3-18" fmla="*/ 863599 h 863599"/>
              <a:gd name="connsiteX4-19" fmla="*/ 0 w 12195175"/>
              <a:gd name="connsiteY4-20" fmla="*/ 863599 h 863599"/>
              <a:gd name="connsiteX5-21" fmla="*/ 0 w 12195175"/>
              <a:gd name="connsiteY5-22" fmla="*/ 458935 h 8635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863599">
                <a:moveTo>
                  <a:pt x="0" y="458935"/>
                </a:moveTo>
                <a:lnTo>
                  <a:pt x="6052457" y="0"/>
                </a:lnTo>
                <a:lnTo>
                  <a:pt x="12195175" y="458935"/>
                </a:lnTo>
                <a:lnTo>
                  <a:pt x="12195175" y="863599"/>
                </a:lnTo>
                <a:lnTo>
                  <a:pt x="0" y="863599"/>
                </a:lnTo>
                <a:lnTo>
                  <a:pt x="0" y="458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TextBox 11"/>
          <p:cNvSpPr txBox="1"/>
          <p:nvPr/>
        </p:nvSpPr>
        <p:spPr>
          <a:xfrm>
            <a:off x="1428728" y="1500174"/>
            <a:ext cx="6715172" cy="369332"/>
          </a:xfrm>
          <a:prstGeom prst="rect">
            <a:avLst/>
          </a:prstGeom>
          <a:noFill/>
        </p:spPr>
        <p:txBody>
          <a:bodyPr wrap="square" rtlCol="0">
            <a:spAutoFit/>
          </a:bodyPr>
          <a:lstStyle/>
          <a:p>
            <a:endParaRPr lang="zh-CN" altLang="en-US" dirty="0"/>
          </a:p>
        </p:txBody>
      </p:sp>
      <p:sp>
        <p:nvSpPr>
          <p:cNvPr id="14" name="矩形 13"/>
          <p:cNvSpPr/>
          <p:nvPr/>
        </p:nvSpPr>
        <p:spPr>
          <a:xfrm>
            <a:off x="1835696" y="4263259"/>
            <a:ext cx="5732710" cy="769441"/>
          </a:xfrm>
          <a:prstGeom prst="rect">
            <a:avLst/>
          </a:prstGeom>
          <a:noFill/>
        </p:spPr>
        <p:txBody>
          <a:bodyPr wrap="square" lIns="91440" tIns="45720" rIns="91440" bIns="45720">
            <a:spAutoFit/>
          </a:bodyPr>
          <a:lstStyle/>
          <a:p>
            <a:pPr algn="ctr"/>
            <a:r>
              <a:rPr lang="zh-CN" altLang="en-US" sz="4400" dirty="0"/>
              <a:t>政府综合财务报告</a:t>
            </a:r>
            <a:endParaRPr lang="zh-CN" altLang="en-US" sz="4400" dirty="0">
              <a:ln w="18415" cmpd="sng">
                <a:solidFill>
                  <a:srgbClr val="FFFFFF"/>
                </a:solidFill>
                <a:prstDash val="solid"/>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标题 1"/>
          <p:cNvSpPr>
            <a:spLocks noGrp="1"/>
          </p:cNvSpPr>
          <p:nvPr>
            <p:ph type="title"/>
          </p:nvPr>
        </p:nvSpPr>
        <p:spPr>
          <a:xfrm>
            <a:off x="683568" y="552442"/>
            <a:ext cx="5527703"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二、政府综合会计报表项目</a:t>
            </a:r>
          </a:p>
        </p:txBody>
      </p:sp>
      <p:sp>
        <p:nvSpPr>
          <p:cNvPr id="135171" name="内容占位符 2"/>
          <p:cNvSpPr>
            <a:spLocks noGrp="1"/>
          </p:cNvSpPr>
          <p:nvPr>
            <p:ph idx="1"/>
          </p:nvPr>
        </p:nvSpPr>
        <p:spPr>
          <a:xfrm>
            <a:off x="827584" y="1916832"/>
            <a:ext cx="7848798" cy="3806833"/>
          </a:xfrm>
        </p:spPr>
        <p:txBody>
          <a:bodyPr/>
          <a:lstStyle/>
          <a:p>
            <a:pPr>
              <a:buFont typeface="Wingdings" panose="05000000000000000000" pitchFamily="2" charset="2"/>
              <a:buChar char="Ø"/>
              <a:defRPr/>
            </a:pPr>
            <a:r>
              <a:rPr lang="zh-CN" altLang="en-US" sz="2400" dirty="0"/>
              <a:t>费用类项目</a:t>
            </a:r>
            <a:endParaRPr lang="en-US" altLang="zh-CN" sz="2400" dirty="0"/>
          </a:p>
          <a:p>
            <a:pPr marL="0" indent="0">
              <a:buNone/>
            </a:pPr>
            <a:r>
              <a:rPr lang="zh-CN" altLang="en-US" sz="2400" dirty="0"/>
              <a:t>工资福利费用、商品和服务费用、对个人和家庭的补助费用、</a:t>
            </a:r>
            <a:r>
              <a:rPr lang="zh-CN" altLang="zh-CN" sz="2400" dirty="0"/>
              <a:t>对企业补助费用</a:t>
            </a:r>
            <a:r>
              <a:rPr lang="zh-CN" altLang="en-US" sz="2400" dirty="0"/>
              <a:t>、</a:t>
            </a:r>
            <a:r>
              <a:rPr lang="zh-CN" altLang="zh-CN" sz="2400" dirty="0"/>
              <a:t>对社会保障基金补助费用</a:t>
            </a:r>
            <a:r>
              <a:rPr lang="zh-CN" altLang="en-US" sz="2400" dirty="0"/>
              <a:t>、</a:t>
            </a:r>
            <a:r>
              <a:rPr lang="zh-CN" altLang="zh-CN" sz="2400" dirty="0"/>
              <a:t>政府间转移性支出</a:t>
            </a:r>
            <a:r>
              <a:rPr lang="zh-CN" altLang="en-US" sz="2400" dirty="0"/>
              <a:t>、</a:t>
            </a:r>
            <a:r>
              <a:rPr lang="zh-CN" altLang="zh-CN" sz="2400" dirty="0"/>
              <a:t>固定资产折旧费用</a:t>
            </a:r>
            <a:r>
              <a:rPr lang="zh-CN" altLang="en-US" sz="2400" dirty="0"/>
              <a:t>、无形资产摊销费用、公共基础设施折旧（摊销）费用、保障性住房折旧费用、资产处置费用、财务费用、其他费用。</a:t>
            </a:r>
            <a:endParaRPr lang="en-US" altLang="zh-CN" sz="2400" dirty="0"/>
          </a:p>
          <a:p>
            <a:pPr marL="0" indent="0">
              <a:buNone/>
            </a:pPr>
            <a:endParaRPr lang="en-US" altLang="zh-CN" sz="2400" dirty="0"/>
          </a:p>
          <a:p>
            <a:pPr>
              <a:buFont typeface="Wingdings" panose="05000000000000000000" pitchFamily="2" charset="2"/>
              <a:buChar char="Ø"/>
              <a:defRPr/>
            </a:pPr>
            <a:r>
              <a:rPr lang="zh-CN" altLang="en-US" sz="2400" dirty="0"/>
              <a:t>盈余类项目</a:t>
            </a:r>
          </a:p>
          <a:p>
            <a:pPr marL="0" indent="0">
              <a:buNone/>
              <a:defRPr/>
            </a:pPr>
            <a:r>
              <a:rPr lang="zh-CN" altLang="en-US" sz="2400" dirty="0"/>
              <a:t>本年盈余，反映政府本期总收入减去总费用的差额。</a:t>
            </a:r>
          </a:p>
          <a:p>
            <a:pPr marL="0" indent="0">
              <a:buNone/>
            </a:pPr>
            <a:endParaRPr lang="en-US" altLang="zh-CN" sz="2400" dirty="0"/>
          </a:p>
          <a:p>
            <a:pPr marL="0" indent="0">
              <a:buNone/>
            </a:pPr>
            <a:endParaRPr lang="zh-CN" altLang="en-US" sz="2400" dirty="0"/>
          </a:p>
          <a:p>
            <a:pPr marL="0" indent="0">
              <a:buFont typeface="Wingdings" panose="05000000000000000000" pitchFamily="2" charset="2"/>
              <a:buNone/>
            </a:pPr>
            <a:endParaRPr lang="zh-CN" altLang="en-US" sz="2400" dirty="0"/>
          </a:p>
        </p:txBody>
      </p:sp>
      <p:sp>
        <p:nvSpPr>
          <p:cNvPr id="135172" name="灯片编号占位符 3"/>
          <p:cNvSpPr>
            <a:spLocks noGrp="1"/>
          </p:cNvSpPr>
          <p:nvPr>
            <p:ph type="sldNum" sz="quarter" idx="12"/>
          </p:nvPr>
        </p:nvSpPr>
        <p:spPr>
          <a:xfrm>
            <a:off x="8531225" y="6640513"/>
            <a:ext cx="612775" cy="217487"/>
          </a:xfrm>
          <a:noFill/>
        </p:spPr>
        <p:txBody>
          <a:bodyPr/>
          <a:lstStyle/>
          <a:p>
            <a:pPr algn="l"/>
            <a:fld id="{C3977E83-7992-4048-A9FB-E43FB81687AD}"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10</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标题 1"/>
          <p:cNvSpPr>
            <a:spLocks noGrp="1"/>
          </p:cNvSpPr>
          <p:nvPr>
            <p:ph type="title"/>
          </p:nvPr>
        </p:nvSpPr>
        <p:spPr>
          <a:xfrm>
            <a:off x="539750" y="836613"/>
            <a:ext cx="5775325"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47459" name="内容占位符 2"/>
          <p:cNvSpPr>
            <a:spLocks noGrp="1"/>
          </p:cNvSpPr>
          <p:nvPr>
            <p:ph idx="1"/>
          </p:nvPr>
        </p:nvSpPr>
        <p:spPr>
          <a:xfrm>
            <a:off x="827088" y="2708275"/>
            <a:ext cx="6289675" cy="2447925"/>
          </a:xfrm>
        </p:spPr>
        <p:txBody>
          <a:bodyPr/>
          <a:lstStyle/>
          <a:p>
            <a:pPr>
              <a:buFont typeface="Wingdings" panose="05000000000000000000" pitchFamily="2" charset="2"/>
              <a:buChar char="Ø"/>
            </a:pPr>
            <a:r>
              <a:rPr lang="zh-CN" altLang="en-US" sz="2400" dirty="0"/>
              <a:t>数据来源</a:t>
            </a:r>
            <a:endParaRPr lang="en-US" altLang="zh-CN" sz="2400" dirty="0"/>
          </a:p>
          <a:p>
            <a:pPr>
              <a:buFont typeface="Wingdings" panose="05000000000000000000" pitchFamily="2" charset="2"/>
              <a:buChar char="Ø"/>
            </a:pPr>
            <a:r>
              <a:rPr lang="zh-CN" altLang="en-US" sz="2400" dirty="0"/>
              <a:t>编制步骤</a:t>
            </a:r>
            <a:endParaRPr lang="en-US" altLang="zh-CN" sz="2400" dirty="0"/>
          </a:p>
          <a:p>
            <a:pPr>
              <a:buFont typeface="Wingdings" panose="05000000000000000000" pitchFamily="2" charset="2"/>
              <a:buChar char="Ø"/>
            </a:pPr>
            <a:r>
              <a:rPr lang="zh-CN" altLang="en-US" sz="2400" dirty="0"/>
              <a:t>抵销事项</a:t>
            </a:r>
            <a:endParaRPr lang="en-US" altLang="zh-CN" sz="2400" dirty="0"/>
          </a:p>
          <a:p>
            <a:pPr>
              <a:buFont typeface="Wingdings" panose="05000000000000000000" pitchFamily="2" charset="2"/>
              <a:buChar char="Ø"/>
            </a:pPr>
            <a:r>
              <a:rPr lang="zh-CN" altLang="en-US" sz="2400" dirty="0"/>
              <a:t>调整事项</a:t>
            </a:r>
            <a:endParaRPr lang="en-US" altLang="zh-CN" sz="2400" dirty="0"/>
          </a:p>
          <a:p>
            <a:pPr>
              <a:buFont typeface="Wingdings" panose="05000000000000000000" pitchFamily="2" charset="2"/>
              <a:buChar char="Ø"/>
            </a:pPr>
            <a:endParaRPr lang="zh-CN" altLang="zh-CN" sz="2400" dirty="0"/>
          </a:p>
        </p:txBody>
      </p:sp>
      <p:sp>
        <p:nvSpPr>
          <p:cNvPr id="147460" name="灯片编号占位符 3"/>
          <p:cNvSpPr>
            <a:spLocks noGrp="1"/>
          </p:cNvSpPr>
          <p:nvPr>
            <p:ph type="sldNum" sz="quarter" idx="12"/>
          </p:nvPr>
        </p:nvSpPr>
        <p:spPr>
          <a:xfrm>
            <a:off x="8531225" y="6640513"/>
            <a:ext cx="612775" cy="217487"/>
          </a:xfrm>
          <a:noFill/>
        </p:spPr>
        <p:txBody>
          <a:bodyPr/>
          <a:lstStyle/>
          <a:p>
            <a:pPr algn="l"/>
            <a:fld id="{8D8F746A-4251-484C-B5A7-73DB659EE261}"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11</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标题 1"/>
          <p:cNvSpPr>
            <a:spLocks noGrp="1"/>
          </p:cNvSpPr>
          <p:nvPr>
            <p:ph type="title"/>
          </p:nvPr>
        </p:nvSpPr>
        <p:spPr>
          <a:xfrm>
            <a:off x="539552" y="548680"/>
            <a:ext cx="5672166"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7411" name="内容占位符 2"/>
          <p:cNvSpPr>
            <a:spLocks noGrp="1"/>
          </p:cNvSpPr>
          <p:nvPr>
            <p:ph idx="1"/>
          </p:nvPr>
        </p:nvSpPr>
        <p:spPr>
          <a:xfrm>
            <a:off x="755006" y="1772816"/>
            <a:ext cx="7776219" cy="3887787"/>
          </a:xfrm>
        </p:spPr>
        <p:txBody>
          <a:bodyPr/>
          <a:lstStyle/>
          <a:p>
            <a:pPr>
              <a:buFont typeface="Wingdings" panose="05000000000000000000" pitchFamily="2" charset="2"/>
              <a:buChar char="Ø"/>
              <a:defRPr/>
            </a:pPr>
            <a:r>
              <a:rPr altLang="en-US" sz="2400" b="1" dirty="0"/>
              <a:t>数据来源</a:t>
            </a:r>
            <a:endParaRPr lang="en-US" altLang="zh-CN" sz="2400" b="1" dirty="0"/>
          </a:p>
          <a:p>
            <a:pPr marL="0" indent="0">
              <a:buFont typeface="Wingdings" panose="05000000000000000000" pitchFamily="2" charset="2"/>
              <a:buNone/>
              <a:defRPr/>
            </a:pPr>
            <a:r>
              <a:rPr lang="en-US" altLang="zh-CN" sz="2400" dirty="0"/>
              <a:t>1.</a:t>
            </a:r>
            <a:r>
              <a:rPr altLang="zh-CN" sz="2400" dirty="0"/>
              <a:t>政府部门财务报表。</a:t>
            </a:r>
          </a:p>
          <a:p>
            <a:pPr marL="0" indent="0">
              <a:buFont typeface="Wingdings" panose="05000000000000000000" pitchFamily="2" charset="2"/>
              <a:buNone/>
              <a:defRPr/>
            </a:pPr>
            <a:r>
              <a:rPr lang="en-US" altLang="zh-CN" sz="2400" dirty="0"/>
              <a:t>2.</a:t>
            </a:r>
            <a:r>
              <a:rPr altLang="zh-CN" sz="2400" dirty="0"/>
              <a:t>财政总预算会计报表。</a:t>
            </a:r>
          </a:p>
          <a:p>
            <a:pPr marL="0" indent="0">
              <a:buFont typeface="Wingdings" panose="05000000000000000000" pitchFamily="2" charset="2"/>
              <a:buNone/>
              <a:defRPr/>
            </a:pPr>
            <a:r>
              <a:rPr lang="en-US" altLang="zh-CN" sz="2400" dirty="0"/>
              <a:t>3.</a:t>
            </a:r>
            <a:r>
              <a:rPr altLang="zh-CN" sz="2400" dirty="0"/>
              <a:t>土地储备资金财务报表。</a:t>
            </a:r>
          </a:p>
          <a:p>
            <a:pPr marL="0" indent="0">
              <a:buNone/>
              <a:defRPr/>
            </a:pPr>
            <a:r>
              <a:rPr lang="en-US" altLang="zh-CN" sz="2400" dirty="0"/>
              <a:t>4.</a:t>
            </a:r>
            <a:r>
              <a:rPr altLang="zh-CN" sz="2400" dirty="0"/>
              <a:t>物资储备资金会计报表。</a:t>
            </a:r>
            <a:r>
              <a:rPr lang="zh-CN" altLang="en-US" sz="2400" dirty="0">
                <a:solidFill>
                  <a:srgbClr val="FF0000"/>
                </a:solidFill>
              </a:rPr>
              <a:t>（仅适用于中央）</a:t>
            </a:r>
            <a:endParaRPr altLang="zh-CN" sz="2400" dirty="0"/>
          </a:p>
          <a:p>
            <a:pPr marL="0" indent="0">
              <a:buFont typeface="Wingdings" panose="05000000000000000000" pitchFamily="2" charset="2"/>
              <a:buNone/>
              <a:defRPr/>
            </a:pPr>
            <a:r>
              <a:rPr lang="en-US" altLang="zh-CN" sz="2400" dirty="0"/>
              <a:t>5.</a:t>
            </a:r>
            <a:r>
              <a:rPr altLang="zh-CN" sz="2400" dirty="0"/>
              <a:t>政府持有股权的</a:t>
            </a:r>
            <a:r>
              <a:rPr lang="zh-CN" altLang="en-US" sz="2400" dirty="0"/>
              <a:t>国有</a:t>
            </a:r>
            <a:r>
              <a:rPr altLang="zh-CN" sz="2400" dirty="0"/>
              <a:t>企业财务会计决算报表。</a:t>
            </a:r>
            <a:endParaRPr lang="en-US" altLang="zh-CN" sz="2400" dirty="0"/>
          </a:p>
          <a:p>
            <a:pPr marL="0" indent="0">
              <a:buFont typeface="Wingdings" panose="05000000000000000000" pitchFamily="2" charset="2"/>
              <a:buNone/>
              <a:defRPr/>
            </a:pPr>
            <a:endParaRPr altLang="zh-CN" sz="2400" dirty="0"/>
          </a:p>
          <a:p>
            <a:pPr marL="0" indent="0">
              <a:buFont typeface="Wingdings" panose="05000000000000000000" pitchFamily="2" charset="2"/>
              <a:buNone/>
              <a:defRPr/>
            </a:pPr>
            <a:r>
              <a:rPr altLang="en-US" sz="2400" dirty="0"/>
              <a:t>其中，</a:t>
            </a:r>
            <a:r>
              <a:rPr lang="en-US" altLang="zh-CN" sz="2400" dirty="0"/>
              <a:t>1-4</a:t>
            </a:r>
            <a:r>
              <a:rPr altLang="zh-CN" sz="2400" dirty="0"/>
              <a:t>类报表称为被合并主体报表</a:t>
            </a:r>
            <a:r>
              <a:rPr altLang="en-US" sz="2400" dirty="0"/>
              <a:t>，</a:t>
            </a:r>
            <a:r>
              <a:rPr lang="en-US" altLang="zh-CN" sz="2400" b="1" dirty="0">
                <a:solidFill>
                  <a:srgbClr val="FF0000"/>
                </a:solidFill>
              </a:rPr>
              <a:t>5</a:t>
            </a:r>
            <a:r>
              <a:rPr altLang="zh-CN" sz="2400" b="1" dirty="0">
                <a:solidFill>
                  <a:srgbClr val="FF0000"/>
                </a:solidFill>
              </a:rPr>
              <a:t>类报表称为权益报表</a:t>
            </a:r>
            <a:r>
              <a:rPr altLang="zh-CN" sz="2400" dirty="0"/>
              <a:t>。</a:t>
            </a:r>
          </a:p>
          <a:p>
            <a:pPr>
              <a:buFont typeface="Wingdings" panose="05000000000000000000" pitchFamily="2" charset="2"/>
              <a:buChar char="Ø"/>
              <a:defRPr/>
            </a:pPr>
            <a:endParaRPr lang="en-US" altLang="zh-CN" sz="2400" dirty="0"/>
          </a:p>
        </p:txBody>
      </p:sp>
      <p:sp>
        <p:nvSpPr>
          <p:cNvPr id="149508" name="灯片编号占位符 3"/>
          <p:cNvSpPr>
            <a:spLocks noGrp="1"/>
          </p:cNvSpPr>
          <p:nvPr>
            <p:ph type="sldNum" sz="quarter" idx="12"/>
          </p:nvPr>
        </p:nvSpPr>
        <p:spPr>
          <a:xfrm>
            <a:off x="8531225" y="6640513"/>
            <a:ext cx="612775" cy="217487"/>
          </a:xfrm>
          <a:noFill/>
        </p:spPr>
        <p:txBody>
          <a:bodyPr/>
          <a:lstStyle/>
          <a:p>
            <a:pPr algn="l"/>
            <a:fld id="{04C7A40A-0B3F-475B-B288-A1E1B387E728}"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12</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标题 1"/>
          <p:cNvSpPr>
            <a:spLocks noGrp="1"/>
          </p:cNvSpPr>
          <p:nvPr>
            <p:ph type="title"/>
          </p:nvPr>
        </p:nvSpPr>
        <p:spPr>
          <a:xfrm>
            <a:off x="683568" y="476672"/>
            <a:ext cx="5959503" cy="1185863"/>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7411" name="内容占位符 2"/>
          <p:cNvSpPr>
            <a:spLocks noGrp="1"/>
          </p:cNvSpPr>
          <p:nvPr>
            <p:ph idx="1"/>
          </p:nvPr>
        </p:nvSpPr>
        <p:spPr>
          <a:xfrm>
            <a:off x="755043" y="1772816"/>
            <a:ext cx="7633914" cy="3429000"/>
          </a:xfrm>
        </p:spPr>
        <p:txBody>
          <a:bodyPr/>
          <a:lstStyle/>
          <a:p>
            <a:pPr>
              <a:buFont typeface="Wingdings" panose="05000000000000000000" pitchFamily="2" charset="2"/>
              <a:buChar char="Ø"/>
              <a:defRPr/>
            </a:pPr>
            <a:r>
              <a:rPr altLang="en-US" sz="2400" b="1" dirty="0"/>
              <a:t>编制步骤</a:t>
            </a:r>
            <a:r>
              <a:rPr lang="en-US" altLang="zh-CN" sz="2400" b="1" dirty="0"/>
              <a:t>——</a:t>
            </a:r>
            <a:r>
              <a:rPr lang="zh-CN" altLang="en-US" sz="2400" b="1" dirty="0"/>
              <a:t>资产负债表</a:t>
            </a:r>
            <a:r>
              <a:rPr lang="en-US" altLang="zh-CN" sz="2400" b="1" dirty="0"/>
              <a:t>&amp;</a:t>
            </a:r>
            <a:r>
              <a:rPr lang="zh-CN" altLang="en-US" sz="2400" b="1" dirty="0"/>
              <a:t>收入费用表</a:t>
            </a:r>
            <a:endParaRPr lang="en-US" altLang="zh-CN" sz="2400" b="1" dirty="0"/>
          </a:p>
          <a:p>
            <a:pPr>
              <a:lnSpc>
                <a:spcPts val="2000"/>
              </a:lnSpc>
              <a:buFont typeface="Wingdings" panose="05000000000000000000" pitchFamily="2" charset="2"/>
              <a:buChar char="Ø"/>
              <a:defRPr/>
            </a:pPr>
            <a:endParaRPr lang="en-US" altLang="zh-CN" sz="2400" dirty="0"/>
          </a:p>
          <a:p>
            <a:pPr marL="0" indent="0">
              <a:buFont typeface="Wingdings" panose="05000000000000000000" pitchFamily="2" charset="2"/>
              <a:buNone/>
              <a:defRPr/>
            </a:pPr>
            <a:r>
              <a:rPr lang="en-US" altLang="zh-CN" sz="2400" dirty="0"/>
              <a:t>1.</a:t>
            </a:r>
            <a:r>
              <a:rPr altLang="zh-CN" sz="2400" dirty="0"/>
              <a:t>按照“被合并主体报表项目与政府综合会计报表项目对照表” 将被合并主体报表各项目数据填列到汇总工作表对应栏。</a:t>
            </a:r>
            <a:endParaRPr lang="en-US" altLang="zh-CN" sz="2400" dirty="0"/>
          </a:p>
          <a:p>
            <a:pPr marL="0" indent="0">
              <a:buFont typeface="Wingdings" panose="05000000000000000000" pitchFamily="2" charset="2"/>
              <a:buNone/>
              <a:defRPr/>
            </a:pPr>
            <a:endParaRPr lang="en-US" altLang="zh-CN" sz="2400" dirty="0"/>
          </a:p>
          <a:p>
            <a:pPr marL="0" indent="0">
              <a:buFont typeface="Wingdings" panose="05000000000000000000" pitchFamily="2" charset="2"/>
              <a:buNone/>
              <a:defRPr/>
            </a:pPr>
            <a:r>
              <a:rPr lang="en-US" altLang="zh-CN" sz="2400" dirty="0"/>
              <a:t>2.</a:t>
            </a:r>
            <a:r>
              <a:rPr altLang="zh-CN" sz="2400" dirty="0"/>
              <a:t>对被合并主体之间发生的经济业务或事项，按照“抵销调整事项清单” 编制抵销分录，填入汇总工作表“抵销分录”栏。</a:t>
            </a:r>
          </a:p>
          <a:p>
            <a:pPr marL="0" indent="0">
              <a:buFont typeface="Wingdings" panose="05000000000000000000" pitchFamily="2" charset="2"/>
              <a:buNone/>
              <a:defRPr/>
            </a:pPr>
            <a:endParaRPr lang="en-US" altLang="zh-CN" sz="2400" dirty="0"/>
          </a:p>
        </p:txBody>
      </p:sp>
      <p:sp>
        <p:nvSpPr>
          <p:cNvPr id="150532" name="灯片编号占位符 3"/>
          <p:cNvSpPr>
            <a:spLocks noGrp="1"/>
          </p:cNvSpPr>
          <p:nvPr>
            <p:ph type="sldNum" sz="quarter" idx="12"/>
          </p:nvPr>
        </p:nvSpPr>
        <p:spPr>
          <a:xfrm>
            <a:off x="8531225" y="6640513"/>
            <a:ext cx="612775" cy="217487"/>
          </a:xfrm>
          <a:noFill/>
        </p:spPr>
        <p:txBody>
          <a:bodyPr/>
          <a:lstStyle/>
          <a:p>
            <a:pPr algn="l"/>
            <a:fld id="{A4424E97-D4A4-41F2-8167-875AD8158D3C}"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13</a:t>
            </a:fld>
            <a:endParaRPr lang="en-US" altLang="zh-CN">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标题 1"/>
          <p:cNvSpPr>
            <a:spLocks noGrp="1"/>
          </p:cNvSpPr>
          <p:nvPr>
            <p:ph type="title"/>
          </p:nvPr>
        </p:nvSpPr>
        <p:spPr>
          <a:xfrm>
            <a:off x="620296" y="287337"/>
            <a:ext cx="5600728" cy="1185863"/>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7411" name="内容占位符 2"/>
          <p:cNvSpPr>
            <a:spLocks noGrp="1"/>
          </p:cNvSpPr>
          <p:nvPr>
            <p:ph idx="1"/>
          </p:nvPr>
        </p:nvSpPr>
        <p:spPr>
          <a:xfrm>
            <a:off x="742732" y="1628800"/>
            <a:ext cx="7787005" cy="3180080"/>
          </a:xfrm>
        </p:spPr>
        <p:txBody>
          <a:bodyPr/>
          <a:lstStyle/>
          <a:p>
            <a:pPr marL="0" indent="0">
              <a:buNone/>
              <a:defRPr/>
            </a:pPr>
            <a:r>
              <a:rPr lang="en-US" altLang="zh-CN" sz="2400" dirty="0"/>
              <a:t>3.</a:t>
            </a:r>
            <a:r>
              <a:rPr altLang="zh-CN" sz="2400" dirty="0"/>
              <a:t>对应按权责发生制调整的事项，按照“抵销调整事项清单” 编制调整分录，填入汇总工作表“调整分录”栏。</a:t>
            </a:r>
          </a:p>
          <a:p>
            <a:pPr marL="0" indent="0">
              <a:buNone/>
              <a:defRPr/>
            </a:pPr>
            <a:endParaRPr lang="en-US" altLang="zh-CN" sz="2400" dirty="0"/>
          </a:p>
          <a:p>
            <a:pPr marL="0" indent="0">
              <a:buNone/>
              <a:defRPr/>
            </a:pPr>
            <a:r>
              <a:rPr lang="en-US" altLang="zh-CN" sz="2400" dirty="0"/>
              <a:t>4.</a:t>
            </a:r>
            <a:r>
              <a:rPr altLang="zh-CN" sz="2400" dirty="0"/>
              <a:t>将汇总工作表各项目对应的原始数据栏、抵销分录栏、调整分录栏中的数据，分别计算出经过抵销调整后的金额。</a:t>
            </a:r>
            <a:endParaRPr lang="en-US" altLang="zh-CN" sz="2400" dirty="0"/>
          </a:p>
          <a:p>
            <a:pPr marL="0" indent="0">
              <a:buNone/>
              <a:defRPr/>
            </a:pPr>
            <a:endParaRPr altLang="zh-CN" sz="2400" dirty="0"/>
          </a:p>
          <a:p>
            <a:pPr marL="0" indent="0">
              <a:buNone/>
              <a:defRPr/>
            </a:pPr>
            <a:r>
              <a:rPr lang="en-US" altLang="zh-CN" sz="2400" dirty="0"/>
              <a:t>5.</a:t>
            </a:r>
            <a:r>
              <a:rPr lang="zh-CN" altLang="en-US" sz="2400" dirty="0"/>
              <a:t>试算平衡后，将数据填入政府综合会计报表对应项目，生成资产负债表和收入费用表。</a:t>
            </a:r>
          </a:p>
          <a:p>
            <a:pPr>
              <a:buFont typeface="Wingdings" panose="05000000000000000000" pitchFamily="2" charset="2"/>
              <a:buChar char="Ø"/>
              <a:defRPr/>
            </a:pPr>
            <a:endParaRPr lang="en-US" altLang="zh-CN" sz="2400" dirty="0"/>
          </a:p>
          <a:p>
            <a:pPr>
              <a:buFont typeface="Wingdings" panose="05000000000000000000" pitchFamily="2" charset="2"/>
              <a:buChar char="Ø"/>
              <a:defRPr/>
            </a:pPr>
            <a:endParaRPr lang="en-US" altLang="zh-CN" sz="2400" dirty="0"/>
          </a:p>
        </p:txBody>
      </p:sp>
      <p:sp>
        <p:nvSpPr>
          <p:cNvPr id="151556" name="灯片编号占位符 3"/>
          <p:cNvSpPr>
            <a:spLocks noGrp="1"/>
          </p:cNvSpPr>
          <p:nvPr>
            <p:ph type="sldNum" sz="quarter" idx="12"/>
          </p:nvPr>
        </p:nvSpPr>
        <p:spPr>
          <a:xfrm>
            <a:off x="8531225" y="6640513"/>
            <a:ext cx="612775" cy="217487"/>
          </a:xfrm>
          <a:noFill/>
        </p:spPr>
        <p:txBody>
          <a:bodyPr/>
          <a:lstStyle/>
          <a:p>
            <a:pPr algn="l"/>
            <a:fld id="{3F4D0EF4-0C24-48A3-BC57-9FCF66269FD7}"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14</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标题 1"/>
          <p:cNvSpPr>
            <a:spLocks noGrp="1"/>
          </p:cNvSpPr>
          <p:nvPr>
            <p:ph type="title"/>
          </p:nvPr>
        </p:nvSpPr>
        <p:spPr>
          <a:xfrm>
            <a:off x="642910" y="404664"/>
            <a:ext cx="5527703"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7411" name="内容占位符 2"/>
          <p:cNvSpPr>
            <a:spLocks noGrp="1"/>
          </p:cNvSpPr>
          <p:nvPr>
            <p:ph idx="1"/>
          </p:nvPr>
        </p:nvSpPr>
        <p:spPr>
          <a:xfrm>
            <a:off x="673045" y="1700808"/>
            <a:ext cx="7858180" cy="4071966"/>
          </a:xfrm>
        </p:spPr>
        <p:txBody>
          <a:bodyPr/>
          <a:lstStyle/>
          <a:p>
            <a:pPr>
              <a:buFont typeface="Wingdings" panose="05000000000000000000" pitchFamily="2" charset="2"/>
              <a:buChar char="Ø"/>
              <a:defRPr/>
            </a:pPr>
            <a:r>
              <a:rPr altLang="en-US" sz="2400" b="1" dirty="0"/>
              <a:t>抵销事项</a:t>
            </a:r>
            <a:endParaRPr lang="en-US" altLang="zh-CN" sz="2400" b="1" dirty="0"/>
          </a:p>
          <a:p>
            <a:pPr marL="0" indent="0">
              <a:buFont typeface="Wingdings" panose="05000000000000000000" pitchFamily="2" charset="2"/>
              <a:buNone/>
              <a:defRPr/>
            </a:pPr>
            <a:r>
              <a:rPr lang="en-US" altLang="zh-CN" sz="2400" dirty="0"/>
              <a:t>1.</a:t>
            </a:r>
            <a:r>
              <a:rPr altLang="en-US" sz="2400" dirty="0"/>
              <a:t>抵销政府部门之间发生的经济业务或事项</a:t>
            </a:r>
            <a:endParaRPr lang="en-US" altLang="en-US" sz="2400" dirty="0"/>
          </a:p>
          <a:p>
            <a:pPr marL="457200" indent="-457200">
              <a:buFont typeface="Wingdings" panose="05000000000000000000" pitchFamily="2" charset="2"/>
              <a:buChar char="ü"/>
              <a:defRPr/>
            </a:pPr>
            <a:r>
              <a:rPr lang="zh-CN" altLang="en-US" sz="2400" dirty="0"/>
              <a:t>按照重要性原则，设定</a:t>
            </a:r>
            <a:r>
              <a:rPr lang="en-US" sz="2400" dirty="0"/>
              <a:t>10</a:t>
            </a:r>
            <a:r>
              <a:rPr lang="zh-CN" altLang="en-US" sz="2400" dirty="0"/>
              <a:t>万元抵销阈值。</a:t>
            </a:r>
            <a:endParaRPr lang="en-US" altLang="zh-CN" sz="2400" dirty="0"/>
          </a:p>
          <a:p>
            <a:pPr marL="457200" indent="-457200">
              <a:lnSpc>
                <a:spcPts val="1000"/>
              </a:lnSpc>
              <a:buFont typeface="Wingdings" panose="05000000000000000000" pitchFamily="2" charset="2"/>
              <a:buChar char="ü"/>
              <a:defRPr/>
            </a:pPr>
            <a:endParaRPr lang="en-US" altLang="zh-CN" sz="2400" dirty="0"/>
          </a:p>
          <a:p>
            <a:pPr marL="457200" indent="-457200">
              <a:buFont typeface="Wingdings" panose="05000000000000000000" pitchFamily="2" charset="2"/>
              <a:buChar char="ü"/>
              <a:defRPr/>
            </a:pPr>
            <a:r>
              <a:rPr lang="zh-CN" altLang="en-US" sz="2400" dirty="0"/>
              <a:t>不同部门的单位之间</a:t>
            </a:r>
            <a:r>
              <a:rPr lang="zh-CN" altLang="en-US" sz="2400" dirty="0">
                <a:solidFill>
                  <a:srgbClr val="FF0000"/>
                </a:solidFill>
              </a:rPr>
              <a:t>债权债务事项，年末余额</a:t>
            </a:r>
            <a:r>
              <a:rPr lang="zh-CN" altLang="en-US" sz="2400" dirty="0"/>
              <a:t>不超过</a:t>
            </a:r>
            <a:r>
              <a:rPr lang="en-US" sz="2400" dirty="0"/>
              <a:t>10</a:t>
            </a:r>
            <a:r>
              <a:rPr lang="zh-CN" altLang="en-US" sz="2400" dirty="0"/>
              <a:t>万元的，可以不进行抵销。</a:t>
            </a:r>
            <a:endParaRPr lang="en-US" altLang="zh-CN" sz="2400" dirty="0"/>
          </a:p>
          <a:p>
            <a:pPr marL="457200" indent="-457200">
              <a:lnSpc>
                <a:spcPts val="1000"/>
              </a:lnSpc>
              <a:buFont typeface="Wingdings" panose="05000000000000000000" pitchFamily="2" charset="2"/>
              <a:buChar char="ü"/>
              <a:defRPr/>
            </a:pPr>
            <a:endParaRPr lang="en-US" altLang="zh-CN" sz="2400" dirty="0"/>
          </a:p>
          <a:p>
            <a:pPr marL="457200" indent="-457200">
              <a:buFont typeface="Wingdings" panose="05000000000000000000" pitchFamily="2" charset="2"/>
              <a:buChar char="ü"/>
              <a:defRPr/>
            </a:pPr>
            <a:r>
              <a:rPr lang="zh-CN" altLang="en-US" sz="2400" dirty="0"/>
              <a:t>不同部门的单位之间</a:t>
            </a:r>
            <a:r>
              <a:rPr lang="zh-CN" altLang="en-US" sz="2400" dirty="0">
                <a:solidFill>
                  <a:srgbClr val="FF0000"/>
                </a:solidFill>
              </a:rPr>
              <a:t>收入费用事项，本年累计发生额</a:t>
            </a:r>
            <a:r>
              <a:rPr lang="zh-CN" altLang="en-US" sz="2400" dirty="0"/>
              <a:t>不超过</a:t>
            </a:r>
            <a:r>
              <a:rPr lang="en-US" sz="2400" dirty="0"/>
              <a:t>10</a:t>
            </a:r>
            <a:r>
              <a:rPr lang="zh-CN" altLang="en-US" sz="2400" dirty="0"/>
              <a:t>万元的，可以不进行抵销。</a:t>
            </a:r>
            <a:endParaRPr lang="en-US" altLang="zh-CN" sz="2400" dirty="0"/>
          </a:p>
          <a:p>
            <a:pPr marL="457200" indent="-457200">
              <a:lnSpc>
                <a:spcPts val="1000"/>
              </a:lnSpc>
              <a:buFont typeface="Wingdings" panose="05000000000000000000" pitchFamily="2" charset="2"/>
              <a:buChar char="ü"/>
              <a:defRPr/>
            </a:pPr>
            <a:endParaRPr lang="en-US" altLang="zh-CN" sz="2400" dirty="0"/>
          </a:p>
          <a:p>
            <a:pPr marL="457200" indent="-457200">
              <a:buFont typeface="Wingdings" panose="05000000000000000000" pitchFamily="2" charset="2"/>
              <a:buChar char="ü"/>
              <a:defRPr/>
            </a:pPr>
            <a:r>
              <a:rPr lang="zh-CN" altLang="en-US" sz="2400" dirty="0"/>
              <a:t>具备条件的须应抵尽抵，不受阈值限制。</a:t>
            </a:r>
          </a:p>
        </p:txBody>
      </p:sp>
      <p:sp>
        <p:nvSpPr>
          <p:cNvPr id="156676" name="灯片编号占位符 3"/>
          <p:cNvSpPr>
            <a:spLocks noGrp="1"/>
          </p:cNvSpPr>
          <p:nvPr>
            <p:ph type="sldNum" sz="quarter" idx="12"/>
          </p:nvPr>
        </p:nvSpPr>
        <p:spPr>
          <a:xfrm>
            <a:off x="8531225" y="6640513"/>
            <a:ext cx="612775" cy="217487"/>
          </a:xfrm>
          <a:noFill/>
        </p:spPr>
        <p:txBody>
          <a:bodyPr/>
          <a:lstStyle/>
          <a:p>
            <a:pPr algn="l"/>
            <a:fld id="{356C83D6-A87B-491F-88C4-9CCD43DFF34E}"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15</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标题 1"/>
          <p:cNvSpPr>
            <a:spLocks noGrp="1"/>
          </p:cNvSpPr>
          <p:nvPr>
            <p:ph type="title"/>
          </p:nvPr>
        </p:nvSpPr>
        <p:spPr>
          <a:xfrm>
            <a:off x="636973" y="764704"/>
            <a:ext cx="5599141"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7411" name="内容占位符 2"/>
          <p:cNvSpPr>
            <a:spLocks noGrp="1"/>
          </p:cNvSpPr>
          <p:nvPr>
            <p:ph idx="1"/>
          </p:nvPr>
        </p:nvSpPr>
        <p:spPr>
          <a:xfrm>
            <a:off x="636973" y="2204864"/>
            <a:ext cx="8143932" cy="3600450"/>
          </a:xfrm>
        </p:spPr>
        <p:txBody>
          <a:bodyPr/>
          <a:lstStyle/>
          <a:p>
            <a:pPr marL="0" indent="0">
              <a:buFont typeface="Wingdings" panose="05000000000000000000" pitchFamily="2" charset="2"/>
              <a:buNone/>
              <a:defRPr/>
            </a:pPr>
            <a:r>
              <a:rPr altLang="zh-CN" sz="2400" dirty="0"/>
              <a:t>（</a:t>
            </a:r>
            <a:r>
              <a:rPr lang="en-US" altLang="zh-CN" sz="2400" dirty="0"/>
              <a:t>1</a:t>
            </a:r>
            <a:r>
              <a:rPr altLang="zh-CN" sz="2400" dirty="0"/>
              <a:t>）抵销政府部门之间的债权债务事项。</a:t>
            </a:r>
            <a:endParaRPr lang="en-US" altLang="zh-CN" sz="2400" dirty="0"/>
          </a:p>
          <a:p>
            <a:pPr marL="0" indent="0">
              <a:buFont typeface="Wingdings" panose="05000000000000000000" pitchFamily="2" charset="2"/>
              <a:buNone/>
              <a:defRPr/>
            </a:pPr>
            <a:r>
              <a:rPr lang="en-US" altLang="zh-CN" sz="2400" dirty="0"/>
              <a:t>    </a:t>
            </a:r>
            <a:r>
              <a:rPr altLang="zh-CN" sz="2400" dirty="0" err="1"/>
              <a:t>政府部门之间发生的待抵销债权债务事项主要涉及</a:t>
            </a:r>
            <a:r>
              <a:rPr lang="zh-CN" altLang="zh-CN" sz="2400" dirty="0">
                <a:solidFill>
                  <a:srgbClr val="FF0000"/>
                </a:solidFill>
              </a:rPr>
              <a:t>应收票据</a:t>
            </a:r>
            <a:r>
              <a:rPr lang="zh-CN" altLang="en-US" sz="2400" dirty="0"/>
              <a:t>、</a:t>
            </a:r>
            <a:r>
              <a:rPr altLang="zh-CN" sz="2400" dirty="0" err="1"/>
              <a:t>应收账款、预付账款、其他应收款</a:t>
            </a:r>
            <a:r>
              <a:rPr altLang="zh-CN" sz="2400" dirty="0"/>
              <a:t>、</a:t>
            </a:r>
            <a:r>
              <a:rPr lang="zh-CN" altLang="en-US" sz="2400" dirty="0">
                <a:solidFill>
                  <a:srgbClr val="FF0000"/>
                </a:solidFill>
              </a:rPr>
              <a:t>应付票据</a:t>
            </a:r>
            <a:r>
              <a:rPr lang="zh-CN" altLang="en-US" sz="2400" dirty="0"/>
              <a:t>、</a:t>
            </a:r>
            <a:r>
              <a:rPr altLang="zh-CN" sz="2400" dirty="0" err="1"/>
              <a:t>应付账款、预收账款、其他应付款</a:t>
            </a:r>
            <a:r>
              <a:rPr lang="zh-CN" altLang="en-US" sz="2400" dirty="0"/>
              <a:t>、长期应付款</a:t>
            </a:r>
            <a:r>
              <a:rPr altLang="zh-CN" sz="2400" dirty="0"/>
              <a:t>等报表项目。</a:t>
            </a:r>
            <a:endParaRPr lang="en-US" altLang="zh-CN" sz="2400" dirty="0"/>
          </a:p>
          <a:p>
            <a:pPr marL="0" indent="0">
              <a:buFont typeface="Wingdings" panose="05000000000000000000" pitchFamily="2" charset="2"/>
              <a:buNone/>
              <a:defRPr/>
            </a:pPr>
            <a:endParaRPr lang="en-US" altLang="zh-CN" sz="2400" dirty="0"/>
          </a:p>
          <a:p>
            <a:pPr marL="0" indent="0">
              <a:buFont typeface="Wingdings" panose="05000000000000000000" pitchFamily="2" charset="2"/>
              <a:buNone/>
              <a:defRPr/>
            </a:pPr>
            <a:r>
              <a:rPr lang="zh-CN" altLang="zh-CN" sz="2400" dirty="0"/>
              <a:t>抵销分录：</a:t>
            </a:r>
            <a:endParaRPr lang="en-US" altLang="zh-CN" sz="2400" dirty="0"/>
          </a:p>
          <a:p>
            <a:pPr marL="0" indent="0">
              <a:buNone/>
            </a:pPr>
            <a:r>
              <a:rPr lang="en-US" altLang="zh-CN" sz="2400" dirty="0"/>
              <a:t>    </a:t>
            </a:r>
            <a:r>
              <a:rPr lang="zh-CN" altLang="zh-CN" sz="2400" dirty="0"/>
              <a:t>借</a:t>
            </a:r>
            <a:r>
              <a:rPr lang="en-US" altLang="zh-CN" sz="2400" dirty="0"/>
              <a:t>:</a:t>
            </a:r>
            <a:r>
              <a:rPr lang="zh-CN" altLang="zh-CN" sz="2400" dirty="0">
                <a:solidFill>
                  <a:srgbClr val="FF0000"/>
                </a:solidFill>
              </a:rPr>
              <a:t>应付票据</a:t>
            </a:r>
            <a:r>
              <a:rPr lang="zh-CN" altLang="en-US" sz="2400" dirty="0"/>
              <a:t>、</a:t>
            </a:r>
            <a:r>
              <a:rPr lang="zh-CN" altLang="zh-CN" sz="2400" dirty="0"/>
              <a:t>应付账款、预收账款</a:t>
            </a:r>
            <a:r>
              <a:rPr lang="zh-CN" altLang="en-US" sz="2400" dirty="0"/>
              <a:t>、</a:t>
            </a:r>
            <a:r>
              <a:rPr lang="zh-CN" altLang="zh-CN" sz="2400" dirty="0"/>
              <a:t>其他应付款</a:t>
            </a:r>
            <a:r>
              <a:rPr lang="zh-CN" altLang="en-US" sz="2400" dirty="0"/>
              <a:t>、</a:t>
            </a:r>
            <a:r>
              <a:rPr lang="zh-CN" altLang="zh-CN" sz="2400" dirty="0"/>
              <a:t>长期应付款</a:t>
            </a:r>
            <a:endParaRPr lang="en-US" altLang="zh-CN" sz="2400" dirty="0"/>
          </a:p>
          <a:p>
            <a:pPr marL="0" indent="0">
              <a:buNone/>
            </a:pPr>
            <a:r>
              <a:rPr lang="en-US" altLang="zh-CN" sz="2400" dirty="0"/>
              <a:t>      </a:t>
            </a:r>
            <a:r>
              <a:rPr lang="zh-CN" altLang="zh-CN" sz="2400" dirty="0"/>
              <a:t>贷</a:t>
            </a:r>
            <a:r>
              <a:rPr lang="en-US" altLang="zh-CN" sz="2400" dirty="0"/>
              <a:t>:</a:t>
            </a:r>
            <a:r>
              <a:rPr lang="zh-CN" altLang="zh-CN" sz="2400" dirty="0">
                <a:solidFill>
                  <a:srgbClr val="FF0000"/>
                </a:solidFill>
              </a:rPr>
              <a:t>应收票据</a:t>
            </a:r>
            <a:r>
              <a:rPr lang="zh-CN" altLang="en-US" sz="2400" dirty="0">
                <a:solidFill>
                  <a:srgbClr val="FF0000"/>
                </a:solidFill>
              </a:rPr>
              <a:t>、</a:t>
            </a:r>
            <a:r>
              <a:rPr lang="zh-CN" altLang="zh-CN" sz="2400" dirty="0"/>
              <a:t>应收账款、预付账款、其他应收款</a:t>
            </a:r>
            <a:endParaRPr lang="en-US" altLang="zh-CN" sz="2400" dirty="0"/>
          </a:p>
          <a:p>
            <a:pPr marL="0" indent="0">
              <a:buNone/>
            </a:pPr>
            <a:endParaRPr lang="en-US" altLang="zh-CN" sz="2400" dirty="0"/>
          </a:p>
          <a:p>
            <a:pPr marL="0" indent="0">
              <a:buFont typeface="Wingdings" panose="05000000000000000000" pitchFamily="2" charset="2"/>
              <a:buNone/>
              <a:defRPr/>
            </a:pPr>
            <a:endParaRPr lang="en-US" altLang="zh-CN" sz="2400" dirty="0"/>
          </a:p>
          <a:p>
            <a:pPr marL="0" indent="0">
              <a:buFont typeface="Wingdings" panose="05000000000000000000" pitchFamily="2" charset="2"/>
              <a:buNone/>
              <a:defRPr/>
            </a:pPr>
            <a:endParaRPr lang="en-US" altLang="zh-CN" sz="2400" dirty="0"/>
          </a:p>
        </p:txBody>
      </p:sp>
      <p:sp>
        <p:nvSpPr>
          <p:cNvPr id="156676" name="灯片编号占位符 3"/>
          <p:cNvSpPr>
            <a:spLocks noGrp="1"/>
          </p:cNvSpPr>
          <p:nvPr>
            <p:ph type="sldNum" sz="quarter" idx="12"/>
          </p:nvPr>
        </p:nvSpPr>
        <p:spPr>
          <a:xfrm>
            <a:off x="8531225" y="6640513"/>
            <a:ext cx="612775" cy="217487"/>
          </a:xfrm>
          <a:noFill/>
        </p:spPr>
        <p:txBody>
          <a:bodyPr/>
          <a:lstStyle/>
          <a:p>
            <a:pPr algn="l"/>
            <a:fld id="{356C83D6-A87B-491F-88C4-9CCD43DFF34E}"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16</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标题 1"/>
          <p:cNvSpPr>
            <a:spLocks noGrp="1"/>
          </p:cNvSpPr>
          <p:nvPr>
            <p:ph type="title"/>
          </p:nvPr>
        </p:nvSpPr>
        <p:spPr>
          <a:xfrm>
            <a:off x="611188" y="908050"/>
            <a:ext cx="5775325" cy="1185863"/>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57699" name="内容占位符 2"/>
          <p:cNvSpPr>
            <a:spLocks noGrp="1"/>
          </p:cNvSpPr>
          <p:nvPr>
            <p:ph idx="1"/>
          </p:nvPr>
        </p:nvSpPr>
        <p:spPr>
          <a:xfrm>
            <a:off x="642910" y="2492375"/>
            <a:ext cx="7858180" cy="2651137"/>
          </a:xfrm>
        </p:spPr>
        <p:txBody>
          <a:bodyPr>
            <a:normAutofit/>
          </a:bodyPr>
          <a:lstStyle/>
          <a:p>
            <a:pPr marL="0" indent="457200">
              <a:buNone/>
            </a:pPr>
            <a:r>
              <a:rPr lang="zh-CN" altLang="en-US" sz="2400" dirty="0"/>
              <a:t>注：已计提坏账准备的债权债务，应按债权债务原值编制抵销分录，同时应抵销已计提的坏账准备，借记“坏账准备”，贷记“累计盈余”（以前年度计提的金额）、“其他费用”（当期补提或冲减的金额）。</a:t>
            </a:r>
            <a:endParaRPr lang="zh-CN" altLang="zh-CN" sz="2400" dirty="0"/>
          </a:p>
          <a:p>
            <a:pPr marL="0" indent="0">
              <a:buFont typeface="Wingdings" panose="05000000000000000000" pitchFamily="2" charset="2"/>
              <a:buNone/>
            </a:pPr>
            <a:endParaRPr lang="en-US" altLang="zh-CN" sz="2400" dirty="0"/>
          </a:p>
        </p:txBody>
      </p:sp>
      <p:sp>
        <p:nvSpPr>
          <p:cNvPr id="157700" name="灯片编号占位符 3"/>
          <p:cNvSpPr>
            <a:spLocks noGrp="1"/>
          </p:cNvSpPr>
          <p:nvPr>
            <p:ph type="sldNum" sz="quarter" idx="12"/>
          </p:nvPr>
        </p:nvSpPr>
        <p:spPr>
          <a:xfrm>
            <a:off x="8531225" y="6640513"/>
            <a:ext cx="612775" cy="217487"/>
          </a:xfrm>
          <a:noFill/>
        </p:spPr>
        <p:txBody>
          <a:bodyPr/>
          <a:lstStyle/>
          <a:p>
            <a:pPr algn="l"/>
            <a:fld id="{6E6C415B-B07B-4632-9BEF-A68865D06E5D}"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17</a:t>
            </a:fld>
            <a:endParaRPr lang="en-US" altLang="zh-CN">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标题 1"/>
          <p:cNvSpPr>
            <a:spLocks noGrp="1"/>
          </p:cNvSpPr>
          <p:nvPr>
            <p:ph type="title"/>
          </p:nvPr>
        </p:nvSpPr>
        <p:spPr>
          <a:xfrm>
            <a:off x="539750" y="836613"/>
            <a:ext cx="5775325"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59747" name="内容占位符 2"/>
          <p:cNvSpPr>
            <a:spLocks noGrp="1"/>
          </p:cNvSpPr>
          <p:nvPr>
            <p:ph idx="1"/>
          </p:nvPr>
        </p:nvSpPr>
        <p:spPr>
          <a:xfrm>
            <a:off x="642910" y="2205038"/>
            <a:ext cx="7858180" cy="3714750"/>
          </a:xfrm>
        </p:spPr>
        <p:txBody>
          <a:bodyPr/>
          <a:lstStyle/>
          <a:p>
            <a:pPr marL="0" indent="0">
              <a:buFont typeface="Wingdings" panose="05000000000000000000" pitchFamily="2" charset="2"/>
              <a:buNone/>
            </a:pPr>
            <a:r>
              <a:rPr lang="zh-CN" altLang="zh-CN" sz="2400" dirty="0"/>
              <a:t>（</a:t>
            </a:r>
            <a:r>
              <a:rPr lang="en-US" altLang="zh-CN" sz="2400" dirty="0"/>
              <a:t>2</a:t>
            </a:r>
            <a:r>
              <a:rPr lang="zh-CN" altLang="zh-CN" sz="2400" dirty="0"/>
              <a:t>）抵销政府部门之间的收入费用事项。</a:t>
            </a:r>
          </a:p>
          <a:p>
            <a:pPr marL="0" indent="0">
              <a:buNone/>
            </a:pPr>
            <a:r>
              <a:rPr lang="zh-CN" altLang="en-US" sz="2400" dirty="0"/>
              <a:t>   </a:t>
            </a:r>
            <a:r>
              <a:rPr lang="zh-CN" altLang="en-US" sz="2000" dirty="0"/>
              <a:t> 政府部门之间发生的待抵销收入费用事项主要涉及事业收入、非同级财政拨款收入、经营收入、</a:t>
            </a:r>
            <a:r>
              <a:rPr lang="zh-CN" altLang="en-US" sz="2000" dirty="0">
                <a:solidFill>
                  <a:srgbClr val="FF0000"/>
                </a:solidFill>
              </a:rPr>
              <a:t>租金收入</a:t>
            </a:r>
            <a:r>
              <a:rPr lang="zh-CN" altLang="en-US" sz="2000" dirty="0"/>
              <a:t>、其他收入、商品和服务费用、</a:t>
            </a:r>
            <a:r>
              <a:rPr lang="zh-CN" altLang="en-US" sz="2000" dirty="0">
                <a:solidFill>
                  <a:srgbClr val="FF0000"/>
                </a:solidFill>
              </a:rPr>
              <a:t>其他费用</a:t>
            </a:r>
            <a:r>
              <a:rPr lang="zh-CN" altLang="en-US" sz="2000" dirty="0"/>
              <a:t>等报表项目。</a:t>
            </a:r>
            <a:endParaRPr lang="en-US" altLang="zh-CN" sz="2000" dirty="0"/>
          </a:p>
          <a:p>
            <a:pPr marL="0" indent="0">
              <a:lnSpc>
                <a:spcPts val="2000"/>
              </a:lnSpc>
              <a:buNone/>
            </a:pPr>
            <a:endParaRPr lang="en-US" altLang="zh-CN" sz="2000" dirty="0"/>
          </a:p>
          <a:p>
            <a:pPr marL="0" indent="0">
              <a:buNone/>
            </a:pPr>
            <a:r>
              <a:rPr lang="zh-CN" altLang="en-US" sz="2000" dirty="0"/>
              <a:t>    对于经确认抵销的收入费用事项，编制抵销分录：借记“事业收入（来自同级政府部门）”、“非同级财政拨款收入”（来自同级政府部门）、“经营收入（来自同级政府部门）”、 </a:t>
            </a:r>
            <a:r>
              <a:rPr lang="zh-CN" altLang="en-US" sz="2000" dirty="0">
                <a:solidFill>
                  <a:srgbClr val="FF0000"/>
                </a:solidFill>
              </a:rPr>
              <a:t>“租金收入（来自同级政府部门）”、</a:t>
            </a:r>
            <a:r>
              <a:rPr lang="zh-CN" altLang="en-US" sz="2000" dirty="0"/>
              <a:t>“其他收入（来自同级政府部门）”，贷记“商品和服务费用（支付给同级政府部门）”、</a:t>
            </a:r>
            <a:r>
              <a:rPr lang="zh-CN" altLang="en-US" sz="2000" dirty="0">
                <a:solidFill>
                  <a:srgbClr val="FF0000"/>
                </a:solidFill>
              </a:rPr>
              <a:t>“其他费用（支付给同级政府部门）”</a:t>
            </a:r>
            <a:r>
              <a:rPr lang="zh-CN" altLang="zh-CN" sz="2400" dirty="0"/>
              <a:t>。</a:t>
            </a:r>
          </a:p>
        </p:txBody>
      </p:sp>
      <p:sp>
        <p:nvSpPr>
          <p:cNvPr id="159748" name="灯片编号占位符 3"/>
          <p:cNvSpPr>
            <a:spLocks noGrp="1"/>
          </p:cNvSpPr>
          <p:nvPr>
            <p:ph type="sldNum" sz="quarter" idx="12"/>
          </p:nvPr>
        </p:nvSpPr>
        <p:spPr>
          <a:xfrm>
            <a:off x="8531225" y="6640513"/>
            <a:ext cx="612775" cy="217487"/>
          </a:xfrm>
          <a:noFill/>
        </p:spPr>
        <p:txBody>
          <a:bodyPr/>
          <a:lstStyle/>
          <a:p>
            <a:pPr algn="l"/>
            <a:fld id="{104334FF-C1E5-4C35-AE52-B8736F73836E}"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18</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标题 1"/>
          <p:cNvSpPr>
            <a:spLocks noGrp="1"/>
          </p:cNvSpPr>
          <p:nvPr>
            <p:ph type="title"/>
          </p:nvPr>
        </p:nvSpPr>
        <p:spPr>
          <a:xfrm>
            <a:off x="684213" y="1196975"/>
            <a:ext cx="5775325" cy="782638"/>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61795" name="内容占位符 2"/>
          <p:cNvSpPr>
            <a:spLocks noGrp="1"/>
          </p:cNvSpPr>
          <p:nvPr>
            <p:ph idx="1"/>
          </p:nvPr>
        </p:nvSpPr>
        <p:spPr>
          <a:xfrm>
            <a:off x="571472" y="2143116"/>
            <a:ext cx="8001056" cy="3725879"/>
          </a:xfrm>
        </p:spPr>
        <p:txBody>
          <a:bodyPr/>
          <a:lstStyle/>
          <a:p>
            <a:pPr marL="0" indent="0">
              <a:buNone/>
            </a:pPr>
            <a:r>
              <a:rPr lang="en-US" altLang="zh-CN" sz="2400" dirty="0"/>
              <a:t>2.</a:t>
            </a:r>
            <a:r>
              <a:rPr lang="zh-CN" altLang="en-US" sz="2400" dirty="0"/>
              <a:t>抵销财政与部门之间发生的经济业务或事项。</a:t>
            </a:r>
            <a:endParaRPr lang="en-US" altLang="zh-CN" sz="2400" dirty="0"/>
          </a:p>
          <a:p>
            <a:pPr marL="0" indent="0">
              <a:lnSpc>
                <a:spcPts val="2000"/>
              </a:lnSpc>
              <a:buNone/>
            </a:pPr>
            <a:endParaRPr lang="en-US" altLang="zh-CN" sz="2400" dirty="0"/>
          </a:p>
          <a:p>
            <a:pPr marL="0" indent="0">
              <a:buNone/>
            </a:pPr>
            <a:r>
              <a:rPr lang="zh-CN" altLang="zh-CN" sz="2400" dirty="0"/>
              <a:t>（</a:t>
            </a:r>
            <a:r>
              <a:rPr lang="en-US" altLang="zh-CN" sz="2400" dirty="0"/>
              <a:t>1</a:t>
            </a:r>
            <a:r>
              <a:rPr lang="zh-CN" altLang="zh-CN" sz="2400" dirty="0"/>
              <a:t>）财政总预算会计报表中的</a:t>
            </a:r>
            <a:r>
              <a:rPr lang="en-US" altLang="zh-CN" sz="2400" dirty="0"/>
              <a:t>“</a:t>
            </a:r>
            <a:r>
              <a:rPr lang="zh-CN" altLang="zh-CN" sz="2400" dirty="0"/>
              <a:t>应付国库集中支付结余</a:t>
            </a:r>
            <a:r>
              <a:rPr lang="en-US" altLang="zh-CN" sz="2400" dirty="0"/>
              <a:t>”</a:t>
            </a:r>
            <a:r>
              <a:rPr lang="zh-CN" altLang="zh-CN" sz="2400" dirty="0"/>
              <a:t>与政府部门财务报表、土地储备资金财务报表、物资储备资金会计报表中的“财政应返还额度”、“财政预算额度”之间存在抵销关系。</a:t>
            </a:r>
            <a:endParaRPr lang="en-US" altLang="zh-CN" sz="2400" dirty="0"/>
          </a:p>
          <a:p>
            <a:pPr marL="0" indent="0">
              <a:lnSpc>
                <a:spcPts val="2000"/>
              </a:lnSpc>
              <a:buNone/>
            </a:pPr>
            <a:endParaRPr lang="en-US" altLang="zh-CN" sz="2400" dirty="0"/>
          </a:p>
          <a:p>
            <a:pPr marL="0" indent="0">
              <a:buFont typeface="Wingdings" panose="05000000000000000000" pitchFamily="2" charset="2"/>
              <a:buNone/>
            </a:pPr>
            <a:r>
              <a:rPr lang="en-US" altLang="zh-CN" sz="2400" dirty="0"/>
              <a:t>    </a:t>
            </a:r>
            <a:r>
              <a:rPr lang="zh-CN" altLang="zh-CN" sz="2400" dirty="0"/>
              <a:t>借</a:t>
            </a:r>
            <a:r>
              <a:rPr lang="en-US" altLang="zh-CN" sz="2400" dirty="0"/>
              <a:t>:</a:t>
            </a:r>
            <a:r>
              <a:rPr lang="zh-CN" altLang="zh-CN" sz="2400" dirty="0"/>
              <a:t>应付国库集中支付结余</a:t>
            </a:r>
            <a:endParaRPr lang="en-US" altLang="zh-CN" sz="2400" dirty="0"/>
          </a:p>
          <a:p>
            <a:pPr marL="0" indent="0">
              <a:buFont typeface="Wingdings" panose="05000000000000000000" pitchFamily="2" charset="2"/>
              <a:buNone/>
            </a:pPr>
            <a:r>
              <a:rPr lang="en-US" altLang="zh-CN" sz="2400" dirty="0"/>
              <a:t>      </a:t>
            </a:r>
            <a:r>
              <a:rPr lang="zh-CN" altLang="zh-CN" sz="2400" dirty="0"/>
              <a:t>贷</a:t>
            </a:r>
            <a:r>
              <a:rPr lang="en-US" altLang="zh-CN" sz="2400" dirty="0"/>
              <a:t>:</a:t>
            </a:r>
            <a:r>
              <a:rPr lang="zh-CN" altLang="zh-CN" sz="2400" dirty="0"/>
              <a:t>财政预算额度、财政应返还额度</a:t>
            </a:r>
          </a:p>
        </p:txBody>
      </p:sp>
      <p:sp>
        <p:nvSpPr>
          <p:cNvPr id="161796" name="灯片编号占位符 3"/>
          <p:cNvSpPr>
            <a:spLocks noGrp="1"/>
          </p:cNvSpPr>
          <p:nvPr>
            <p:ph type="sldNum" sz="quarter" idx="12"/>
          </p:nvPr>
        </p:nvSpPr>
        <p:spPr>
          <a:xfrm>
            <a:off x="8531225" y="6640513"/>
            <a:ext cx="612775" cy="217487"/>
          </a:xfrm>
          <a:noFill/>
        </p:spPr>
        <p:txBody>
          <a:bodyPr/>
          <a:lstStyle/>
          <a:p>
            <a:pPr algn="l"/>
            <a:fld id="{1EDEFD30-A5E1-46D4-AACE-8861F5B79666}"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19</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1"/>
          <p:cNvSpPr>
            <a:spLocks noGrp="1"/>
          </p:cNvSpPr>
          <p:nvPr>
            <p:ph type="sldNum" sz="quarter" idx="12"/>
          </p:nvPr>
        </p:nvSpPr>
        <p:spPr>
          <a:noFill/>
        </p:spPr>
        <p:txBody>
          <a:bodyPr/>
          <a:lstStyle/>
          <a:p>
            <a:fld id="{A3DC8417-06F7-4E2F-8E91-A1C05BFE187F}" type="slidenum">
              <a:rPr lang="en-US" altLang="zh-CN"/>
              <a:pPr/>
              <a:t>2</a:t>
            </a:fld>
            <a:endParaRPr lang="en-US" altLang="zh-CN"/>
          </a:p>
        </p:txBody>
      </p:sp>
      <p:sp>
        <p:nvSpPr>
          <p:cNvPr id="4" name="TextBox 3"/>
          <p:cNvSpPr txBox="1"/>
          <p:nvPr/>
        </p:nvSpPr>
        <p:spPr>
          <a:xfrm>
            <a:off x="1115616" y="1536174"/>
            <a:ext cx="6643734" cy="3416320"/>
          </a:xfrm>
          <a:prstGeom prst="rect">
            <a:avLst/>
          </a:prstGeom>
          <a:noFill/>
        </p:spPr>
        <p:txBody>
          <a:bodyPr wrap="square" rtlCol="0">
            <a:spAutoFit/>
          </a:bodyPr>
          <a:lstStyle/>
          <a:p>
            <a:endParaRPr lang="zh-CN" altLang="en-US" sz="2400" dirty="0">
              <a:latin typeface="黑体" panose="02010609060101010101" pitchFamily="2" charset="-122"/>
              <a:ea typeface="黑体" panose="02010609060101010101" pitchFamily="2" charset="-122"/>
            </a:endParaRPr>
          </a:p>
          <a:p>
            <a:r>
              <a:rPr lang="zh-CN" altLang="en-US" sz="2400" dirty="0">
                <a:latin typeface="黑体" panose="02010609060101010101" pitchFamily="2" charset="-122"/>
                <a:ea typeface="黑体" panose="02010609060101010101" pitchFamily="2" charset="-122"/>
              </a:rPr>
              <a:t>一、政府综合财务报告主要内容</a:t>
            </a:r>
          </a:p>
          <a:p>
            <a:r>
              <a:rPr lang="zh-CN" altLang="en-US" sz="2400" dirty="0">
                <a:latin typeface="黑体" panose="02010609060101010101" pitchFamily="2" charset="-122"/>
                <a:ea typeface="黑体" panose="02010609060101010101" pitchFamily="2" charset="-122"/>
              </a:rPr>
              <a:t>二、政府综合会计报表项目</a:t>
            </a:r>
          </a:p>
          <a:p>
            <a:r>
              <a:rPr lang="zh-CN" altLang="en-US" sz="2400" dirty="0">
                <a:latin typeface="黑体" panose="02010609060101010101" pitchFamily="2" charset="-122"/>
                <a:ea typeface="黑体" panose="02010609060101010101" pitchFamily="2" charset="-122"/>
              </a:rPr>
              <a:t>三、政府综合会计报表编制</a:t>
            </a:r>
          </a:p>
          <a:p>
            <a:r>
              <a:rPr lang="zh-CN" altLang="en-US" sz="2400" dirty="0">
                <a:latin typeface="黑体" panose="02010609060101010101" pitchFamily="2" charset="-122"/>
                <a:ea typeface="黑体" panose="02010609060101010101" pitchFamily="2" charset="-122"/>
              </a:rPr>
              <a:t>四、会计报表附注编制</a:t>
            </a:r>
          </a:p>
          <a:p>
            <a:r>
              <a:rPr lang="zh-CN" altLang="en-US" sz="2400" dirty="0">
                <a:latin typeface="黑体" panose="02010609060101010101" pitchFamily="2" charset="-122"/>
                <a:ea typeface="黑体" panose="02010609060101010101" pitchFamily="2" charset="-122"/>
              </a:rPr>
              <a:t>五、政府财政经济分析</a:t>
            </a:r>
            <a:endParaRPr lang="en-US" altLang="zh-CN" sz="2400" dirty="0">
              <a:latin typeface="黑体" panose="02010609060101010101" pitchFamily="2" charset="-122"/>
              <a:ea typeface="黑体" panose="02010609060101010101" pitchFamily="2" charset="-122"/>
            </a:endParaRPr>
          </a:p>
          <a:p>
            <a:r>
              <a:rPr lang="zh-CN" altLang="en-US" sz="2400" dirty="0">
                <a:latin typeface="黑体" panose="02010609060101010101" pitchFamily="2" charset="-122"/>
                <a:ea typeface="黑体" panose="02010609060101010101" pitchFamily="2" charset="-122"/>
              </a:rPr>
              <a:t>六、政府财政财务管理情况</a:t>
            </a:r>
          </a:p>
          <a:p>
            <a:r>
              <a:rPr lang="zh-CN" altLang="en-US" sz="2400" dirty="0">
                <a:latin typeface="黑体" panose="02010609060101010101" pitchFamily="2" charset="-122"/>
                <a:ea typeface="黑体" panose="02010609060101010101" pitchFamily="2" charset="-122"/>
              </a:rPr>
              <a:t>七、常见问题</a:t>
            </a:r>
            <a:endParaRPr lang="en-US" altLang="zh-CN" sz="2400" dirty="0">
              <a:latin typeface="黑体" panose="02010609060101010101" pitchFamily="2" charset="-122"/>
              <a:ea typeface="黑体" panose="02010609060101010101" pitchFamily="2" charset="-122"/>
            </a:endParaRPr>
          </a:p>
          <a:p>
            <a:endParaRPr lang="en-US" altLang="zh-CN" sz="2400" dirty="0"/>
          </a:p>
        </p:txBody>
      </p:sp>
      <p:sp>
        <p:nvSpPr>
          <p:cNvPr id="5" name="标题 1"/>
          <p:cNvSpPr txBox="1"/>
          <p:nvPr/>
        </p:nvSpPr>
        <p:spPr>
          <a:xfrm>
            <a:off x="777875" y="764704"/>
            <a:ext cx="5775325" cy="1185862"/>
          </a:xfrm>
          <a:prstGeom prst="rect">
            <a:avLst/>
          </a:prstGeom>
        </p:spPr>
        <p:txBody>
          <a:bodyPr/>
          <a:lstStyle>
            <a:lvl1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1pPr>
            <a:lvl2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marL="457200" indent="-457200"/>
            <a:r>
              <a:rPr lang="zh-CN" altLang="en-US" sz="3200" kern="0" dirty="0"/>
              <a:t>目录</a:t>
            </a:r>
            <a:endParaRPr lang="en-US" altLang="zh-CN" sz="3200" kern="0" dirty="0">
              <a:latin typeface="Arial" panose="020B0604020202020204" pitchFamily="34" charset="0"/>
              <a:ea typeface="黑体" panose="02010609060101010101" pitchFamily="2" charset="-122"/>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标题 1"/>
          <p:cNvSpPr>
            <a:spLocks noGrp="1"/>
          </p:cNvSpPr>
          <p:nvPr>
            <p:ph type="title"/>
          </p:nvPr>
        </p:nvSpPr>
        <p:spPr>
          <a:xfrm>
            <a:off x="611188" y="1196975"/>
            <a:ext cx="5775325" cy="782638"/>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63843" name="内容占位符 2"/>
          <p:cNvSpPr>
            <a:spLocks noGrp="1"/>
          </p:cNvSpPr>
          <p:nvPr>
            <p:ph idx="1"/>
          </p:nvPr>
        </p:nvSpPr>
        <p:spPr>
          <a:xfrm>
            <a:off x="571472" y="2349500"/>
            <a:ext cx="8286808" cy="3709988"/>
          </a:xfrm>
        </p:spPr>
        <p:txBody>
          <a:bodyPr/>
          <a:lstStyle/>
          <a:p>
            <a:pPr marL="0" indent="0">
              <a:buFont typeface="Wingdings" panose="05000000000000000000" pitchFamily="2" charset="2"/>
              <a:buNone/>
            </a:pPr>
            <a:r>
              <a:rPr lang="zh-CN" altLang="zh-CN" sz="2400" dirty="0"/>
              <a:t>（</a:t>
            </a:r>
            <a:r>
              <a:rPr lang="en-US" altLang="zh-CN" sz="2400" dirty="0"/>
              <a:t>2</a:t>
            </a:r>
            <a:r>
              <a:rPr lang="zh-CN" altLang="zh-CN" sz="2400" dirty="0"/>
              <a:t>）财政总预算会计报表中的“一般公共预算本级支出”、“政府性基金预算本级支出”等财政预算支出项目与政府部门财务报表及相关资金主体会计报表的“财政拨款收入”存在抵销关系，应经相关方确认后抵销。</a:t>
            </a:r>
            <a:endParaRPr lang="en-US" altLang="zh-CN" sz="2400" dirty="0"/>
          </a:p>
          <a:p>
            <a:pPr marL="0" indent="0">
              <a:lnSpc>
                <a:spcPts val="2000"/>
              </a:lnSpc>
              <a:buFont typeface="Wingdings" panose="05000000000000000000" pitchFamily="2" charset="2"/>
              <a:buNone/>
            </a:pPr>
            <a:endParaRPr lang="en-US" altLang="zh-CN" sz="2400" dirty="0"/>
          </a:p>
          <a:p>
            <a:pPr marL="0" indent="0">
              <a:buFont typeface="Wingdings" panose="05000000000000000000" pitchFamily="2" charset="2"/>
              <a:buNone/>
            </a:pPr>
            <a:r>
              <a:rPr lang="en-US" altLang="zh-CN" sz="2400" dirty="0"/>
              <a:t>  </a:t>
            </a:r>
            <a:r>
              <a:rPr lang="zh-CN" altLang="zh-CN" sz="2400" dirty="0"/>
              <a:t>借</a:t>
            </a:r>
            <a:r>
              <a:rPr lang="en-US" altLang="zh-CN" sz="2400" dirty="0"/>
              <a:t>:</a:t>
            </a:r>
            <a:r>
              <a:rPr lang="zh-CN" altLang="zh-CN" sz="2400" dirty="0"/>
              <a:t>财政拨款收入</a:t>
            </a:r>
            <a:endParaRPr lang="en-US" altLang="zh-CN" sz="2400" dirty="0"/>
          </a:p>
          <a:p>
            <a:pPr marL="0" indent="0">
              <a:buFont typeface="Wingdings" panose="05000000000000000000" pitchFamily="2" charset="2"/>
              <a:buNone/>
            </a:pPr>
            <a:r>
              <a:rPr lang="en-US" altLang="zh-CN" sz="2400" dirty="0"/>
              <a:t>    </a:t>
            </a:r>
            <a:r>
              <a:rPr lang="zh-CN" altLang="zh-CN" sz="2400" dirty="0"/>
              <a:t>贷</a:t>
            </a:r>
            <a:r>
              <a:rPr lang="en-US" altLang="zh-CN" sz="2400" dirty="0"/>
              <a:t>:</a:t>
            </a:r>
            <a:r>
              <a:rPr lang="zh-CN" altLang="zh-CN" sz="2400" dirty="0"/>
              <a:t>一般公共预算本级支出、政府性基金预算本级支出</a:t>
            </a:r>
          </a:p>
        </p:txBody>
      </p:sp>
      <p:sp>
        <p:nvSpPr>
          <p:cNvPr id="163844" name="灯片编号占位符 3"/>
          <p:cNvSpPr>
            <a:spLocks noGrp="1"/>
          </p:cNvSpPr>
          <p:nvPr>
            <p:ph type="sldNum" sz="quarter" idx="12"/>
          </p:nvPr>
        </p:nvSpPr>
        <p:spPr>
          <a:xfrm>
            <a:off x="8531225" y="6640513"/>
            <a:ext cx="612775" cy="217487"/>
          </a:xfrm>
          <a:noFill/>
        </p:spPr>
        <p:txBody>
          <a:bodyPr/>
          <a:lstStyle/>
          <a:p>
            <a:pPr algn="l"/>
            <a:fld id="{F1954AEF-B11E-428B-A8FD-D0478DA4EF0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20</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标题 1"/>
          <p:cNvSpPr>
            <a:spLocks noGrp="1"/>
          </p:cNvSpPr>
          <p:nvPr>
            <p:ph type="title"/>
          </p:nvPr>
        </p:nvSpPr>
        <p:spPr>
          <a:xfrm>
            <a:off x="539750" y="1125538"/>
            <a:ext cx="5775325" cy="782637"/>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65539" name="内容占位符 2"/>
          <p:cNvSpPr>
            <a:spLocks noGrp="1"/>
          </p:cNvSpPr>
          <p:nvPr>
            <p:ph idx="1"/>
          </p:nvPr>
        </p:nvSpPr>
        <p:spPr>
          <a:xfrm>
            <a:off x="714348" y="2143116"/>
            <a:ext cx="7858180" cy="4000528"/>
          </a:xfrm>
        </p:spPr>
        <p:txBody>
          <a:bodyPr/>
          <a:lstStyle/>
          <a:p>
            <a:pPr marL="0" indent="0">
              <a:buFont typeface="Wingdings" panose="05000000000000000000" pitchFamily="2" charset="2"/>
              <a:buNone/>
              <a:defRPr/>
            </a:pPr>
            <a:r>
              <a:rPr altLang="zh-CN" sz="2200" dirty="0"/>
              <a:t>（</a:t>
            </a:r>
            <a:r>
              <a:rPr lang="en-US" altLang="zh-CN" sz="2200" dirty="0"/>
              <a:t>3</a:t>
            </a:r>
            <a:r>
              <a:rPr altLang="zh-CN" sz="2200" dirty="0"/>
              <a:t>）财政总预算会计报表中的“财政专户管理资金支出”与政府部门财务报表的“事业收入”中来自财政专户拨入的部分之间存在抵销关系</a:t>
            </a:r>
            <a:r>
              <a:rPr altLang="en-US" sz="2200" dirty="0"/>
              <a:t>。</a:t>
            </a:r>
            <a:endParaRPr lang="en-US" altLang="zh-CN" sz="2200" dirty="0"/>
          </a:p>
          <a:p>
            <a:pPr marL="0" indent="0">
              <a:buFont typeface="Wingdings" panose="05000000000000000000" pitchFamily="2" charset="2"/>
              <a:buNone/>
              <a:defRPr/>
            </a:pPr>
            <a:r>
              <a:rPr lang="en-US" altLang="zh-CN" sz="2200" dirty="0"/>
              <a:t>   </a:t>
            </a:r>
            <a:r>
              <a:rPr altLang="zh-CN" sz="2200" dirty="0"/>
              <a:t>借</a:t>
            </a:r>
            <a:r>
              <a:rPr altLang="en-US" sz="2200" dirty="0"/>
              <a:t>：</a:t>
            </a:r>
            <a:r>
              <a:rPr altLang="zh-CN" sz="2200" dirty="0"/>
              <a:t>事业收入（财政专户管理资金）</a:t>
            </a:r>
            <a:endParaRPr lang="en-US" altLang="zh-CN" sz="2200" dirty="0"/>
          </a:p>
          <a:p>
            <a:pPr marL="0" indent="0">
              <a:buFont typeface="Wingdings" panose="05000000000000000000" pitchFamily="2" charset="2"/>
              <a:buNone/>
              <a:defRPr/>
            </a:pPr>
            <a:r>
              <a:rPr lang="en-US" altLang="zh-CN" sz="2200" dirty="0"/>
              <a:t>      </a:t>
            </a:r>
            <a:r>
              <a:rPr altLang="zh-CN" sz="2200" dirty="0" err="1"/>
              <a:t>贷</a:t>
            </a:r>
            <a:r>
              <a:rPr altLang="en-US" sz="2200" dirty="0" err="1"/>
              <a:t>：</a:t>
            </a:r>
            <a:r>
              <a:rPr altLang="zh-CN" sz="2200" dirty="0" err="1"/>
              <a:t>财政专户管理资金支出</a:t>
            </a:r>
            <a:endParaRPr lang="en-US" altLang="zh-CN" sz="2200" dirty="0"/>
          </a:p>
          <a:p>
            <a:pPr marL="0" indent="0">
              <a:buFont typeface="Wingdings" panose="05000000000000000000" pitchFamily="2" charset="2"/>
              <a:buNone/>
              <a:defRPr/>
            </a:pPr>
            <a:endParaRPr lang="en-US" altLang="zh-CN" sz="2200" dirty="0"/>
          </a:p>
          <a:p>
            <a:pPr marL="0" indent="0">
              <a:buNone/>
              <a:defRPr/>
            </a:pPr>
            <a:r>
              <a:rPr lang="zh-CN" altLang="zh-CN" sz="2200" dirty="0"/>
              <a:t>（</a:t>
            </a:r>
            <a:r>
              <a:rPr lang="en-US" altLang="zh-CN" sz="2200" dirty="0"/>
              <a:t>4</a:t>
            </a:r>
            <a:r>
              <a:rPr lang="zh-CN" altLang="zh-CN" sz="2200" dirty="0"/>
              <a:t>）财政总预算会计报表“借出款项”与政府部门财务报表中“其他应付款”之间存在抵销关系。</a:t>
            </a:r>
            <a:endParaRPr lang="en-US" altLang="zh-CN" sz="2200" dirty="0"/>
          </a:p>
          <a:p>
            <a:pPr marL="0" indent="0">
              <a:buNone/>
              <a:defRPr/>
            </a:pPr>
            <a:r>
              <a:rPr lang="en-US" altLang="zh-CN" sz="2200" dirty="0"/>
              <a:t>    </a:t>
            </a:r>
            <a:r>
              <a:rPr lang="zh-CN" altLang="zh-CN" sz="2200" dirty="0"/>
              <a:t>借</a:t>
            </a:r>
            <a:r>
              <a:rPr lang="zh-CN" altLang="en-US" sz="2200" dirty="0"/>
              <a:t>：</a:t>
            </a:r>
            <a:r>
              <a:rPr lang="zh-CN" altLang="zh-CN" sz="2200" dirty="0"/>
              <a:t>其他应付款</a:t>
            </a:r>
            <a:endParaRPr lang="en-US" altLang="zh-CN" sz="2200" dirty="0"/>
          </a:p>
          <a:p>
            <a:pPr marL="0" indent="0">
              <a:buNone/>
              <a:defRPr/>
            </a:pPr>
            <a:r>
              <a:rPr lang="en-US" altLang="zh-CN" sz="2200" dirty="0"/>
              <a:t>      </a:t>
            </a:r>
            <a:r>
              <a:rPr lang="zh-CN" altLang="zh-CN" sz="2200" dirty="0"/>
              <a:t>贷</a:t>
            </a:r>
            <a:r>
              <a:rPr lang="zh-CN" altLang="en-US" sz="2200" dirty="0"/>
              <a:t>：</a:t>
            </a:r>
            <a:r>
              <a:rPr lang="zh-CN" altLang="zh-CN" sz="2200" dirty="0"/>
              <a:t>借出款项</a:t>
            </a:r>
            <a:endParaRPr lang="en-US" altLang="zh-CN" sz="2200" dirty="0"/>
          </a:p>
          <a:p>
            <a:pPr marL="0" indent="0">
              <a:buFont typeface="Wingdings" panose="05000000000000000000" pitchFamily="2" charset="2"/>
              <a:buNone/>
              <a:defRPr/>
            </a:pPr>
            <a:endParaRPr lang="en-US" altLang="zh-CN" sz="2200" dirty="0"/>
          </a:p>
          <a:p>
            <a:pPr marL="0" indent="0">
              <a:lnSpc>
                <a:spcPts val="1000"/>
              </a:lnSpc>
              <a:buFont typeface="Wingdings" panose="05000000000000000000" pitchFamily="2" charset="2"/>
              <a:buNone/>
              <a:defRPr/>
            </a:pPr>
            <a:endParaRPr lang="en-US" altLang="zh-CN" sz="2200" dirty="0"/>
          </a:p>
          <a:p>
            <a:pPr marL="0" indent="0">
              <a:buFont typeface="Wingdings" panose="05000000000000000000" pitchFamily="2" charset="2"/>
              <a:buNone/>
              <a:defRPr/>
            </a:pPr>
            <a:endParaRPr altLang="zh-CN" sz="2200" dirty="0"/>
          </a:p>
        </p:txBody>
      </p:sp>
      <p:sp>
        <p:nvSpPr>
          <p:cNvPr id="165892" name="灯片编号占位符 3"/>
          <p:cNvSpPr>
            <a:spLocks noGrp="1"/>
          </p:cNvSpPr>
          <p:nvPr>
            <p:ph type="sldNum" sz="quarter" idx="12"/>
          </p:nvPr>
        </p:nvSpPr>
        <p:spPr>
          <a:xfrm>
            <a:off x="8531225" y="6640513"/>
            <a:ext cx="612775" cy="217487"/>
          </a:xfrm>
          <a:noFill/>
        </p:spPr>
        <p:txBody>
          <a:bodyPr/>
          <a:lstStyle/>
          <a:p>
            <a:pPr algn="l"/>
            <a:fld id="{94879AD0-70BF-430E-98A8-D16500CCB64D}"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21</a:t>
            </a:fld>
            <a:endParaRPr lang="en-US" altLang="zh-CN">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标题 1"/>
          <p:cNvSpPr>
            <a:spLocks noGrp="1"/>
          </p:cNvSpPr>
          <p:nvPr>
            <p:ph type="title"/>
          </p:nvPr>
        </p:nvSpPr>
        <p:spPr>
          <a:xfrm>
            <a:off x="468313" y="1125538"/>
            <a:ext cx="5775325" cy="782637"/>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69987" name="内容占位符 2"/>
          <p:cNvSpPr>
            <a:spLocks noGrp="1"/>
          </p:cNvSpPr>
          <p:nvPr>
            <p:ph idx="1"/>
          </p:nvPr>
        </p:nvSpPr>
        <p:spPr>
          <a:xfrm>
            <a:off x="642910" y="2214554"/>
            <a:ext cx="8001055" cy="3557596"/>
          </a:xfrm>
        </p:spPr>
        <p:txBody>
          <a:bodyPr/>
          <a:lstStyle/>
          <a:p>
            <a:pPr marL="0" indent="0">
              <a:buFont typeface="Wingdings" panose="05000000000000000000" pitchFamily="2" charset="2"/>
              <a:buNone/>
            </a:pPr>
            <a:r>
              <a:rPr lang="zh-CN" altLang="zh-CN" sz="2400" dirty="0"/>
              <a:t>（</a:t>
            </a:r>
            <a:r>
              <a:rPr lang="en-US" altLang="zh-CN" sz="2400" dirty="0"/>
              <a:t>5</a:t>
            </a:r>
            <a:r>
              <a:rPr lang="zh-CN" altLang="zh-CN" sz="2400" dirty="0"/>
              <a:t>）财政总预算会计报表中的“预拨经费”与政府部门财务报表中的“其他应付款”之间存在抵销关系。</a:t>
            </a:r>
            <a:endParaRPr lang="en-US" altLang="zh-CN" sz="2400" dirty="0"/>
          </a:p>
          <a:p>
            <a:pPr marL="0" indent="0">
              <a:buFont typeface="Wingdings" panose="05000000000000000000" pitchFamily="2" charset="2"/>
              <a:buNone/>
            </a:pPr>
            <a:r>
              <a:rPr lang="en-US" altLang="zh-CN" sz="2400" dirty="0"/>
              <a:t>   </a:t>
            </a:r>
            <a:r>
              <a:rPr lang="zh-CN" altLang="zh-CN" sz="2400" dirty="0"/>
              <a:t>借</a:t>
            </a:r>
            <a:r>
              <a:rPr lang="zh-CN" altLang="en-US" sz="2400" dirty="0"/>
              <a:t>：</a:t>
            </a:r>
            <a:r>
              <a:rPr lang="zh-CN" altLang="zh-CN" sz="2400" dirty="0"/>
              <a:t>其他应付款</a:t>
            </a:r>
            <a:endParaRPr lang="en-US" altLang="zh-CN" sz="2400" dirty="0"/>
          </a:p>
          <a:p>
            <a:pPr marL="0" indent="0">
              <a:buFont typeface="Wingdings" panose="05000000000000000000" pitchFamily="2" charset="2"/>
              <a:buNone/>
            </a:pPr>
            <a:r>
              <a:rPr lang="en-US" altLang="zh-CN" sz="2400" dirty="0"/>
              <a:t>      </a:t>
            </a:r>
            <a:r>
              <a:rPr lang="zh-CN" altLang="zh-CN" sz="2400" dirty="0"/>
              <a:t>贷</a:t>
            </a:r>
            <a:r>
              <a:rPr lang="zh-CN" altLang="en-US" sz="2400" dirty="0"/>
              <a:t>：</a:t>
            </a:r>
            <a:r>
              <a:rPr lang="zh-CN" altLang="zh-CN" sz="2400" dirty="0"/>
              <a:t>预拨经费 </a:t>
            </a:r>
            <a:endParaRPr lang="en-US" altLang="zh-CN" sz="2400" dirty="0"/>
          </a:p>
          <a:p>
            <a:pPr marL="0" indent="0">
              <a:buNone/>
            </a:pPr>
            <a:r>
              <a:rPr lang="zh-CN" altLang="en-US" sz="2400" dirty="0"/>
              <a:t>（</a:t>
            </a:r>
            <a:r>
              <a:rPr lang="en-US" altLang="zh-CN" sz="2400" dirty="0"/>
              <a:t>6</a:t>
            </a:r>
            <a:r>
              <a:rPr lang="zh-CN" altLang="en-US" sz="2400" dirty="0"/>
              <a:t>）财政代管预算单位资金，单位通过“其他应收款”核算的，财政总预算会计报表中的“应付代管资金”与政府部门财务报表中的“其他应收款”之间存在抵销关系，经确认后抵销。</a:t>
            </a:r>
            <a:endParaRPr lang="en-US" altLang="zh-CN" sz="2400" dirty="0"/>
          </a:p>
          <a:p>
            <a:pPr marL="0" indent="0">
              <a:buNone/>
            </a:pPr>
            <a:r>
              <a:rPr lang="zh-CN" altLang="en-US" sz="2400" dirty="0"/>
              <a:t>   借：应付代管资金</a:t>
            </a:r>
            <a:endParaRPr lang="en-US" altLang="zh-CN" sz="2400" dirty="0"/>
          </a:p>
          <a:p>
            <a:pPr marL="0" indent="0">
              <a:buNone/>
            </a:pPr>
            <a:r>
              <a:rPr lang="zh-CN" altLang="en-US" sz="2400" dirty="0"/>
              <a:t>      贷：其他应收款</a:t>
            </a:r>
            <a:endParaRPr lang="en-US" altLang="zh-CN" sz="2400" dirty="0"/>
          </a:p>
          <a:p>
            <a:pPr marL="0" indent="0">
              <a:buFont typeface="Wingdings" panose="05000000000000000000" pitchFamily="2" charset="2"/>
              <a:buNone/>
            </a:pPr>
            <a:endParaRPr lang="en-US" altLang="zh-CN" sz="2400" dirty="0"/>
          </a:p>
          <a:p>
            <a:pPr marL="0" indent="0">
              <a:lnSpc>
                <a:spcPts val="1500"/>
              </a:lnSpc>
              <a:buNone/>
            </a:pPr>
            <a:endParaRPr lang="en-US" altLang="zh-CN" sz="2400" dirty="0"/>
          </a:p>
          <a:p>
            <a:pPr marL="0" indent="0">
              <a:buFont typeface="Wingdings" panose="05000000000000000000" pitchFamily="2" charset="2"/>
              <a:buNone/>
            </a:pPr>
            <a:endParaRPr lang="zh-CN" altLang="zh-CN" sz="2400" dirty="0"/>
          </a:p>
        </p:txBody>
      </p:sp>
      <p:sp>
        <p:nvSpPr>
          <p:cNvPr id="169988" name="灯片编号占位符 3"/>
          <p:cNvSpPr>
            <a:spLocks noGrp="1"/>
          </p:cNvSpPr>
          <p:nvPr>
            <p:ph type="sldNum" sz="quarter" idx="12"/>
          </p:nvPr>
        </p:nvSpPr>
        <p:spPr>
          <a:xfrm>
            <a:off x="8531225" y="6640513"/>
            <a:ext cx="612775" cy="217487"/>
          </a:xfrm>
          <a:noFill/>
        </p:spPr>
        <p:txBody>
          <a:bodyPr/>
          <a:lstStyle/>
          <a:p>
            <a:pPr algn="l"/>
            <a:fld id="{6D46143A-2624-4493-9EC9-07964856B172}"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22</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标题 1"/>
          <p:cNvSpPr>
            <a:spLocks noGrp="1"/>
          </p:cNvSpPr>
          <p:nvPr>
            <p:ph type="title"/>
          </p:nvPr>
        </p:nvSpPr>
        <p:spPr>
          <a:xfrm>
            <a:off x="468313" y="1125538"/>
            <a:ext cx="5775325" cy="782637"/>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72035" name="内容占位符 2"/>
          <p:cNvSpPr>
            <a:spLocks noGrp="1"/>
          </p:cNvSpPr>
          <p:nvPr>
            <p:ph idx="1"/>
          </p:nvPr>
        </p:nvSpPr>
        <p:spPr>
          <a:xfrm>
            <a:off x="571472" y="2214554"/>
            <a:ext cx="8001056" cy="3929090"/>
          </a:xfrm>
        </p:spPr>
        <p:txBody>
          <a:bodyPr>
            <a:normAutofit/>
          </a:bodyPr>
          <a:lstStyle/>
          <a:p>
            <a:pPr marL="0" indent="0">
              <a:buNone/>
            </a:pPr>
            <a:r>
              <a:rPr lang="zh-CN" altLang="en-US" sz="2600" dirty="0"/>
              <a:t>    </a:t>
            </a:r>
            <a:endParaRPr lang="en-US" altLang="zh-CN" sz="2600" dirty="0"/>
          </a:p>
          <a:p>
            <a:pPr marL="0" indent="0">
              <a:buNone/>
            </a:pPr>
            <a:r>
              <a:rPr lang="en-US" altLang="zh-CN" sz="2600" dirty="0"/>
              <a:t>    </a:t>
            </a:r>
            <a:r>
              <a:rPr lang="zh-CN" altLang="en-US" sz="2600" dirty="0"/>
              <a:t>财政代管预算单位资金，单位通过“银行存款”核算的，财政总预算会计报表中的“应付代管资金”与政府部门财务报表中的“银行存款”之间存在抵销关系，应经确认后抵销。抵销分录为：借记“应付代管资金”，贷记“银行存款”。</a:t>
            </a:r>
            <a:endParaRPr lang="en-US" altLang="zh-CN" sz="2600" dirty="0"/>
          </a:p>
          <a:p>
            <a:pPr marL="0" indent="0">
              <a:buNone/>
            </a:pPr>
            <a:endParaRPr lang="en-US" altLang="zh-CN" sz="2600" dirty="0"/>
          </a:p>
          <a:p>
            <a:pPr marL="0" indent="0">
              <a:buNone/>
            </a:pPr>
            <a:endParaRPr lang="en-US" altLang="zh-CN" sz="2400" dirty="0"/>
          </a:p>
          <a:p>
            <a:pPr marL="0" indent="0">
              <a:buNone/>
            </a:pPr>
            <a:endParaRPr lang="en-US" altLang="zh-CN" sz="2400" dirty="0"/>
          </a:p>
          <a:p>
            <a:pPr marL="0" indent="0">
              <a:buNone/>
            </a:pPr>
            <a:endParaRPr lang="zh-CN" altLang="en-US" sz="2400" dirty="0"/>
          </a:p>
          <a:p>
            <a:pPr marL="0" indent="0">
              <a:buFont typeface="Wingdings" panose="05000000000000000000" pitchFamily="2" charset="2"/>
              <a:buNone/>
            </a:pPr>
            <a:endParaRPr lang="en-US" altLang="zh-CN" sz="2400" dirty="0"/>
          </a:p>
        </p:txBody>
      </p:sp>
      <p:sp>
        <p:nvSpPr>
          <p:cNvPr id="172036" name="灯片编号占位符 3"/>
          <p:cNvSpPr>
            <a:spLocks noGrp="1"/>
          </p:cNvSpPr>
          <p:nvPr>
            <p:ph type="sldNum" sz="quarter" idx="12"/>
          </p:nvPr>
        </p:nvSpPr>
        <p:spPr>
          <a:xfrm>
            <a:off x="8531225" y="6640513"/>
            <a:ext cx="612775" cy="217487"/>
          </a:xfrm>
          <a:noFill/>
        </p:spPr>
        <p:txBody>
          <a:bodyPr/>
          <a:lstStyle/>
          <a:p>
            <a:pPr algn="l"/>
            <a:fld id="{8174FCE7-9D91-4B47-BA66-9FD53C1CC766}"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23</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标题 1"/>
          <p:cNvSpPr>
            <a:spLocks noGrp="1"/>
          </p:cNvSpPr>
          <p:nvPr>
            <p:ph type="title"/>
          </p:nvPr>
        </p:nvSpPr>
        <p:spPr>
          <a:xfrm>
            <a:off x="468313" y="1125538"/>
            <a:ext cx="5775325" cy="782637"/>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72035" name="内容占位符 2"/>
          <p:cNvSpPr>
            <a:spLocks noGrp="1"/>
          </p:cNvSpPr>
          <p:nvPr>
            <p:ph idx="1"/>
          </p:nvPr>
        </p:nvSpPr>
        <p:spPr>
          <a:xfrm>
            <a:off x="684213" y="2133600"/>
            <a:ext cx="7816877" cy="3998913"/>
          </a:xfrm>
        </p:spPr>
        <p:txBody>
          <a:bodyPr/>
          <a:lstStyle/>
          <a:p>
            <a:pPr marL="0" indent="0">
              <a:buFont typeface="Wingdings" panose="05000000000000000000" pitchFamily="2" charset="2"/>
              <a:buNone/>
            </a:pPr>
            <a:r>
              <a:rPr lang="en-US" altLang="zh-CN" sz="2400" dirty="0"/>
              <a:t>3.</a:t>
            </a:r>
            <a:r>
              <a:rPr lang="zh-CN" altLang="zh-CN" sz="2400" dirty="0"/>
              <a:t>抵销财政内部之间发生的经济业务或事项。</a:t>
            </a:r>
          </a:p>
          <a:p>
            <a:pPr marL="0" indent="0">
              <a:buFont typeface="Wingdings" panose="05000000000000000000" pitchFamily="2" charset="2"/>
              <a:buNone/>
            </a:pPr>
            <a:endParaRPr lang="en-US" altLang="zh-CN" sz="2400" dirty="0"/>
          </a:p>
          <a:p>
            <a:pPr marL="0" indent="0">
              <a:buFont typeface="Wingdings" panose="05000000000000000000" pitchFamily="2" charset="2"/>
              <a:buNone/>
            </a:pPr>
            <a:r>
              <a:rPr lang="zh-CN" altLang="zh-CN" sz="2400" dirty="0"/>
              <a:t>（</a:t>
            </a:r>
            <a:r>
              <a:rPr lang="en-US" altLang="zh-CN" sz="2400" dirty="0"/>
              <a:t>1</a:t>
            </a:r>
            <a:r>
              <a:rPr lang="zh-CN" altLang="zh-CN" sz="2400" dirty="0"/>
              <a:t>）财政总预算会计报表“专用基金收入”中来自一般公共预算安排的部分与“一般公共预算本级支出”之间存在抵销关系。</a:t>
            </a:r>
            <a:endParaRPr lang="en-US" altLang="zh-CN" sz="2400" dirty="0"/>
          </a:p>
          <a:p>
            <a:pPr marL="0" indent="0">
              <a:buFont typeface="Wingdings" panose="05000000000000000000" pitchFamily="2" charset="2"/>
              <a:buNone/>
            </a:pPr>
            <a:endParaRPr lang="en-US" altLang="zh-CN" sz="2400" dirty="0"/>
          </a:p>
          <a:p>
            <a:pPr marL="0" indent="0">
              <a:buFont typeface="Wingdings" panose="05000000000000000000" pitchFamily="2" charset="2"/>
              <a:buNone/>
            </a:pPr>
            <a:r>
              <a:rPr lang="en-US" altLang="zh-CN" sz="2400" dirty="0"/>
              <a:t>   </a:t>
            </a:r>
            <a:r>
              <a:rPr lang="zh-CN" altLang="zh-CN" sz="2400" dirty="0"/>
              <a:t>借</a:t>
            </a:r>
            <a:r>
              <a:rPr lang="zh-CN" altLang="en-US" sz="2400" dirty="0"/>
              <a:t>：</a:t>
            </a:r>
            <a:r>
              <a:rPr lang="zh-CN" altLang="zh-CN" sz="2400" dirty="0"/>
              <a:t>专用基金收入</a:t>
            </a:r>
            <a:endParaRPr lang="en-US" altLang="zh-CN" sz="2400" dirty="0"/>
          </a:p>
          <a:p>
            <a:pPr marL="0" indent="0">
              <a:buFont typeface="Wingdings" panose="05000000000000000000" pitchFamily="2" charset="2"/>
              <a:buNone/>
            </a:pPr>
            <a:r>
              <a:rPr lang="en-US" altLang="zh-CN" sz="2400" dirty="0"/>
              <a:t>      </a:t>
            </a:r>
            <a:r>
              <a:rPr lang="zh-CN" altLang="zh-CN" sz="2400" dirty="0"/>
              <a:t>贷</a:t>
            </a:r>
            <a:r>
              <a:rPr lang="zh-CN" altLang="en-US" sz="2400" dirty="0"/>
              <a:t>：</a:t>
            </a:r>
            <a:r>
              <a:rPr lang="zh-CN" altLang="zh-CN" sz="2400" dirty="0"/>
              <a:t>一般公共预算本级支出</a:t>
            </a:r>
          </a:p>
        </p:txBody>
      </p:sp>
      <p:sp>
        <p:nvSpPr>
          <p:cNvPr id="172036" name="灯片编号占位符 3"/>
          <p:cNvSpPr>
            <a:spLocks noGrp="1"/>
          </p:cNvSpPr>
          <p:nvPr>
            <p:ph type="sldNum" sz="quarter" idx="12"/>
          </p:nvPr>
        </p:nvSpPr>
        <p:spPr>
          <a:xfrm>
            <a:off x="8531225" y="6640513"/>
            <a:ext cx="612775" cy="217487"/>
          </a:xfrm>
          <a:noFill/>
        </p:spPr>
        <p:txBody>
          <a:bodyPr/>
          <a:lstStyle/>
          <a:p>
            <a:pPr algn="l"/>
            <a:fld id="{8174FCE7-9D91-4B47-BA66-9FD53C1CC766}"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24</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标题 1"/>
          <p:cNvSpPr>
            <a:spLocks noGrp="1"/>
          </p:cNvSpPr>
          <p:nvPr>
            <p:ph type="title"/>
          </p:nvPr>
        </p:nvSpPr>
        <p:spPr>
          <a:xfrm>
            <a:off x="539750" y="1196975"/>
            <a:ext cx="5775325" cy="782638"/>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74083" name="内容占位符 2"/>
          <p:cNvSpPr>
            <a:spLocks noGrp="1"/>
          </p:cNvSpPr>
          <p:nvPr>
            <p:ph idx="1"/>
          </p:nvPr>
        </p:nvSpPr>
        <p:spPr>
          <a:xfrm>
            <a:off x="642910" y="2214554"/>
            <a:ext cx="7929618" cy="3486159"/>
          </a:xfrm>
        </p:spPr>
        <p:txBody>
          <a:bodyPr/>
          <a:lstStyle/>
          <a:p>
            <a:pPr marL="0" indent="0">
              <a:buFont typeface="Wingdings" panose="05000000000000000000" pitchFamily="2" charset="2"/>
              <a:buNone/>
            </a:pPr>
            <a:r>
              <a:rPr lang="zh-CN" altLang="zh-CN" sz="2400" dirty="0"/>
              <a:t>（</a:t>
            </a:r>
            <a:r>
              <a:rPr lang="en-US" altLang="zh-CN" sz="2400" dirty="0"/>
              <a:t>2</a:t>
            </a:r>
            <a:r>
              <a:rPr lang="zh-CN" altLang="zh-CN" sz="2400" dirty="0"/>
              <a:t>）财政总预算会计报表中不同预算类型资金之间的“调入资金”和“调出资金”之间存在抵销关系</a:t>
            </a:r>
            <a:r>
              <a:rPr lang="zh-CN" altLang="en-US" sz="2400" dirty="0"/>
              <a:t>。</a:t>
            </a:r>
            <a:endParaRPr lang="en-US" altLang="zh-CN" sz="2400" dirty="0"/>
          </a:p>
          <a:p>
            <a:pPr marL="0" indent="0">
              <a:buFont typeface="Wingdings" panose="05000000000000000000" pitchFamily="2" charset="2"/>
              <a:buNone/>
            </a:pPr>
            <a:endParaRPr lang="en-US" altLang="zh-CN" sz="2400" dirty="0"/>
          </a:p>
          <a:p>
            <a:pPr marL="0" indent="0">
              <a:buFont typeface="Wingdings" panose="05000000000000000000" pitchFamily="2" charset="2"/>
              <a:buNone/>
            </a:pPr>
            <a:r>
              <a:rPr lang="en-US" altLang="zh-CN" sz="2400" dirty="0"/>
              <a:t>   </a:t>
            </a:r>
            <a:r>
              <a:rPr lang="zh-CN" altLang="zh-CN" sz="2400" dirty="0"/>
              <a:t>借</a:t>
            </a:r>
            <a:r>
              <a:rPr lang="zh-CN" altLang="en-US" sz="2400" dirty="0"/>
              <a:t>：</a:t>
            </a:r>
            <a:r>
              <a:rPr lang="zh-CN" altLang="zh-CN" sz="2400" dirty="0"/>
              <a:t>调入资金</a:t>
            </a:r>
            <a:endParaRPr lang="en-US" altLang="zh-CN" sz="2400" dirty="0"/>
          </a:p>
          <a:p>
            <a:pPr marL="0" indent="0">
              <a:buFont typeface="Wingdings" panose="05000000000000000000" pitchFamily="2" charset="2"/>
              <a:buNone/>
            </a:pPr>
            <a:r>
              <a:rPr lang="en-US" altLang="zh-CN" sz="2400" dirty="0"/>
              <a:t>      </a:t>
            </a:r>
            <a:r>
              <a:rPr lang="zh-CN" altLang="zh-CN" sz="2400" dirty="0"/>
              <a:t>贷</a:t>
            </a:r>
            <a:r>
              <a:rPr lang="zh-CN" altLang="en-US" sz="2400" dirty="0"/>
              <a:t>：</a:t>
            </a:r>
            <a:r>
              <a:rPr lang="zh-CN" altLang="zh-CN" sz="2400" dirty="0"/>
              <a:t>调出资金</a:t>
            </a:r>
            <a:endParaRPr lang="en-US" altLang="zh-CN" sz="2400" dirty="0"/>
          </a:p>
          <a:p>
            <a:pPr marL="0" indent="0">
              <a:buFont typeface="Wingdings" panose="05000000000000000000" pitchFamily="2" charset="2"/>
              <a:buNone/>
            </a:pPr>
            <a:endParaRPr lang="en-US" altLang="zh-CN" sz="2400" dirty="0"/>
          </a:p>
          <a:p>
            <a:pPr marL="0" indent="0">
              <a:buFont typeface="Wingdings" panose="05000000000000000000" pitchFamily="2" charset="2"/>
              <a:buNone/>
            </a:pPr>
            <a:endParaRPr lang="zh-CN" altLang="zh-CN" sz="2400" dirty="0"/>
          </a:p>
        </p:txBody>
      </p:sp>
      <p:sp>
        <p:nvSpPr>
          <p:cNvPr id="174084" name="灯片编号占位符 3"/>
          <p:cNvSpPr>
            <a:spLocks noGrp="1"/>
          </p:cNvSpPr>
          <p:nvPr>
            <p:ph type="sldNum" sz="quarter" idx="12"/>
          </p:nvPr>
        </p:nvSpPr>
        <p:spPr>
          <a:xfrm>
            <a:off x="8531225" y="6640513"/>
            <a:ext cx="612775" cy="217487"/>
          </a:xfrm>
          <a:noFill/>
        </p:spPr>
        <p:txBody>
          <a:bodyPr/>
          <a:lstStyle/>
          <a:p>
            <a:pPr algn="l"/>
            <a:fld id="{23D7A923-1E49-4A5C-BA54-FD448943CEFD}"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25</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标题 1"/>
          <p:cNvSpPr>
            <a:spLocks noGrp="1"/>
          </p:cNvSpPr>
          <p:nvPr>
            <p:ph type="title"/>
          </p:nvPr>
        </p:nvSpPr>
        <p:spPr>
          <a:xfrm>
            <a:off x="611188" y="765175"/>
            <a:ext cx="5775325"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76803" name="内容占位符 2"/>
          <p:cNvSpPr>
            <a:spLocks noGrp="1"/>
          </p:cNvSpPr>
          <p:nvPr>
            <p:ph idx="1"/>
          </p:nvPr>
        </p:nvSpPr>
        <p:spPr>
          <a:xfrm>
            <a:off x="755576" y="1916832"/>
            <a:ext cx="7888315" cy="3930650"/>
          </a:xfrm>
        </p:spPr>
        <p:txBody>
          <a:bodyPr/>
          <a:lstStyle/>
          <a:p>
            <a:pPr>
              <a:buFont typeface="Wingdings" panose="05000000000000000000" pitchFamily="2" charset="2"/>
              <a:buChar char="Ø"/>
              <a:defRPr/>
            </a:pPr>
            <a:r>
              <a:rPr altLang="en-US" sz="2400" b="1" dirty="0"/>
              <a:t>调整事项</a:t>
            </a:r>
            <a:endParaRPr lang="en-US" altLang="zh-CN" sz="2400" b="1" dirty="0"/>
          </a:p>
          <a:p>
            <a:pPr marL="0" indent="0">
              <a:buNone/>
              <a:defRPr/>
            </a:pPr>
            <a:r>
              <a:rPr lang="en-US" altLang="zh-CN" sz="2400" dirty="0"/>
              <a:t>1.</a:t>
            </a:r>
            <a:r>
              <a:rPr lang="zh-CN" altLang="en-US" sz="2400" dirty="0"/>
              <a:t>将财政总预算会计报表中“专用基金收入”分析调整至政府综合会计报表的“其他收入”。</a:t>
            </a:r>
            <a:endParaRPr altLang="zh-CN" sz="2400" dirty="0"/>
          </a:p>
          <a:p>
            <a:pPr marL="0" indent="0">
              <a:buNone/>
              <a:defRPr/>
            </a:pPr>
            <a:endParaRPr lang="en-US" altLang="zh-CN" sz="2400" dirty="0"/>
          </a:p>
          <a:p>
            <a:pPr marL="0" indent="0">
              <a:buNone/>
              <a:defRPr/>
            </a:pPr>
            <a:r>
              <a:rPr lang="zh-CN" altLang="en-US" sz="2400" dirty="0"/>
              <a:t>    财政总预算会计报表“专用基金收入”中不属于通过一般公共预算本级支出安排的部分，按照资金性质应列入政府综合会计报表中的“其他收入”项目</a:t>
            </a:r>
            <a:r>
              <a:rPr altLang="zh-CN" sz="2400" dirty="0"/>
              <a:t>。</a:t>
            </a:r>
            <a:endParaRPr lang="zh-CN" altLang="en-US" sz="2400" dirty="0"/>
          </a:p>
          <a:p>
            <a:pPr marL="0" indent="0">
              <a:buNone/>
              <a:defRPr/>
            </a:pPr>
            <a:r>
              <a:rPr lang="zh-CN" altLang="en-US" sz="2400" dirty="0"/>
              <a:t>    借：专用基金收入</a:t>
            </a:r>
          </a:p>
          <a:p>
            <a:pPr marL="0" indent="0">
              <a:buFont typeface="Wingdings" panose="05000000000000000000" pitchFamily="2" charset="2"/>
              <a:buNone/>
              <a:defRPr/>
            </a:pPr>
            <a:r>
              <a:rPr lang="zh-CN" altLang="en-US" sz="2400" dirty="0"/>
              <a:t>       贷：其他收入</a:t>
            </a:r>
          </a:p>
        </p:txBody>
      </p:sp>
      <p:sp>
        <p:nvSpPr>
          <p:cNvPr id="176132" name="灯片编号占位符 3"/>
          <p:cNvSpPr>
            <a:spLocks noGrp="1"/>
          </p:cNvSpPr>
          <p:nvPr>
            <p:ph type="sldNum" sz="quarter" idx="12"/>
          </p:nvPr>
        </p:nvSpPr>
        <p:spPr>
          <a:xfrm>
            <a:off x="8531225" y="6640513"/>
            <a:ext cx="612775" cy="217487"/>
          </a:xfrm>
          <a:noFill/>
        </p:spPr>
        <p:txBody>
          <a:bodyPr/>
          <a:lstStyle/>
          <a:p>
            <a:pPr algn="l"/>
            <a:fld id="{8909EFB1-5961-41A0-9AC1-6AFA97D65450}"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26</a:t>
            </a:fld>
            <a:endParaRPr lang="en-US" altLang="zh-CN">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标题 1"/>
          <p:cNvSpPr>
            <a:spLocks noGrp="1"/>
          </p:cNvSpPr>
          <p:nvPr>
            <p:ph type="title"/>
          </p:nvPr>
        </p:nvSpPr>
        <p:spPr>
          <a:xfrm>
            <a:off x="539750" y="765175"/>
            <a:ext cx="5775325"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93539" name="内容占位符 2"/>
          <p:cNvSpPr>
            <a:spLocks noGrp="1"/>
          </p:cNvSpPr>
          <p:nvPr>
            <p:ph idx="1"/>
          </p:nvPr>
        </p:nvSpPr>
        <p:spPr>
          <a:xfrm>
            <a:off x="746070" y="1925464"/>
            <a:ext cx="7858180" cy="3994159"/>
          </a:xfrm>
        </p:spPr>
        <p:txBody>
          <a:bodyPr/>
          <a:lstStyle/>
          <a:p>
            <a:pPr marL="0" indent="0">
              <a:buFont typeface="Wingdings" panose="05000000000000000000" pitchFamily="2" charset="2"/>
              <a:buNone/>
            </a:pPr>
            <a:r>
              <a:rPr lang="en-US" altLang="zh-CN" sz="2400" dirty="0"/>
              <a:t>2.</a:t>
            </a:r>
            <a:r>
              <a:rPr lang="zh-CN" altLang="zh-CN" sz="2400" dirty="0"/>
              <a:t>调减国有资本经营预算收入。</a:t>
            </a:r>
          </a:p>
          <a:p>
            <a:pPr marL="0" indent="0">
              <a:buFont typeface="Wingdings" panose="05000000000000000000" pitchFamily="2" charset="2"/>
              <a:buNone/>
            </a:pPr>
            <a:r>
              <a:rPr lang="en-US" altLang="zh-CN" sz="2400" dirty="0"/>
              <a:t>    </a:t>
            </a:r>
            <a:r>
              <a:rPr lang="zh-CN" altLang="zh-CN" sz="2400" dirty="0"/>
              <a:t>按照权责发生制原则，当年取得的国有资本经营预算收入</a:t>
            </a:r>
            <a:r>
              <a:rPr lang="zh-CN" altLang="en-US" sz="2400" dirty="0"/>
              <a:t>、</a:t>
            </a:r>
            <a:r>
              <a:rPr lang="zh-CN" altLang="en-US" sz="2400" dirty="0">
                <a:solidFill>
                  <a:srgbClr val="FF0000"/>
                </a:solidFill>
              </a:rPr>
              <a:t>一般公共预算的国有资本经营收入</a:t>
            </a:r>
            <a:r>
              <a:rPr lang="zh-CN" altLang="zh-CN" sz="2400" dirty="0"/>
              <a:t>中，利润收入、股利和股息收入实际是收到的报告年度以前年度应收国有资本经营收益，不属于当年收入；产权转让收入、清算收入等属于资产交易所得，不属于收入，应调减收入总额。</a:t>
            </a:r>
            <a:endParaRPr lang="en-US" altLang="zh-CN" sz="2400" dirty="0"/>
          </a:p>
          <a:p>
            <a:pPr marL="0" indent="0">
              <a:lnSpc>
                <a:spcPts val="1000"/>
              </a:lnSpc>
              <a:buFont typeface="Wingdings" panose="05000000000000000000" pitchFamily="2" charset="2"/>
              <a:buNone/>
            </a:pPr>
            <a:endParaRPr lang="en-US" altLang="zh-CN" sz="2400" dirty="0"/>
          </a:p>
          <a:p>
            <a:pPr marL="0" indent="0">
              <a:buFont typeface="Wingdings" panose="05000000000000000000" pitchFamily="2" charset="2"/>
              <a:buNone/>
            </a:pPr>
            <a:r>
              <a:rPr lang="en-US" altLang="zh-CN" sz="2400" dirty="0"/>
              <a:t>    </a:t>
            </a:r>
            <a:r>
              <a:rPr lang="zh-CN" altLang="zh-CN" sz="2400" dirty="0"/>
              <a:t>借</a:t>
            </a:r>
            <a:r>
              <a:rPr lang="zh-CN" altLang="en-US" sz="2400" dirty="0"/>
              <a:t>：</a:t>
            </a:r>
            <a:r>
              <a:rPr lang="zh-CN" altLang="zh-CN" sz="2400" dirty="0"/>
              <a:t>国有资本经营预算收入</a:t>
            </a:r>
            <a:r>
              <a:rPr lang="zh-CN" altLang="en-US" sz="2400" dirty="0"/>
              <a:t>、</a:t>
            </a:r>
            <a:r>
              <a:rPr lang="zh-CN" altLang="en-US" sz="2400" dirty="0">
                <a:solidFill>
                  <a:srgbClr val="FF0000"/>
                </a:solidFill>
              </a:rPr>
              <a:t>一般公共预算的国有资本经营收入</a:t>
            </a:r>
            <a:endParaRPr lang="en-US" altLang="zh-CN" sz="2400" dirty="0"/>
          </a:p>
          <a:p>
            <a:pPr marL="0" indent="0">
              <a:buFont typeface="Wingdings" panose="05000000000000000000" pitchFamily="2" charset="2"/>
              <a:buNone/>
            </a:pPr>
            <a:r>
              <a:rPr lang="en-US" altLang="zh-CN" sz="2400" dirty="0"/>
              <a:t>       </a:t>
            </a:r>
            <a:r>
              <a:rPr lang="zh-CN" altLang="zh-CN" sz="2400" dirty="0"/>
              <a:t>贷</a:t>
            </a:r>
            <a:r>
              <a:rPr lang="zh-CN" altLang="en-US" sz="2400" dirty="0"/>
              <a:t>：</a:t>
            </a:r>
            <a:r>
              <a:rPr lang="zh-CN" altLang="zh-CN" sz="2400" dirty="0"/>
              <a:t>净资产</a:t>
            </a:r>
          </a:p>
        </p:txBody>
      </p:sp>
      <p:sp>
        <p:nvSpPr>
          <p:cNvPr id="193540" name="灯片编号占位符 3"/>
          <p:cNvSpPr>
            <a:spLocks noGrp="1"/>
          </p:cNvSpPr>
          <p:nvPr>
            <p:ph type="sldNum" sz="quarter" idx="12"/>
          </p:nvPr>
        </p:nvSpPr>
        <p:spPr>
          <a:xfrm>
            <a:off x="8531225" y="6640513"/>
            <a:ext cx="612775" cy="217487"/>
          </a:xfrm>
          <a:noFill/>
        </p:spPr>
        <p:txBody>
          <a:bodyPr/>
          <a:lstStyle/>
          <a:p>
            <a:pPr algn="l"/>
            <a:fld id="{DE2C6746-FB02-4293-A869-CD98BC722BFB}"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27</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28</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pic>
        <p:nvPicPr>
          <p:cNvPr id="13" name="图片 12">
            <a:extLst>
              <a:ext uri="{FF2B5EF4-FFF2-40B4-BE49-F238E27FC236}">
                <a16:creationId xmlns:a16="http://schemas.microsoft.com/office/drawing/2014/main" id="{773848B1-D8A2-EA1F-4F87-F08866919E85}"/>
              </a:ext>
            </a:extLst>
          </p:cNvPr>
          <p:cNvPicPr>
            <a:picLocks noChangeAspect="1"/>
          </p:cNvPicPr>
          <p:nvPr/>
        </p:nvPicPr>
        <p:blipFill>
          <a:blip r:embed="rId2"/>
          <a:stretch>
            <a:fillRect/>
          </a:stretch>
        </p:blipFill>
        <p:spPr>
          <a:xfrm>
            <a:off x="395536" y="548680"/>
            <a:ext cx="3240360" cy="5544616"/>
          </a:xfrm>
          <a:prstGeom prst="rect">
            <a:avLst/>
          </a:prstGeom>
        </p:spPr>
      </p:pic>
      <p:pic>
        <p:nvPicPr>
          <p:cNvPr id="17" name="图片 16">
            <a:extLst>
              <a:ext uri="{FF2B5EF4-FFF2-40B4-BE49-F238E27FC236}">
                <a16:creationId xmlns:a16="http://schemas.microsoft.com/office/drawing/2014/main" id="{1A0BAAE9-0B52-76DA-A8A7-26BAEC337538}"/>
              </a:ext>
            </a:extLst>
          </p:cNvPr>
          <p:cNvPicPr>
            <a:picLocks noChangeAspect="1"/>
          </p:cNvPicPr>
          <p:nvPr/>
        </p:nvPicPr>
        <p:blipFill>
          <a:blip r:embed="rId3"/>
          <a:stretch>
            <a:fillRect/>
          </a:stretch>
        </p:blipFill>
        <p:spPr>
          <a:xfrm>
            <a:off x="3890219" y="1544960"/>
            <a:ext cx="4896544" cy="3768080"/>
          </a:xfrm>
          <a:prstGeom prst="rect">
            <a:avLst/>
          </a:prstGeom>
        </p:spPr>
      </p:pic>
    </p:spTree>
    <p:extLst>
      <p:ext uri="{BB962C8B-B14F-4D97-AF65-F5344CB8AC3E}">
        <p14:creationId xmlns:p14="http://schemas.microsoft.com/office/powerpoint/2010/main" val="370114752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标题 1"/>
          <p:cNvSpPr>
            <a:spLocks noGrp="1"/>
          </p:cNvSpPr>
          <p:nvPr>
            <p:ph type="title"/>
          </p:nvPr>
        </p:nvSpPr>
        <p:spPr>
          <a:xfrm>
            <a:off x="611188" y="765175"/>
            <a:ext cx="5775325"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76803" name="内容占位符 2"/>
          <p:cNvSpPr>
            <a:spLocks noGrp="1"/>
          </p:cNvSpPr>
          <p:nvPr>
            <p:ph idx="1"/>
          </p:nvPr>
        </p:nvSpPr>
        <p:spPr>
          <a:xfrm>
            <a:off x="571472" y="2071678"/>
            <a:ext cx="8072494" cy="3930650"/>
          </a:xfrm>
        </p:spPr>
        <p:txBody>
          <a:bodyPr/>
          <a:lstStyle/>
          <a:p>
            <a:pPr marL="0" indent="0">
              <a:buFont typeface="Wingdings" panose="05000000000000000000" pitchFamily="2" charset="2"/>
              <a:buNone/>
              <a:defRPr/>
            </a:pPr>
            <a:r>
              <a:rPr lang="en-US" altLang="zh-CN" sz="2200" dirty="0"/>
              <a:t>3.</a:t>
            </a:r>
            <a:r>
              <a:rPr altLang="zh-CN" sz="2200" dirty="0"/>
              <a:t>调减预算稳定调节基金相关收支。</a:t>
            </a:r>
            <a:endParaRPr lang="en-US" altLang="zh-CN" sz="2200" dirty="0"/>
          </a:p>
          <a:p>
            <a:pPr marL="0" indent="0">
              <a:lnSpc>
                <a:spcPts val="1000"/>
              </a:lnSpc>
              <a:buFont typeface="Wingdings" panose="05000000000000000000" pitchFamily="2" charset="2"/>
              <a:buNone/>
              <a:defRPr/>
            </a:pPr>
            <a:endParaRPr altLang="zh-CN" sz="2200" dirty="0"/>
          </a:p>
          <a:p>
            <a:pPr marL="0" indent="0">
              <a:buFont typeface="Wingdings" panose="05000000000000000000" pitchFamily="2" charset="2"/>
              <a:buNone/>
              <a:defRPr/>
            </a:pPr>
            <a:r>
              <a:rPr lang="en-US" altLang="zh-CN" sz="2200" dirty="0"/>
              <a:t>   </a:t>
            </a:r>
            <a:r>
              <a:rPr altLang="zh-CN" sz="2200" dirty="0"/>
              <a:t>按照权责发生制原则，财政总预算会计报表中的“动用预算稳定调节基金”不属于政府综合会计报表中的收入项目，应调减收入总额。</a:t>
            </a:r>
            <a:endParaRPr lang="en-US" altLang="zh-CN" sz="2200" dirty="0"/>
          </a:p>
          <a:p>
            <a:pPr marL="0" indent="0">
              <a:lnSpc>
                <a:spcPts val="2200"/>
              </a:lnSpc>
              <a:buFont typeface="Wingdings" panose="05000000000000000000" pitchFamily="2" charset="2"/>
              <a:buNone/>
              <a:defRPr/>
            </a:pPr>
            <a:r>
              <a:rPr lang="en-US" altLang="zh-CN" sz="2200" dirty="0"/>
              <a:t>   </a:t>
            </a:r>
            <a:r>
              <a:rPr altLang="zh-CN" sz="2200" dirty="0"/>
              <a:t>借</a:t>
            </a:r>
            <a:r>
              <a:rPr altLang="en-US" sz="2200" dirty="0"/>
              <a:t>：</a:t>
            </a:r>
            <a:r>
              <a:rPr altLang="zh-CN" sz="2200" dirty="0"/>
              <a:t>动用预算稳定调节基金</a:t>
            </a:r>
            <a:endParaRPr lang="en-US" altLang="zh-CN" sz="2200" dirty="0"/>
          </a:p>
          <a:p>
            <a:pPr marL="0" indent="0">
              <a:lnSpc>
                <a:spcPts val="2200"/>
              </a:lnSpc>
              <a:buFont typeface="Wingdings" panose="05000000000000000000" pitchFamily="2" charset="2"/>
              <a:buNone/>
              <a:defRPr/>
            </a:pPr>
            <a:r>
              <a:rPr lang="en-US" altLang="zh-CN" sz="2200" dirty="0"/>
              <a:t>     </a:t>
            </a:r>
            <a:r>
              <a:rPr altLang="zh-CN" sz="2200" dirty="0"/>
              <a:t>贷</a:t>
            </a:r>
            <a:r>
              <a:rPr altLang="en-US" sz="2200" dirty="0"/>
              <a:t>：</a:t>
            </a:r>
            <a:r>
              <a:rPr altLang="zh-CN" sz="2200" dirty="0"/>
              <a:t>净资产</a:t>
            </a:r>
            <a:endParaRPr lang="en-US" altLang="zh-CN" sz="2200" dirty="0"/>
          </a:p>
          <a:p>
            <a:pPr marL="0" indent="0">
              <a:lnSpc>
                <a:spcPts val="1000"/>
              </a:lnSpc>
              <a:buFont typeface="Wingdings" panose="05000000000000000000" pitchFamily="2" charset="2"/>
              <a:buNone/>
              <a:defRPr/>
            </a:pPr>
            <a:endParaRPr lang="en-US" altLang="zh-CN" sz="2200" dirty="0"/>
          </a:p>
          <a:p>
            <a:pPr marL="0" indent="0">
              <a:buNone/>
            </a:pPr>
            <a:r>
              <a:rPr lang="en-US" altLang="zh-CN" sz="2200" dirty="0"/>
              <a:t>    </a:t>
            </a:r>
            <a:r>
              <a:rPr lang="zh-CN" altLang="zh-CN" sz="2200" dirty="0"/>
              <a:t>同理，财政总预算会计报表中的“安排预算稳定调节基金”不属于政府综合会计报表中的费用项目，应调减费用总额。</a:t>
            </a:r>
            <a:endParaRPr lang="en-US" altLang="zh-CN" sz="2200" dirty="0"/>
          </a:p>
          <a:p>
            <a:pPr marL="0" indent="0">
              <a:lnSpc>
                <a:spcPts val="2200"/>
              </a:lnSpc>
              <a:buNone/>
            </a:pPr>
            <a:r>
              <a:rPr lang="en-US" altLang="zh-CN" sz="2200" dirty="0"/>
              <a:t>    </a:t>
            </a:r>
            <a:r>
              <a:rPr lang="zh-CN" altLang="zh-CN" sz="2200" dirty="0"/>
              <a:t>借</a:t>
            </a:r>
            <a:r>
              <a:rPr lang="zh-CN" altLang="en-US" sz="2200" dirty="0"/>
              <a:t>：</a:t>
            </a:r>
            <a:r>
              <a:rPr lang="zh-CN" altLang="zh-CN" sz="2200" dirty="0"/>
              <a:t>净资产</a:t>
            </a:r>
            <a:endParaRPr lang="en-US" altLang="zh-CN" sz="2200" dirty="0"/>
          </a:p>
          <a:p>
            <a:pPr marL="0" indent="0">
              <a:lnSpc>
                <a:spcPts val="2200"/>
              </a:lnSpc>
              <a:buNone/>
            </a:pPr>
            <a:r>
              <a:rPr lang="en-US" altLang="zh-CN" sz="2200" dirty="0"/>
              <a:t>      </a:t>
            </a:r>
            <a:r>
              <a:rPr lang="zh-CN" altLang="zh-CN" sz="2200" dirty="0"/>
              <a:t>贷</a:t>
            </a:r>
            <a:r>
              <a:rPr lang="zh-CN" altLang="en-US" sz="2200" dirty="0"/>
              <a:t>：</a:t>
            </a:r>
            <a:r>
              <a:rPr lang="zh-CN" altLang="zh-CN" sz="2200" dirty="0"/>
              <a:t>安排预算稳定调节基金</a:t>
            </a:r>
            <a:endParaRPr lang="en-US" altLang="zh-CN" sz="2200" dirty="0"/>
          </a:p>
          <a:p>
            <a:pPr marL="0" indent="0">
              <a:buFont typeface="Wingdings" panose="05000000000000000000" pitchFamily="2" charset="2"/>
              <a:buNone/>
              <a:defRPr/>
            </a:pPr>
            <a:endParaRPr lang="en-US" altLang="zh-CN" sz="2200" dirty="0"/>
          </a:p>
          <a:p>
            <a:pPr marL="0" indent="0">
              <a:buFont typeface="Wingdings" panose="05000000000000000000" pitchFamily="2" charset="2"/>
              <a:buNone/>
              <a:defRPr/>
            </a:pPr>
            <a:endParaRPr altLang="zh-CN" sz="2200" dirty="0"/>
          </a:p>
        </p:txBody>
      </p:sp>
      <p:sp>
        <p:nvSpPr>
          <p:cNvPr id="176132" name="灯片编号占位符 3"/>
          <p:cNvSpPr>
            <a:spLocks noGrp="1"/>
          </p:cNvSpPr>
          <p:nvPr>
            <p:ph type="sldNum" sz="quarter" idx="12"/>
          </p:nvPr>
        </p:nvSpPr>
        <p:spPr>
          <a:xfrm>
            <a:off x="8531225" y="6640513"/>
            <a:ext cx="612775" cy="217487"/>
          </a:xfrm>
          <a:noFill/>
        </p:spPr>
        <p:txBody>
          <a:bodyPr/>
          <a:lstStyle/>
          <a:p>
            <a:pPr algn="l"/>
            <a:fld id="{8909EFB1-5961-41A0-9AC1-6AFA97D65450}"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29</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a:xfrm>
            <a:off x="642910" y="836613"/>
            <a:ext cx="6881840"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一、政府综合财务报告主要内容</a:t>
            </a:r>
          </a:p>
        </p:txBody>
      </p:sp>
      <p:sp>
        <p:nvSpPr>
          <p:cNvPr id="17411" name="内容占位符 2"/>
          <p:cNvSpPr>
            <a:spLocks noGrp="1"/>
          </p:cNvSpPr>
          <p:nvPr>
            <p:ph idx="1"/>
          </p:nvPr>
        </p:nvSpPr>
        <p:spPr>
          <a:xfrm>
            <a:off x="642910" y="2071678"/>
            <a:ext cx="7929618" cy="3455988"/>
          </a:xfrm>
        </p:spPr>
        <p:txBody>
          <a:bodyPr/>
          <a:lstStyle/>
          <a:p>
            <a:pPr marL="0" indent="457200">
              <a:buFont typeface="Wingdings" panose="05000000000000000000" pitchFamily="2" charset="2"/>
              <a:buChar char="Ø"/>
              <a:defRPr/>
            </a:pPr>
            <a:r>
              <a:rPr lang="zh-CN" altLang="en-US" sz="2400" dirty="0"/>
              <a:t>政府综合财务报告包括</a:t>
            </a:r>
            <a:r>
              <a:rPr lang="zh-CN" altLang="en-US" sz="2400" dirty="0">
                <a:solidFill>
                  <a:srgbClr val="FF0000"/>
                </a:solidFill>
              </a:rPr>
              <a:t>导言、</a:t>
            </a:r>
            <a:r>
              <a:rPr lang="zh-CN" altLang="en-US" sz="2400" dirty="0"/>
              <a:t>财务报表、政府财政经济分析、政府财政财务管理情况等。</a:t>
            </a:r>
            <a:endParaRPr lang="en-US" altLang="zh-CN" sz="2400" dirty="0"/>
          </a:p>
          <a:p>
            <a:pPr>
              <a:buFont typeface="Wingdings" panose="05000000000000000000" pitchFamily="2" charset="2"/>
              <a:buChar char="ü"/>
              <a:defRPr/>
            </a:pPr>
            <a:r>
              <a:rPr lang="zh-CN" altLang="en-US" sz="2400" dirty="0">
                <a:solidFill>
                  <a:srgbClr val="FF0000"/>
                </a:solidFill>
              </a:rPr>
              <a:t>导言部分对报告主要内容进行概述，主要包括报告编制基本情况（编制依据、编制基础、主要内容、合并范围、合并方法），政府财务状况和运行情况简介（资产负债情况、收入费用情况）。</a:t>
            </a:r>
            <a:endParaRPr lang="en-US" altLang="en-US" sz="2400" dirty="0">
              <a:solidFill>
                <a:srgbClr val="FF0000"/>
              </a:solidFill>
            </a:endParaRPr>
          </a:p>
          <a:p>
            <a:pPr marL="0" indent="457200">
              <a:lnSpc>
                <a:spcPts val="800"/>
              </a:lnSpc>
              <a:buFont typeface="Wingdings" panose="05000000000000000000" pitchFamily="2" charset="2"/>
              <a:buChar char="Ø"/>
              <a:defRPr/>
            </a:pPr>
            <a:endParaRPr lang="en-US" altLang="zh-CN" sz="2400" dirty="0"/>
          </a:p>
          <a:p>
            <a:pPr marL="0">
              <a:buFont typeface="Wingdings" panose="05000000000000000000" pitchFamily="2" charset="2"/>
              <a:buChar char="ü"/>
              <a:defRPr/>
            </a:pPr>
            <a:r>
              <a:rPr lang="zh-CN" altLang="zh-CN" sz="2400" dirty="0"/>
              <a:t>财务报表包括会计报表和报表附注</a:t>
            </a:r>
            <a:r>
              <a:rPr lang="zh-CN" altLang="en-US" sz="2400" dirty="0"/>
              <a:t>。</a:t>
            </a:r>
            <a:r>
              <a:rPr lang="en-US" altLang="zh-CN" sz="2400" dirty="0" err="1"/>
              <a:t>会计报表包括资产负债表、收入费用表</a:t>
            </a:r>
            <a:r>
              <a:rPr lang="en-US" altLang="en-US" sz="2400" dirty="0"/>
              <a:t>。</a:t>
            </a:r>
          </a:p>
          <a:p>
            <a:pPr marL="0">
              <a:buNone/>
            </a:pPr>
            <a:r>
              <a:rPr lang="en-US" altLang="zh-CN" sz="2400" dirty="0"/>
              <a:t>1.</a:t>
            </a:r>
            <a:r>
              <a:rPr lang="zh-CN" altLang="en-US" sz="2400" dirty="0"/>
              <a:t>资产负债表。反映政府整体年末财务状况。资产负债表应当按照资产、负债和净资产分类分项列示。</a:t>
            </a:r>
            <a:endParaRPr lang="en-US" altLang="zh-CN" sz="2400" dirty="0"/>
          </a:p>
          <a:p>
            <a:pPr marL="0">
              <a:lnSpc>
                <a:spcPts val="500"/>
              </a:lnSpc>
              <a:buFont typeface="Wingdings" panose="05000000000000000000" pitchFamily="2" charset="2"/>
              <a:buChar char="Ø"/>
            </a:pPr>
            <a:endParaRPr lang="en-US" altLang="zh-CN" sz="2400" dirty="0"/>
          </a:p>
          <a:p>
            <a:pPr>
              <a:buFont typeface="Wingdings" panose="05000000000000000000" pitchFamily="2" charset="2"/>
              <a:buChar char="ü"/>
              <a:defRPr/>
            </a:pPr>
            <a:endParaRPr lang="en-US" altLang="en-US" sz="2000" dirty="0">
              <a:latin typeface="方正楷体_GBK" pitchFamily="65" charset="-122"/>
              <a:ea typeface="方正楷体_GBK" pitchFamily="65" charset="-122"/>
            </a:endParaRPr>
          </a:p>
          <a:p>
            <a:pPr>
              <a:buFont typeface="Wingdings" panose="05000000000000000000" pitchFamily="2" charset="2"/>
              <a:buChar char="ü"/>
              <a:defRPr/>
            </a:pPr>
            <a:endParaRPr lang="en-US" altLang="zh-CN" sz="2000" dirty="0">
              <a:latin typeface="方正楷体_GBK" pitchFamily="65" charset="-122"/>
              <a:ea typeface="方正楷体_GBK" pitchFamily="65" charset="-122"/>
            </a:endParaRPr>
          </a:p>
        </p:txBody>
      </p:sp>
      <p:sp>
        <p:nvSpPr>
          <p:cNvPr id="116740" name="灯片编号占位符 3"/>
          <p:cNvSpPr>
            <a:spLocks noGrp="1"/>
          </p:cNvSpPr>
          <p:nvPr>
            <p:ph type="sldNum" sz="quarter" idx="12"/>
          </p:nvPr>
        </p:nvSpPr>
        <p:spPr>
          <a:xfrm>
            <a:off x="8531225" y="6640513"/>
            <a:ext cx="612775" cy="217487"/>
          </a:xfrm>
          <a:noFill/>
        </p:spPr>
        <p:txBody>
          <a:bodyPr/>
          <a:lstStyle/>
          <a:p>
            <a:pPr algn="ctr"/>
            <a:fld id="{7500965F-322F-4CC4-B83D-1296BD5968E6}"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ctr"/>
              <a:t>3</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标题 1"/>
          <p:cNvSpPr>
            <a:spLocks noGrp="1"/>
          </p:cNvSpPr>
          <p:nvPr>
            <p:ph type="title"/>
          </p:nvPr>
        </p:nvSpPr>
        <p:spPr>
          <a:xfrm>
            <a:off x="539750" y="908050"/>
            <a:ext cx="5775325" cy="1185863"/>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79203" name="内容占位符 2"/>
          <p:cNvSpPr>
            <a:spLocks noGrp="1"/>
          </p:cNvSpPr>
          <p:nvPr>
            <p:ph idx="1"/>
          </p:nvPr>
        </p:nvSpPr>
        <p:spPr>
          <a:xfrm>
            <a:off x="642910" y="2143116"/>
            <a:ext cx="7929618" cy="4000528"/>
          </a:xfrm>
        </p:spPr>
        <p:txBody>
          <a:bodyPr/>
          <a:lstStyle/>
          <a:p>
            <a:pPr marL="0" indent="0">
              <a:buFont typeface="Wingdings" panose="05000000000000000000" pitchFamily="2" charset="2"/>
              <a:buNone/>
            </a:pPr>
            <a:r>
              <a:rPr lang="en-US" altLang="zh-CN" sz="2200" dirty="0"/>
              <a:t>4.</a:t>
            </a:r>
            <a:r>
              <a:rPr lang="zh-CN" altLang="zh-CN" sz="2200" dirty="0"/>
              <a:t>调减债务收入、债务转贷收入。</a:t>
            </a:r>
            <a:endParaRPr lang="en-US" altLang="zh-CN" sz="2200" dirty="0"/>
          </a:p>
          <a:p>
            <a:pPr marL="0" indent="0">
              <a:buFont typeface="Wingdings" panose="05000000000000000000" pitchFamily="2" charset="2"/>
              <a:buNone/>
            </a:pPr>
            <a:endParaRPr lang="zh-CN" altLang="zh-CN" sz="2200" dirty="0"/>
          </a:p>
          <a:p>
            <a:pPr marL="0" indent="0">
              <a:buFont typeface="Wingdings" panose="05000000000000000000" pitchFamily="2" charset="2"/>
              <a:buNone/>
            </a:pPr>
            <a:r>
              <a:rPr lang="en-US" altLang="zh-CN" sz="2200" dirty="0"/>
              <a:t>    </a:t>
            </a:r>
            <a:r>
              <a:rPr lang="zh-CN" altLang="zh-CN" sz="2200" dirty="0"/>
              <a:t>按照权责发生制原则，财政总预算会计报表中的“债务收入”、“债务转贷收入”不属于政府综合会计报表中的收入项目，应予以调减收入总额。</a:t>
            </a:r>
            <a:r>
              <a:rPr lang="en-US" altLang="zh-CN" sz="2200" dirty="0"/>
              <a:t> </a:t>
            </a:r>
          </a:p>
          <a:p>
            <a:pPr marL="0" indent="0">
              <a:buFont typeface="Wingdings" panose="05000000000000000000" pitchFamily="2" charset="2"/>
              <a:buNone/>
            </a:pPr>
            <a:r>
              <a:rPr lang="en-US" altLang="zh-CN" sz="2200" dirty="0"/>
              <a:t>    </a:t>
            </a:r>
            <a:r>
              <a:rPr lang="zh-CN" altLang="zh-CN" sz="2200" dirty="0"/>
              <a:t>借</a:t>
            </a:r>
            <a:r>
              <a:rPr lang="zh-CN" altLang="en-US" sz="2200" dirty="0"/>
              <a:t>：</a:t>
            </a:r>
            <a:r>
              <a:rPr lang="zh-CN" altLang="zh-CN" sz="2200" dirty="0"/>
              <a:t>债务收入、债务转贷收入</a:t>
            </a:r>
            <a:endParaRPr lang="en-US" altLang="zh-CN" sz="2200" dirty="0"/>
          </a:p>
          <a:p>
            <a:pPr marL="0" indent="0">
              <a:buFont typeface="Wingdings" panose="05000000000000000000" pitchFamily="2" charset="2"/>
              <a:buNone/>
            </a:pPr>
            <a:r>
              <a:rPr lang="en-US" altLang="zh-CN" sz="2200" dirty="0"/>
              <a:t>       </a:t>
            </a:r>
            <a:r>
              <a:rPr lang="zh-CN" altLang="zh-CN" sz="2200" dirty="0"/>
              <a:t>贷</a:t>
            </a:r>
            <a:r>
              <a:rPr lang="zh-CN" altLang="en-US" sz="2200" dirty="0"/>
              <a:t>：</a:t>
            </a:r>
            <a:r>
              <a:rPr lang="zh-CN" altLang="zh-CN" sz="2200" dirty="0"/>
              <a:t>净资产</a:t>
            </a:r>
            <a:endParaRPr lang="en-US" altLang="zh-CN" sz="2200" dirty="0"/>
          </a:p>
          <a:p>
            <a:pPr marL="0" indent="0">
              <a:lnSpc>
                <a:spcPts val="1000"/>
              </a:lnSpc>
              <a:buFont typeface="Wingdings" panose="05000000000000000000" pitchFamily="2" charset="2"/>
              <a:buNone/>
            </a:pPr>
            <a:endParaRPr lang="en-US" altLang="zh-CN" sz="2200" dirty="0"/>
          </a:p>
          <a:p>
            <a:pPr marL="0" indent="0">
              <a:buFont typeface="Wingdings" panose="05000000000000000000" pitchFamily="2" charset="2"/>
              <a:buNone/>
            </a:pPr>
            <a:endParaRPr lang="zh-CN" altLang="zh-CN" sz="2200" dirty="0"/>
          </a:p>
        </p:txBody>
      </p:sp>
      <p:sp>
        <p:nvSpPr>
          <p:cNvPr id="179204" name="灯片编号占位符 3"/>
          <p:cNvSpPr>
            <a:spLocks noGrp="1"/>
          </p:cNvSpPr>
          <p:nvPr>
            <p:ph type="sldNum" sz="quarter" idx="12"/>
          </p:nvPr>
        </p:nvSpPr>
        <p:spPr>
          <a:xfrm>
            <a:off x="8531225" y="6640513"/>
            <a:ext cx="612775" cy="217487"/>
          </a:xfrm>
          <a:noFill/>
        </p:spPr>
        <p:txBody>
          <a:bodyPr/>
          <a:lstStyle/>
          <a:p>
            <a:pPr algn="l"/>
            <a:fld id="{6F93A5E9-8D0E-4DCA-937A-78062DF02752}"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30</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标题 1"/>
          <p:cNvSpPr>
            <a:spLocks noGrp="1"/>
          </p:cNvSpPr>
          <p:nvPr>
            <p:ph type="title"/>
          </p:nvPr>
        </p:nvSpPr>
        <p:spPr>
          <a:xfrm>
            <a:off x="539750" y="765175"/>
            <a:ext cx="5775325"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81251" name="内容占位符 2"/>
          <p:cNvSpPr>
            <a:spLocks noGrp="1"/>
          </p:cNvSpPr>
          <p:nvPr>
            <p:ph idx="1"/>
          </p:nvPr>
        </p:nvSpPr>
        <p:spPr>
          <a:xfrm>
            <a:off x="642910" y="2285993"/>
            <a:ext cx="7858180" cy="3778258"/>
          </a:xfrm>
        </p:spPr>
        <p:txBody>
          <a:bodyPr/>
          <a:lstStyle/>
          <a:p>
            <a:pPr marL="0" indent="0">
              <a:buFont typeface="Wingdings" panose="05000000000000000000" pitchFamily="2" charset="2"/>
              <a:buNone/>
            </a:pPr>
            <a:r>
              <a:rPr lang="en-US" altLang="zh-CN" sz="2400" dirty="0"/>
              <a:t> 5.</a:t>
            </a:r>
            <a:r>
              <a:rPr lang="zh-CN" altLang="zh-CN" sz="2400" dirty="0"/>
              <a:t>调减债务还本支出、债务转贷支出。</a:t>
            </a:r>
            <a:endParaRPr lang="en-US" altLang="zh-CN" sz="2400" dirty="0"/>
          </a:p>
          <a:p>
            <a:pPr marL="0" indent="0">
              <a:lnSpc>
                <a:spcPts val="2000"/>
              </a:lnSpc>
              <a:buFont typeface="Wingdings" panose="05000000000000000000" pitchFamily="2" charset="2"/>
              <a:buNone/>
            </a:pPr>
            <a:endParaRPr lang="zh-CN" altLang="zh-CN" sz="2400" dirty="0"/>
          </a:p>
          <a:p>
            <a:pPr marL="0" indent="0">
              <a:buFont typeface="Wingdings" panose="05000000000000000000" pitchFamily="2" charset="2"/>
              <a:buNone/>
            </a:pPr>
            <a:r>
              <a:rPr lang="en-US" altLang="zh-CN" sz="2400" dirty="0"/>
              <a:t>    </a:t>
            </a:r>
            <a:r>
              <a:rPr lang="zh-CN" altLang="zh-CN" sz="2400" dirty="0"/>
              <a:t>按照权责发生制原则，财政总预算会计报表中的“债务还本支出”、“债务转贷支出”不属于政府综合会计报表中的费用项目，应予以调减费用总额。</a:t>
            </a:r>
            <a:endParaRPr lang="en-US" altLang="zh-CN" sz="2400" dirty="0"/>
          </a:p>
          <a:p>
            <a:pPr marL="0" indent="0">
              <a:buFont typeface="Wingdings" panose="05000000000000000000" pitchFamily="2" charset="2"/>
              <a:buNone/>
            </a:pPr>
            <a:r>
              <a:rPr lang="en-US" altLang="zh-CN" sz="2400" dirty="0"/>
              <a:t>    </a:t>
            </a:r>
            <a:r>
              <a:rPr lang="zh-CN" altLang="zh-CN" sz="2400" dirty="0"/>
              <a:t>借</a:t>
            </a:r>
            <a:r>
              <a:rPr lang="zh-CN" altLang="en-US" sz="2400" dirty="0"/>
              <a:t>：</a:t>
            </a:r>
            <a:r>
              <a:rPr lang="zh-CN" altLang="zh-CN" sz="2400" dirty="0"/>
              <a:t>净资产</a:t>
            </a:r>
            <a:endParaRPr lang="en-US" altLang="zh-CN" sz="2400" dirty="0"/>
          </a:p>
          <a:p>
            <a:pPr marL="0" indent="0">
              <a:buFont typeface="Wingdings" panose="05000000000000000000" pitchFamily="2" charset="2"/>
              <a:buNone/>
            </a:pPr>
            <a:r>
              <a:rPr lang="en-US" altLang="zh-CN" sz="2400" dirty="0"/>
              <a:t>       </a:t>
            </a:r>
            <a:r>
              <a:rPr lang="zh-CN" altLang="zh-CN" sz="2400" dirty="0"/>
              <a:t>贷</a:t>
            </a:r>
            <a:r>
              <a:rPr lang="zh-CN" altLang="en-US" sz="2400" dirty="0"/>
              <a:t>：</a:t>
            </a:r>
            <a:r>
              <a:rPr lang="zh-CN" altLang="zh-CN" sz="2400" dirty="0"/>
              <a:t>债务还本支出，债务转贷支出</a:t>
            </a:r>
          </a:p>
        </p:txBody>
      </p:sp>
      <p:sp>
        <p:nvSpPr>
          <p:cNvPr id="181252" name="灯片编号占位符 3"/>
          <p:cNvSpPr>
            <a:spLocks noGrp="1"/>
          </p:cNvSpPr>
          <p:nvPr>
            <p:ph type="sldNum" sz="quarter" idx="12"/>
          </p:nvPr>
        </p:nvSpPr>
        <p:spPr>
          <a:xfrm>
            <a:off x="8531225" y="6640513"/>
            <a:ext cx="612775" cy="217487"/>
          </a:xfrm>
          <a:noFill/>
        </p:spPr>
        <p:txBody>
          <a:bodyPr/>
          <a:lstStyle/>
          <a:p>
            <a:pPr algn="l"/>
            <a:fld id="{1AFF9458-72B0-4BE9-B275-493250878158}"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31</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标题 1"/>
          <p:cNvSpPr>
            <a:spLocks noGrp="1"/>
          </p:cNvSpPr>
          <p:nvPr>
            <p:ph type="title"/>
          </p:nvPr>
        </p:nvSpPr>
        <p:spPr>
          <a:xfrm>
            <a:off x="684213" y="765175"/>
            <a:ext cx="5775325"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83299" name="内容占位符 2"/>
          <p:cNvSpPr>
            <a:spLocks noGrp="1"/>
          </p:cNvSpPr>
          <p:nvPr>
            <p:ph idx="1"/>
          </p:nvPr>
        </p:nvSpPr>
        <p:spPr>
          <a:xfrm>
            <a:off x="642910" y="2214554"/>
            <a:ext cx="7858180" cy="3994159"/>
          </a:xfrm>
        </p:spPr>
        <p:txBody>
          <a:bodyPr/>
          <a:lstStyle/>
          <a:p>
            <a:pPr marL="0" indent="0">
              <a:buFont typeface="Wingdings" panose="05000000000000000000" pitchFamily="2" charset="2"/>
              <a:buNone/>
            </a:pPr>
            <a:r>
              <a:rPr lang="en-US" altLang="zh-CN" sz="2000" dirty="0"/>
              <a:t>6.</a:t>
            </a:r>
            <a:r>
              <a:rPr lang="zh-CN" altLang="zh-CN" sz="2000" dirty="0"/>
              <a:t>调减股权投资等资本性支出。</a:t>
            </a:r>
            <a:endParaRPr lang="en-US" altLang="zh-CN" sz="2000" dirty="0"/>
          </a:p>
          <a:p>
            <a:pPr marL="0" indent="0">
              <a:lnSpc>
                <a:spcPct val="150000"/>
              </a:lnSpc>
              <a:buFont typeface="Wingdings" panose="05000000000000000000" pitchFamily="2" charset="2"/>
              <a:buNone/>
            </a:pPr>
            <a:r>
              <a:rPr lang="en-US" altLang="zh-CN" sz="2000" dirty="0"/>
              <a:t>       </a:t>
            </a:r>
            <a:r>
              <a:rPr lang="zh-CN" altLang="zh-CN" sz="2000" dirty="0"/>
              <a:t>按照权责发生制原则，财政总预算会计报表中属于财政部门直接发生的用于股权投资等方面的资本性支出不属于政府综合会计报表中的费用项目，应调减费用总额。</a:t>
            </a:r>
            <a:endParaRPr lang="en-US" altLang="zh-CN" sz="2000" dirty="0"/>
          </a:p>
          <a:p>
            <a:pPr marL="0" indent="0">
              <a:lnSpc>
                <a:spcPct val="150000"/>
              </a:lnSpc>
              <a:buFont typeface="Wingdings" panose="05000000000000000000" pitchFamily="2" charset="2"/>
              <a:buNone/>
            </a:pPr>
            <a:r>
              <a:rPr lang="en-US" altLang="zh-CN" sz="2000" dirty="0"/>
              <a:t>    </a:t>
            </a:r>
            <a:r>
              <a:rPr lang="zh-CN" altLang="zh-CN" sz="2000" dirty="0"/>
              <a:t>借</a:t>
            </a:r>
            <a:r>
              <a:rPr lang="zh-CN" altLang="en-US" sz="2000" dirty="0"/>
              <a:t>：</a:t>
            </a:r>
            <a:r>
              <a:rPr lang="zh-CN" altLang="zh-CN" sz="2000" dirty="0"/>
              <a:t>净资产</a:t>
            </a:r>
            <a:endParaRPr lang="en-US" altLang="zh-CN" sz="2000" dirty="0"/>
          </a:p>
          <a:p>
            <a:pPr marL="0" indent="0">
              <a:lnSpc>
                <a:spcPct val="150000"/>
              </a:lnSpc>
              <a:buFont typeface="Wingdings" panose="05000000000000000000" pitchFamily="2" charset="2"/>
              <a:buNone/>
            </a:pPr>
            <a:r>
              <a:rPr lang="en-US" altLang="zh-CN" sz="2000" dirty="0"/>
              <a:t>       </a:t>
            </a:r>
            <a:r>
              <a:rPr lang="zh-CN" altLang="zh-CN" sz="2000" dirty="0"/>
              <a:t>贷</a:t>
            </a:r>
            <a:r>
              <a:rPr lang="zh-CN" altLang="en-US" sz="2000" dirty="0"/>
              <a:t>：</a:t>
            </a:r>
            <a:r>
              <a:rPr lang="zh-CN" altLang="zh-CN" sz="2000" dirty="0"/>
              <a:t>一般公共预算本级支出、政府性基金预算本级支出、国有资本经营预算本级支出</a:t>
            </a:r>
          </a:p>
        </p:txBody>
      </p:sp>
      <p:sp>
        <p:nvSpPr>
          <p:cNvPr id="183300" name="灯片编号占位符 3"/>
          <p:cNvSpPr>
            <a:spLocks noGrp="1"/>
          </p:cNvSpPr>
          <p:nvPr>
            <p:ph type="sldNum" sz="quarter" idx="12"/>
          </p:nvPr>
        </p:nvSpPr>
        <p:spPr>
          <a:xfrm>
            <a:off x="8531225" y="6640513"/>
            <a:ext cx="612775" cy="217487"/>
          </a:xfrm>
          <a:noFill/>
        </p:spPr>
        <p:txBody>
          <a:bodyPr/>
          <a:lstStyle/>
          <a:p>
            <a:pPr algn="l"/>
            <a:fld id="{E6A9AC90-5DA6-4C5C-A718-90E605058280}"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32</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标题 1"/>
          <p:cNvSpPr>
            <a:spLocks noGrp="1"/>
          </p:cNvSpPr>
          <p:nvPr>
            <p:ph type="title"/>
          </p:nvPr>
        </p:nvSpPr>
        <p:spPr>
          <a:xfrm>
            <a:off x="611188" y="836613"/>
            <a:ext cx="5775325"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85347" name="内容占位符 2"/>
          <p:cNvSpPr>
            <a:spLocks noGrp="1"/>
          </p:cNvSpPr>
          <p:nvPr>
            <p:ph idx="1"/>
          </p:nvPr>
        </p:nvSpPr>
        <p:spPr>
          <a:xfrm>
            <a:off x="642910" y="2420938"/>
            <a:ext cx="7929618" cy="3508392"/>
          </a:xfrm>
        </p:spPr>
        <p:txBody>
          <a:bodyPr/>
          <a:lstStyle/>
          <a:p>
            <a:pPr marL="0" indent="0">
              <a:lnSpc>
                <a:spcPct val="150000"/>
              </a:lnSpc>
              <a:buFont typeface="Wingdings" panose="05000000000000000000" pitchFamily="2" charset="2"/>
              <a:buNone/>
            </a:pPr>
            <a:r>
              <a:rPr lang="en-US" altLang="zh-CN" sz="2000" dirty="0"/>
              <a:t>7.</a:t>
            </a:r>
            <a:r>
              <a:rPr lang="zh-CN" altLang="zh-CN" sz="2000" dirty="0"/>
              <a:t>将财政直接支出分析调整填入相应费用栏。</a:t>
            </a:r>
            <a:endParaRPr lang="en-US" altLang="zh-CN" sz="2000" dirty="0"/>
          </a:p>
          <a:p>
            <a:pPr marL="0" indent="0">
              <a:lnSpc>
                <a:spcPct val="150000"/>
              </a:lnSpc>
              <a:buNone/>
            </a:pPr>
            <a:r>
              <a:rPr lang="en-US" altLang="zh-CN" sz="2000" dirty="0"/>
              <a:t>        </a:t>
            </a:r>
            <a:r>
              <a:rPr lang="zh-CN" altLang="en-US" sz="2000" dirty="0"/>
              <a:t>未安排到部门预算且由财政直接安排的一般公共预算本级支出、政府性基金预算本级支出等支出中属于工资福利费用、商品和服务费用、对个人和家庭的补助费用、对企业的补助费用、对社会保障基金补助费用、财务费用等部分，应分析调整填入上述费用。</a:t>
            </a:r>
            <a:endParaRPr lang="zh-CN" altLang="zh-CN" sz="2000" dirty="0"/>
          </a:p>
        </p:txBody>
      </p:sp>
      <p:sp>
        <p:nvSpPr>
          <p:cNvPr id="185348" name="灯片编号占位符 3"/>
          <p:cNvSpPr>
            <a:spLocks noGrp="1"/>
          </p:cNvSpPr>
          <p:nvPr>
            <p:ph type="sldNum" sz="quarter" idx="12"/>
          </p:nvPr>
        </p:nvSpPr>
        <p:spPr>
          <a:xfrm>
            <a:off x="8531225" y="6640513"/>
            <a:ext cx="612775" cy="217487"/>
          </a:xfrm>
          <a:noFill/>
        </p:spPr>
        <p:txBody>
          <a:bodyPr/>
          <a:lstStyle/>
          <a:p>
            <a:pPr algn="l"/>
            <a:fld id="{62D809A3-EB2D-4228-8C28-BE17FC586366}"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33</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标题 1"/>
          <p:cNvSpPr>
            <a:spLocks noGrp="1"/>
          </p:cNvSpPr>
          <p:nvPr>
            <p:ph type="title"/>
          </p:nvPr>
        </p:nvSpPr>
        <p:spPr>
          <a:xfrm>
            <a:off x="539750" y="836613"/>
            <a:ext cx="5775325"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86371" name="内容占位符 2"/>
          <p:cNvSpPr>
            <a:spLocks noGrp="1"/>
          </p:cNvSpPr>
          <p:nvPr>
            <p:ph idx="1"/>
          </p:nvPr>
        </p:nvSpPr>
        <p:spPr>
          <a:xfrm>
            <a:off x="684212" y="2492375"/>
            <a:ext cx="7388250" cy="3365517"/>
          </a:xfrm>
        </p:spPr>
        <p:txBody>
          <a:bodyPr/>
          <a:lstStyle/>
          <a:p>
            <a:pPr marL="0" indent="0">
              <a:buFont typeface="Wingdings" panose="05000000000000000000" pitchFamily="2" charset="2"/>
              <a:buNone/>
            </a:pPr>
            <a:r>
              <a:rPr lang="en-US" altLang="zh-CN" sz="2400" dirty="0"/>
              <a:t>  </a:t>
            </a:r>
            <a:r>
              <a:rPr lang="zh-CN" altLang="en-US" sz="2400" dirty="0"/>
              <a:t>调整分录：</a:t>
            </a:r>
            <a:endParaRPr lang="en-US" altLang="zh-CN" sz="2400" dirty="0"/>
          </a:p>
          <a:p>
            <a:pPr marL="0" indent="0">
              <a:lnSpc>
                <a:spcPts val="2000"/>
              </a:lnSpc>
              <a:buFont typeface="Wingdings" panose="05000000000000000000" pitchFamily="2" charset="2"/>
              <a:buNone/>
            </a:pPr>
            <a:endParaRPr lang="en-US" altLang="zh-CN" sz="2400" dirty="0"/>
          </a:p>
          <a:p>
            <a:pPr marL="0" indent="0">
              <a:buNone/>
            </a:pPr>
            <a:r>
              <a:rPr lang="en-US" altLang="zh-CN" sz="2400" dirty="0"/>
              <a:t>    </a:t>
            </a:r>
            <a:r>
              <a:rPr lang="zh-CN" altLang="zh-CN" sz="2400" dirty="0"/>
              <a:t>借</a:t>
            </a:r>
            <a:r>
              <a:rPr lang="en-US" altLang="zh-CN" sz="2400" dirty="0"/>
              <a:t>:</a:t>
            </a:r>
            <a:r>
              <a:rPr lang="zh-CN" altLang="zh-CN" sz="2400" dirty="0"/>
              <a:t>工资福利费用、商品和服务费用、对个人和家庭的补助</a:t>
            </a:r>
            <a:r>
              <a:rPr lang="zh-CN" altLang="en-US" sz="2400" dirty="0"/>
              <a:t>费用</a:t>
            </a:r>
            <a:r>
              <a:rPr lang="zh-CN" altLang="zh-CN" sz="2400" dirty="0"/>
              <a:t>、对企业的补</a:t>
            </a:r>
            <a:r>
              <a:rPr lang="zh-CN" altLang="en-US" sz="2400" dirty="0"/>
              <a:t>助费用、对社会保障基金补助费用、财务费用</a:t>
            </a:r>
            <a:r>
              <a:rPr lang="zh-CN" altLang="zh-CN" sz="2400" dirty="0"/>
              <a:t>等</a:t>
            </a:r>
            <a:endParaRPr lang="en-US" altLang="zh-CN" sz="2400" dirty="0"/>
          </a:p>
          <a:p>
            <a:pPr marL="0" indent="0">
              <a:buFont typeface="Wingdings" panose="05000000000000000000" pitchFamily="2" charset="2"/>
              <a:buNone/>
            </a:pPr>
            <a:r>
              <a:rPr lang="en-US" altLang="zh-CN" sz="2400" dirty="0"/>
              <a:t>       </a:t>
            </a:r>
            <a:r>
              <a:rPr lang="zh-CN" altLang="zh-CN" sz="2400" dirty="0"/>
              <a:t>贷</a:t>
            </a:r>
            <a:r>
              <a:rPr lang="zh-CN" altLang="en-US" sz="2400" dirty="0"/>
              <a:t>：</a:t>
            </a:r>
            <a:r>
              <a:rPr lang="zh-CN" altLang="zh-CN" sz="2400" dirty="0"/>
              <a:t>一般公共预算本级支出、政府性基金预算本级支出等。</a:t>
            </a:r>
          </a:p>
        </p:txBody>
      </p:sp>
      <p:sp>
        <p:nvSpPr>
          <p:cNvPr id="186372" name="灯片编号占位符 3"/>
          <p:cNvSpPr>
            <a:spLocks noGrp="1"/>
          </p:cNvSpPr>
          <p:nvPr>
            <p:ph type="sldNum" sz="quarter" idx="12"/>
          </p:nvPr>
        </p:nvSpPr>
        <p:spPr>
          <a:xfrm>
            <a:off x="8531225" y="6640513"/>
            <a:ext cx="612775" cy="217487"/>
          </a:xfrm>
          <a:noFill/>
        </p:spPr>
        <p:txBody>
          <a:bodyPr/>
          <a:lstStyle/>
          <a:p>
            <a:pPr algn="l"/>
            <a:fld id="{4FCBA271-226F-4FAE-84F3-5DAB516691AE}"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34</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标题 1"/>
          <p:cNvSpPr>
            <a:spLocks noGrp="1"/>
          </p:cNvSpPr>
          <p:nvPr>
            <p:ph type="title"/>
          </p:nvPr>
        </p:nvSpPr>
        <p:spPr>
          <a:xfrm>
            <a:off x="611188" y="836613"/>
            <a:ext cx="5775325"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90467" name="内容占位符 2"/>
          <p:cNvSpPr>
            <a:spLocks noGrp="1"/>
          </p:cNvSpPr>
          <p:nvPr>
            <p:ph idx="1"/>
          </p:nvPr>
        </p:nvSpPr>
        <p:spPr>
          <a:xfrm>
            <a:off x="571472" y="2214554"/>
            <a:ext cx="7929618" cy="3929090"/>
          </a:xfrm>
        </p:spPr>
        <p:txBody>
          <a:bodyPr/>
          <a:lstStyle/>
          <a:p>
            <a:pPr marL="0" indent="0">
              <a:buFont typeface="Wingdings" panose="05000000000000000000" pitchFamily="2" charset="2"/>
              <a:buNone/>
            </a:pPr>
            <a:r>
              <a:rPr lang="en-US" altLang="zh-CN" sz="2400" dirty="0"/>
              <a:t>  8.</a:t>
            </a:r>
            <a:r>
              <a:rPr lang="zh-CN" altLang="zh-CN" sz="2400" dirty="0"/>
              <a:t>将财政总预算会计报表中“专用基金支出”分析调整至政府综合会计报表相应的费用项目。</a:t>
            </a:r>
            <a:endParaRPr lang="en-US" altLang="zh-CN" sz="2400" dirty="0"/>
          </a:p>
          <a:p>
            <a:pPr marL="0" indent="0">
              <a:lnSpc>
                <a:spcPts val="1000"/>
              </a:lnSpc>
              <a:buFont typeface="Wingdings" panose="05000000000000000000" pitchFamily="2" charset="2"/>
              <a:buNone/>
            </a:pPr>
            <a:endParaRPr lang="zh-CN" altLang="zh-CN" sz="2400" dirty="0"/>
          </a:p>
          <a:p>
            <a:pPr marL="0" indent="0">
              <a:buFont typeface="Wingdings" panose="05000000000000000000" pitchFamily="2" charset="2"/>
              <a:buNone/>
            </a:pPr>
            <a:r>
              <a:rPr lang="en-US" altLang="zh-CN" sz="2400" dirty="0"/>
              <a:t>    </a:t>
            </a:r>
            <a:r>
              <a:rPr lang="zh-CN" altLang="zh-CN" sz="2400" dirty="0"/>
              <a:t>对财政总预算会计报表中的专用基金支出，应按支出经济分类分析调整为政府综合会计报表中的“商品和服务费用”、“对个人和家庭的补助</a:t>
            </a:r>
            <a:r>
              <a:rPr lang="zh-CN" altLang="en-US" sz="2400" dirty="0"/>
              <a:t>费用</a:t>
            </a:r>
            <a:r>
              <a:rPr lang="zh-CN" altLang="zh-CN" sz="2400" dirty="0"/>
              <a:t>”、“对企业的补</a:t>
            </a:r>
            <a:r>
              <a:rPr lang="zh-CN" altLang="en-US" sz="2400" dirty="0"/>
              <a:t>助费用</a:t>
            </a:r>
            <a:r>
              <a:rPr lang="zh-CN" altLang="zh-CN" sz="2400" dirty="0"/>
              <a:t>”等项目。调整分录为：</a:t>
            </a:r>
            <a:endParaRPr lang="en-US" altLang="zh-CN" sz="2400" dirty="0"/>
          </a:p>
          <a:p>
            <a:pPr marL="0" indent="0">
              <a:lnSpc>
                <a:spcPts val="500"/>
              </a:lnSpc>
              <a:buNone/>
            </a:pPr>
            <a:endParaRPr lang="en-US" altLang="zh-CN" sz="2400" dirty="0"/>
          </a:p>
          <a:p>
            <a:pPr marL="0" indent="0">
              <a:buNone/>
            </a:pPr>
            <a:r>
              <a:rPr lang="en-US" altLang="zh-CN" sz="2400" dirty="0"/>
              <a:t>    </a:t>
            </a:r>
            <a:r>
              <a:rPr lang="zh-CN" altLang="zh-CN" sz="2400" dirty="0"/>
              <a:t>借</a:t>
            </a:r>
            <a:r>
              <a:rPr lang="zh-CN" altLang="en-US" sz="2400" dirty="0"/>
              <a:t>：</a:t>
            </a:r>
            <a:r>
              <a:rPr lang="zh-CN" altLang="zh-CN" sz="2400" dirty="0"/>
              <a:t>商品和服务费用、对个人和家庭的补助</a:t>
            </a:r>
            <a:r>
              <a:rPr lang="zh-CN" altLang="en-US" sz="2400" dirty="0"/>
              <a:t>费用</a:t>
            </a:r>
            <a:r>
              <a:rPr lang="zh-CN" altLang="zh-CN" sz="2400" dirty="0"/>
              <a:t>、对企业的补</a:t>
            </a:r>
            <a:r>
              <a:rPr lang="zh-CN" altLang="en-US" sz="2400" dirty="0"/>
              <a:t>助费用</a:t>
            </a:r>
            <a:r>
              <a:rPr lang="zh-CN" altLang="zh-CN" sz="2400" dirty="0"/>
              <a:t>等</a:t>
            </a:r>
            <a:endParaRPr lang="en-US" altLang="zh-CN" sz="2400" dirty="0"/>
          </a:p>
          <a:p>
            <a:pPr marL="0" indent="0">
              <a:buNone/>
            </a:pPr>
            <a:r>
              <a:rPr lang="en-US" altLang="zh-CN" sz="2400" dirty="0"/>
              <a:t>       </a:t>
            </a:r>
            <a:r>
              <a:rPr lang="zh-CN" altLang="zh-CN" sz="2400" dirty="0"/>
              <a:t>贷</a:t>
            </a:r>
            <a:r>
              <a:rPr lang="zh-CN" altLang="en-US" sz="2400" dirty="0"/>
              <a:t>：</a:t>
            </a:r>
            <a:r>
              <a:rPr lang="zh-CN" altLang="zh-CN" sz="2400" dirty="0"/>
              <a:t>专用基金支出</a:t>
            </a:r>
          </a:p>
          <a:p>
            <a:pPr marL="0" indent="0">
              <a:buFont typeface="Wingdings" panose="05000000000000000000" pitchFamily="2" charset="2"/>
              <a:buNone/>
            </a:pPr>
            <a:endParaRPr lang="en-US" altLang="zh-CN" sz="2400" dirty="0"/>
          </a:p>
          <a:p>
            <a:pPr marL="0" indent="0">
              <a:buFont typeface="Wingdings" panose="05000000000000000000" pitchFamily="2" charset="2"/>
              <a:buNone/>
            </a:pPr>
            <a:endParaRPr lang="zh-CN" altLang="zh-CN" sz="2400" dirty="0"/>
          </a:p>
        </p:txBody>
      </p:sp>
      <p:sp>
        <p:nvSpPr>
          <p:cNvPr id="190468" name="灯片编号占位符 3"/>
          <p:cNvSpPr>
            <a:spLocks noGrp="1"/>
          </p:cNvSpPr>
          <p:nvPr>
            <p:ph type="sldNum" sz="quarter" idx="12"/>
          </p:nvPr>
        </p:nvSpPr>
        <p:spPr>
          <a:xfrm>
            <a:off x="8531225" y="6640513"/>
            <a:ext cx="612775" cy="217487"/>
          </a:xfrm>
          <a:noFill/>
        </p:spPr>
        <p:txBody>
          <a:bodyPr/>
          <a:lstStyle/>
          <a:p>
            <a:pPr algn="l"/>
            <a:fld id="{F53C1111-E228-4A22-A551-106499A6C04E}"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35</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标题 1"/>
          <p:cNvSpPr>
            <a:spLocks noGrp="1"/>
          </p:cNvSpPr>
          <p:nvPr>
            <p:ph type="title"/>
          </p:nvPr>
        </p:nvSpPr>
        <p:spPr>
          <a:xfrm>
            <a:off x="684213" y="765175"/>
            <a:ext cx="5775325"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97635" name="内容占位符 2"/>
          <p:cNvSpPr>
            <a:spLocks noGrp="1"/>
          </p:cNvSpPr>
          <p:nvPr>
            <p:ph idx="1"/>
          </p:nvPr>
        </p:nvSpPr>
        <p:spPr>
          <a:xfrm>
            <a:off x="571472" y="2143116"/>
            <a:ext cx="8072494" cy="3776672"/>
          </a:xfrm>
        </p:spPr>
        <p:txBody>
          <a:bodyPr/>
          <a:lstStyle/>
          <a:p>
            <a:pPr marL="0" indent="0">
              <a:buFont typeface="Wingdings" panose="05000000000000000000" pitchFamily="2" charset="2"/>
              <a:buNone/>
            </a:pPr>
            <a:r>
              <a:rPr lang="en-US" altLang="zh-CN" sz="2200" dirty="0"/>
              <a:t>9.</a:t>
            </a:r>
            <a:r>
              <a:rPr lang="zh-CN" altLang="en-US" sz="2200" dirty="0"/>
              <a:t>调</a:t>
            </a:r>
            <a:r>
              <a:rPr lang="zh-CN" altLang="zh-CN" sz="2200" dirty="0"/>
              <a:t>增长期投资、应收股利、投资收益。</a:t>
            </a:r>
          </a:p>
          <a:p>
            <a:pPr marL="0" indent="0">
              <a:buFont typeface="Wingdings" panose="05000000000000000000" pitchFamily="2" charset="2"/>
              <a:buNone/>
            </a:pPr>
            <a:r>
              <a:rPr lang="zh-CN" altLang="zh-CN" sz="2200" dirty="0"/>
              <a:t>（</a:t>
            </a:r>
            <a:r>
              <a:rPr lang="en-US" altLang="zh-CN" sz="2200" dirty="0"/>
              <a:t>1</a:t>
            </a:r>
            <a:r>
              <a:rPr lang="zh-CN" altLang="zh-CN" sz="2200" dirty="0"/>
              <a:t>）关于财政总预算会计尚未核算的政府持有股权的企业股权投资及相关收益的调整。</a:t>
            </a:r>
            <a:endParaRPr lang="en-US" altLang="zh-CN" sz="2200" dirty="0"/>
          </a:p>
          <a:p>
            <a:pPr marL="0" indent="0">
              <a:lnSpc>
                <a:spcPts val="1000"/>
              </a:lnSpc>
              <a:buFont typeface="Wingdings" panose="05000000000000000000" pitchFamily="2" charset="2"/>
              <a:buNone/>
            </a:pPr>
            <a:endParaRPr lang="zh-CN" altLang="zh-CN" sz="2200" dirty="0"/>
          </a:p>
          <a:p>
            <a:pPr marL="0" indent="0">
              <a:buNone/>
            </a:pPr>
            <a:r>
              <a:rPr lang="en-US" altLang="zh-CN" sz="2200" dirty="0"/>
              <a:t>    </a:t>
            </a:r>
            <a:r>
              <a:rPr lang="zh-CN" altLang="zh-CN" sz="2200" dirty="0"/>
              <a:t>编制政府综合会计报表时，应根据政府持有股权的企业财务会计决算报表中资产负债表的所有者权益和应付股利，以及利润表中的</a:t>
            </a:r>
            <a:r>
              <a:rPr lang="zh-CN" altLang="en-US" sz="2200" dirty="0">
                <a:solidFill>
                  <a:srgbClr val="FF0000"/>
                </a:solidFill>
              </a:rPr>
              <a:t>净利润</a:t>
            </a:r>
            <a:r>
              <a:rPr lang="zh-CN" altLang="zh-CN" sz="2200" dirty="0"/>
              <a:t>，乘以国有权益比重分别计算长期投资、应收股利、投资收益的金额，并编制调整分录。调整分录为：</a:t>
            </a:r>
            <a:endParaRPr lang="en-US" altLang="zh-CN" sz="2200" dirty="0"/>
          </a:p>
          <a:p>
            <a:pPr marL="0" indent="0">
              <a:lnSpc>
                <a:spcPts val="1000"/>
              </a:lnSpc>
              <a:buNone/>
            </a:pPr>
            <a:endParaRPr lang="en-US" altLang="zh-CN" sz="2200" dirty="0"/>
          </a:p>
          <a:p>
            <a:pPr marL="0" indent="0">
              <a:buNone/>
            </a:pPr>
            <a:r>
              <a:rPr lang="en-US" altLang="zh-CN" sz="2200" dirty="0"/>
              <a:t>   </a:t>
            </a:r>
            <a:r>
              <a:rPr lang="zh-CN" altLang="zh-CN" sz="2200" dirty="0"/>
              <a:t>借</a:t>
            </a:r>
            <a:r>
              <a:rPr lang="zh-CN" altLang="en-US" sz="2200" dirty="0"/>
              <a:t>：</a:t>
            </a:r>
            <a:r>
              <a:rPr lang="zh-CN" altLang="zh-CN" sz="2200" dirty="0"/>
              <a:t>长期投资、应收股利</a:t>
            </a:r>
            <a:endParaRPr lang="en-US" altLang="zh-CN" sz="2200" dirty="0"/>
          </a:p>
          <a:p>
            <a:pPr marL="0" indent="0">
              <a:buNone/>
            </a:pPr>
            <a:r>
              <a:rPr lang="en-US" altLang="zh-CN" sz="2200" dirty="0"/>
              <a:t>      </a:t>
            </a:r>
            <a:r>
              <a:rPr lang="zh-CN" altLang="zh-CN" sz="2200" dirty="0"/>
              <a:t>贷</a:t>
            </a:r>
            <a:r>
              <a:rPr lang="zh-CN" altLang="en-US" sz="2200" dirty="0"/>
              <a:t>：</a:t>
            </a:r>
            <a:r>
              <a:rPr lang="zh-CN" altLang="zh-CN" sz="2200" dirty="0"/>
              <a:t>净资产、投资收益</a:t>
            </a:r>
          </a:p>
          <a:p>
            <a:pPr marL="0" indent="0">
              <a:buFont typeface="Wingdings" panose="05000000000000000000" pitchFamily="2" charset="2"/>
              <a:buNone/>
            </a:pPr>
            <a:endParaRPr lang="zh-CN" altLang="zh-CN" sz="2400" dirty="0"/>
          </a:p>
        </p:txBody>
      </p:sp>
      <p:sp>
        <p:nvSpPr>
          <p:cNvPr id="197636" name="灯片编号占位符 3"/>
          <p:cNvSpPr>
            <a:spLocks noGrp="1"/>
          </p:cNvSpPr>
          <p:nvPr>
            <p:ph type="sldNum" sz="quarter" idx="12"/>
          </p:nvPr>
        </p:nvSpPr>
        <p:spPr>
          <a:xfrm>
            <a:off x="8531225" y="6640513"/>
            <a:ext cx="612775" cy="217487"/>
          </a:xfrm>
          <a:noFill/>
        </p:spPr>
        <p:txBody>
          <a:bodyPr/>
          <a:lstStyle/>
          <a:p>
            <a:pPr algn="l"/>
            <a:fld id="{173A97DE-E1BA-42D4-B36F-B1F0A9C6EEA1}"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36</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标题 1"/>
          <p:cNvSpPr>
            <a:spLocks noGrp="1"/>
          </p:cNvSpPr>
          <p:nvPr>
            <p:ph type="title"/>
          </p:nvPr>
        </p:nvSpPr>
        <p:spPr>
          <a:xfrm>
            <a:off x="611188" y="1052513"/>
            <a:ext cx="5775325" cy="100171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199683" name="内容占位符 2"/>
          <p:cNvSpPr>
            <a:spLocks noGrp="1"/>
          </p:cNvSpPr>
          <p:nvPr>
            <p:ph idx="1"/>
          </p:nvPr>
        </p:nvSpPr>
        <p:spPr>
          <a:xfrm>
            <a:off x="571472" y="2205038"/>
            <a:ext cx="8358246" cy="4032250"/>
          </a:xfrm>
        </p:spPr>
        <p:txBody>
          <a:bodyPr/>
          <a:lstStyle/>
          <a:p>
            <a:pPr marL="0" indent="0">
              <a:buFont typeface="Wingdings" panose="05000000000000000000" pitchFamily="2" charset="2"/>
              <a:buNone/>
            </a:pPr>
            <a:r>
              <a:rPr lang="zh-CN" altLang="zh-CN" sz="2200" dirty="0"/>
              <a:t>长期投资调整额</a:t>
            </a:r>
            <a:r>
              <a:rPr lang="en-US" altLang="zh-CN" sz="2200" dirty="0"/>
              <a:t>=</a:t>
            </a:r>
            <a:r>
              <a:rPr lang="zh-CN" altLang="zh-CN" sz="2200" dirty="0"/>
              <a:t>所有者权益年末数×</a:t>
            </a:r>
            <a:r>
              <a:rPr lang="zh-CN" altLang="en-US" sz="2200" dirty="0"/>
              <a:t>国家资本占比</a:t>
            </a:r>
            <a:endParaRPr lang="zh-CN" altLang="zh-CN" sz="2200" dirty="0"/>
          </a:p>
          <a:p>
            <a:pPr marL="0" indent="0">
              <a:buNone/>
            </a:pPr>
            <a:r>
              <a:rPr lang="zh-CN" altLang="zh-CN" sz="2200" dirty="0"/>
              <a:t>应收股利调整额</a:t>
            </a:r>
            <a:r>
              <a:rPr lang="en-US" altLang="zh-CN" sz="2200" dirty="0"/>
              <a:t>=</a:t>
            </a:r>
            <a:r>
              <a:rPr lang="zh-CN" altLang="zh-CN" sz="2200" dirty="0"/>
              <a:t>应付股利年末数×</a:t>
            </a:r>
            <a:r>
              <a:rPr lang="zh-CN" altLang="en-US" sz="2200" dirty="0"/>
              <a:t>国家资本占比</a:t>
            </a:r>
            <a:endParaRPr lang="zh-CN" altLang="zh-CN" sz="2200" dirty="0"/>
          </a:p>
          <a:p>
            <a:pPr marL="0" indent="0">
              <a:buNone/>
            </a:pPr>
            <a:r>
              <a:rPr lang="zh-CN" altLang="zh-CN" sz="2200" dirty="0"/>
              <a:t>投资收益调整额</a:t>
            </a:r>
            <a:r>
              <a:rPr lang="en-US" altLang="zh-CN" sz="2200" dirty="0"/>
              <a:t>=</a:t>
            </a:r>
            <a:r>
              <a:rPr lang="zh-CN" altLang="en-US" sz="2200" dirty="0">
                <a:solidFill>
                  <a:srgbClr val="FF0000"/>
                </a:solidFill>
              </a:rPr>
              <a:t>净利润</a:t>
            </a:r>
            <a:r>
              <a:rPr lang="zh-CN" altLang="zh-CN" sz="2200" dirty="0"/>
              <a:t>×</a:t>
            </a:r>
            <a:r>
              <a:rPr lang="zh-CN" altLang="en-US" sz="2200" dirty="0"/>
              <a:t>国家资本占比</a:t>
            </a:r>
            <a:endParaRPr lang="zh-CN" altLang="zh-CN" sz="2200" dirty="0"/>
          </a:p>
          <a:p>
            <a:pPr marL="0" indent="0">
              <a:buFont typeface="Wingdings" panose="05000000000000000000" pitchFamily="2" charset="2"/>
              <a:buNone/>
            </a:pPr>
            <a:r>
              <a:rPr lang="zh-CN" altLang="zh-CN" sz="2200" dirty="0"/>
              <a:t>净资产调整额</a:t>
            </a:r>
            <a:r>
              <a:rPr lang="en-US" altLang="zh-CN" sz="2200" dirty="0"/>
              <a:t>=</a:t>
            </a:r>
            <a:r>
              <a:rPr lang="zh-CN" altLang="zh-CN" sz="2200" dirty="0"/>
              <a:t>长期投资调整额</a:t>
            </a:r>
            <a:r>
              <a:rPr lang="en-US" altLang="zh-CN" sz="2200" dirty="0"/>
              <a:t>+</a:t>
            </a:r>
            <a:r>
              <a:rPr lang="zh-CN" altLang="zh-CN" sz="2200" dirty="0"/>
              <a:t>应收股利调整额</a:t>
            </a:r>
            <a:r>
              <a:rPr lang="en-US" altLang="zh-CN" sz="2200" dirty="0"/>
              <a:t>-</a:t>
            </a:r>
            <a:r>
              <a:rPr lang="zh-CN" altLang="zh-CN" sz="2200" dirty="0"/>
              <a:t>投资收益调整额</a:t>
            </a:r>
            <a:endParaRPr lang="en-US" altLang="zh-CN" sz="2200" dirty="0"/>
          </a:p>
          <a:p>
            <a:pPr marL="0" indent="0">
              <a:buFont typeface="Wingdings" panose="05000000000000000000" pitchFamily="2" charset="2"/>
              <a:buNone/>
            </a:pPr>
            <a:endParaRPr lang="en-US" altLang="zh-CN" sz="2200" dirty="0"/>
          </a:p>
          <a:p>
            <a:pPr marL="0" indent="-457200">
              <a:buFont typeface="Wingdings" panose="05000000000000000000" pitchFamily="2" charset="2"/>
              <a:buChar char="ü"/>
            </a:pPr>
            <a:r>
              <a:rPr lang="zh-CN" altLang="zh-CN" sz="2000" dirty="0"/>
              <a:t>企业为集团公司的，所有者权益年末数为财企</a:t>
            </a:r>
            <a:r>
              <a:rPr lang="en-US" altLang="zh-CN" sz="2000" dirty="0"/>
              <a:t>01</a:t>
            </a:r>
            <a:r>
              <a:rPr lang="zh-CN" altLang="zh-CN" sz="2000" dirty="0"/>
              <a:t>表中“归属于母公司所有者权益合计”。</a:t>
            </a:r>
            <a:r>
              <a:rPr lang="zh-CN" altLang="en-US" sz="2000" dirty="0">
                <a:solidFill>
                  <a:srgbClr val="FF0000"/>
                </a:solidFill>
              </a:rPr>
              <a:t>净利润</a:t>
            </a:r>
            <a:r>
              <a:rPr lang="zh-CN" altLang="zh-CN" sz="2000" dirty="0"/>
              <a:t>为财企</a:t>
            </a:r>
            <a:r>
              <a:rPr lang="en-US" altLang="zh-CN" sz="2000" dirty="0"/>
              <a:t>02</a:t>
            </a:r>
            <a:r>
              <a:rPr lang="zh-CN" altLang="zh-CN" sz="2000" dirty="0"/>
              <a:t>表中“</a:t>
            </a:r>
            <a:r>
              <a:rPr lang="zh-CN" altLang="zh-CN" sz="2000" dirty="0">
                <a:solidFill>
                  <a:srgbClr val="FF0000"/>
                </a:solidFill>
              </a:rPr>
              <a:t>归属于母公司所有者的</a:t>
            </a:r>
            <a:r>
              <a:rPr lang="zh-CN" altLang="en-US" sz="2000" dirty="0">
                <a:solidFill>
                  <a:srgbClr val="FF0000"/>
                </a:solidFill>
              </a:rPr>
              <a:t>净利润</a:t>
            </a:r>
            <a:r>
              <a:rPr lang="zh-CN" altLang="zh-CN" sz="2000" dirty="0">
                <a:solidFill>
                  <a:srgbClr val="FF0000"/>
                </a:solidFill>
              </a:rPr>
              <a:t>”。</a:t>
            </a:r>
          </a:p>
          <a:p>
            <a:pPr marL="0" indent="-457200">
              <a:lnSpc>
                <a:spcPts val="1000"/>
              </a:lnSpc>
              <a:buFont typeface="Wingdings" panose="05000000000000000000" pitchFamily="2" charset="2"/>
              <a:buNone/>
            </a:pPr>
            <a:endParaRPr lang="zh-CN" altLang="zh-CN" sz="2000" dirty="0"/>
          </a:p>
          <a:p>
            <a:pPr marL="0" indent="-457200">
              <a:buNone/>
            </a:pPr>
            <a:r>
              <a:rPr lang="zh-CN" altLang="en-US" sz="2000" dirty="0"/>
              <a:t>国家资本占比</a:t>
            </a:r>
            <a:r>
              <a:rPr lang="en-US" altLang="zh-CN" sz="2000" dirty="0"/>
              <a:t>=</a:t>
            </a:r>
            <a:r>
              <a:rPr lang="zh-CN" altLang="zh-CN" sz="2000" dirty="0"/>
              <a:t>国家资本</a:t>
            </a:r>
            <a:r>
              <a:rPr lang="en-US" altLang="zh-CN" sz="2000" dirty="0"/>
              <a:t>/</a:t>
            </a:r>
            <a:r>
              <a:rPr lang="zh-CN" altLang="zh-CN" sz="2000" dirty="0"/>
              <a:t>实收资本</a:t>
            </a:r>
            <a:endParaRPr lang="en-US" altLang="zh-CN" sz="2000" dirty="0"/>
          </a:p>
          <a:p>
            <a:pPr marL="0" indent="0">
              <a:buFont typeface="Wingdings" panose="05000000000000000000" pitchFamily="2" charset="2"/>
              <a:buNone/>
            </a:pPr>
            <a:endParaRPr lang="zh-CN" altLang="zh-CN" sz="2200" dirty="0"/>
          </a:p>
          <a:p>
            <a:pPr marL="0" indent="0">
              <a:buFont typeface="Wingdings" panose="05000000000000000000" pitchFamily="2" charset="2"/>
              <a:buNone/>
            </a:pPr>
            <a:endParaRPr lang="zh-CN" altLang="zh-CN" sz="2200" dirty="0"/>
          </a:p>
        </p:txBody>
      </p:sp>
      <p:sp>
        <p:nvSpPr>
          <p:cNvPr id="199684" name="灯片编号占位符 3"/>
          <p:cNvSpPr>
            <a:spLocks noGrp="1"/>
          </p:cNvSpPr>
          <p:nvPr>
            <p:ph type="sldNum" sz="quarter" idx="12"/>
          </p:nvPr>
        </p:nvSpPr>
        <p:spPr>
          <a:xfrm>
            <a:off x="8531225" y="6640513"/>
            <a:ext cx="612775" cy="217487"/>
          </a:xfrm>
          <a:noFill/>
        </p:spPr>
        <p:txBody>
          <a:bodyPr/>
          <a:lstStyle/>
          <a:p>
            <a:pPr algn="l"/>
            <a:fld id="{EBC2063F-93DF-446E-B7BF-1EDA12D46ABB}"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37</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EECB11-1776-9F53-A45F-F89FAAC8E6D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0055F65-EDD0-7E72-0254-A93B281EA88A}"/>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1B8D9ED6-8F2A-9563-ACDC-9A0755B8BA13}"/>
              </a:ext>
            </a:extLst>
          </p:cNvPr>
          <p:cNvSpPr>
            <a:spLocks noGrp="1"/>
          </p:cNvSpPr>
          <p:nvPr>
            <p:ph type="sldNum" sz="quarter" idx="12"/>
          </p:nvPr>
        </p:nvSpPr>
        <p:spPr/>
        <p:txBody>
          <a:bodyPr/>
          <a:lstStyle/>
          <a:p>
            <a:fld id="{4AF7826C-E250-4FB5-9530-96244A91AAA5}" type="slidenum">
              <a:rPr lang="en-US" altLang="zh-CN" smtClean="0"/>
              <a:pPr/>
              <a:t>38</a:t>
            </a:fld>
            <a:endParaRPr lang="en-US" altLang="zh-CN"/>
          </a:p>
        </p:txBody>
      </p:sp>
      <p:pic>
        <p:nvPicPr>
          <p:cNvPr id="8" name="图片 7">
            <a:extLst>
              <a:ext uri="{FF2B5EF4-FFF2-40B4-BE49-F238E27FC236}">
                <a16:creationId xmlns:a16="http://schemas.microsoft.com/office/drawing/2014/main" id="{C0F04646-7D8D-D084-B5C0-5A441067862A}"/>
              </a:ext>
            </a:extLst>
          </p:cNvPr>
          <p:cNvPicPr>
            <a:picLocks noChangeAspect="1"/>
          </p:cNvPicPr>
          <p:nvPr/>
        </p:nvPicPr>
        <p:blipFill>
          <a:blip r:embed="rId2"/>
          <a:stretch>
            <a:fillRect/>
          </a:stretch>
        </p:blipFill>
        <p:spPr>
          <a:xfrm>
            <a:off x="457200" y="476672"/>
            <a:ext cx="7896387" cy="5098887"/>
          </a:xfrm>
          <a:prstGeom prst="rect">
            <a:avLst/>
          </a:prstGeom>
        </p:spPr>
      </p:pic>
    </p:spTree>
    <p:extLst>
      <p:ext uri="{BB962C8B-B14F-4D97-AF65-F5344CB8AC3E}">
        <p14:creationId xmlns:p14="http://schemas.microsoft.com/office/powerpoint/2010/main" val="2689654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EECB11-1776-9F53-A45F-F89FAAC8E6D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0055F65-EDD0-7E72-0254-A93B281EA88A}"/>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1B8D9ED6-8F2A-9563-ACDC-9A0755B8BA13}"/>
              </a:ext>
            </a:extLst>
          </p:cNvPr>
          <p:cNvSpPr>
            <a:spLocks noGrp="1"/>
          </p:cNvSpPr>
          <p:nvPr>
            <p:ph type="sldNum" sz="quarter" idx="12"/>
          </p:nvPr>
        </p:nvSpPr>
        <p:spPr/>
        <p:txBody>
          <a:bodyPr/>
          <a:lstStyle/>
          <a:p>
            <a:fld id="{4AF7826C-E250-4FB5-9530-96244A91AAA5}" type="slidenum">
              <a:rPr lang="en-US" altLang="zh-CN" smtClean="0"/>
              <a:pPr/>
              <a:t>39</a:t>
            </a:fld>
            <a:endParaRPr lang="en-US" altLang="zh-CN"/>
          </a:p>
        </p:txBody>
      </p:sp>
      <p:pic>
        <p:nvPicPr>
          <p:cNvPr id="9" name="图片 8">
            <a:extLst>
              <a:ext uri="{FF2B5EF4-FFF2-40B4-BE49-F238E27FC236}">
                <a16:creationId xmlns:a16="http://schemas.microsoft.com/office/drawing/2014/main" id="{A2A581B5-6847-9480-AB0C-CADD8255C01D}"/>
              </a:ext>
            </a:extLst>
          </p:cNvPr>
          <p:cNvPicPr>
            <a:picLocks noChangeAspect="1"/>
          </p:cNvPicPr>
          <p:nvPr/>
        </p:nvPicPr>
        <p:blipFill>
          <a:blip r:embed="rId2"/>
          <a:stretch>
            <a:fillRect/>
          </a:stretch>
        </p:blipFill>
        <p:spPr>
          <a:xfrm>
            <a:off x="457200" y="476672"/>
            <a:ext cx="7934622" cy="5472608"/>
          </a:xfrm>
          <a:prstGeom prst="rect">
            <a:avLst/>
          </a:prstGeom>
        </p:spPr>
      </p:pic>
    </p:spTree>
    <p:extLst>
      <p:ext uri="{BB962C8B-B14F-4D97-AF65-F5344CB8AC3E}">
        <p14:creationId xmlns:p14="http://schemas.microsoft.com/office/powerpoint/2010/main" val="156213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
          <p:cNvSpPr>
            <a:spLocks noGrp="1"/>
          </p:cNvSpPr>
          <p:nvPr>
            <p:ph type="title"/>
          </p:nvPr>
        </p:nvSpPr>
        <p:spPr>
          <a:xfrm>
            <a:off x="571471" y="908050"/>
            <a:ext cx="6880253" cy="1185863"/>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一、政府综合财务报告主要内容</a:t>
            </a:r>
          </a:p>
        </p:txBody>
      </p:sp>
      <p:sp>
        <p:nvSpPr>
          <p:cNvPr id="119811" name="内容占位符 2"/>
          <p:cNvSpPr>
            <a:spLocks noGrp="1"/>
          </p:cNvSpPr>
          <p:nvPr>
            <p:ph idx="1"/>
          </p:nvPr>
        </p:nvSpPr>
        <p:spPr>
          <a:xfrm>
            <a:off x="611188" y="2205038"/>
            <a:ext cx="7849244" cy="3240087"/>
          </a:xfrm>
        </p:spPr>
        <p:txBody>
          <a:bodyPr/>
          <a:lstStyle/>
          <a:p>
            <a:pPr marL="0">
              <a:buNone/>
            </a:pPr>
            <a:r>
              <a:rPr lang="en-US" altLang="zh-CN" sz="2400" dirty="0"/>
              <a:t>2.</a:t>
            </a:r>
            <a:r>
              <a:rPr lang="zh-CN" altLang="en-US" sz="2400" dirty="0"/>
              <a:t>收入费用表。反映政府整体年度运行情况。收入费用表应当按照收入、费用和盈余分类分项列示。</a:t>
            </a:r>
            <a:endParaRPr lang="en-US" altLang="zh-CN" sz="2400" dirty="0"/>
          </a:p>
          <a:p>
            <a:pPr marL="0">
              <a:lnSpc>
                <a:spcPts val="500"/>
              </a:lnSpc>
              <a:buFont typeface="Wingdings" panose="05000000000000000000" pitchFamily="2" charset="2"/>
              <a:buChar char="Ø"/>
            </a:pPr>
            <a:endParaRPr lang="zh-CN" altLang="en-US" sz="2400" dirty="0"/>
          </a:p>
          <a:p>
            <a:pPr marL="0">
              <a:buNone/>
            </a:pPr>
            <a:r>
              <a:rPr lang="en-US" altLang="zh-CN" sz="2400" dirty="0"/>
              <a:t>3.</a:t>
            </a:r>
            <a:r>
              <a:rPr lang="zh-CN" altLang="en-US" sz="2400" dirty="0"/>
              <a:t>报表附注。重点对会计报表作进一步解释说明。</a:t>
            </a:r>
            <a:endParaRPr lang="en-US" altLang="zh-CN" sz="2400" dirty="0"/>
          </a:p>
          <a:p>
            <a:pPr marL="0">
              <a:buNone/>
            </a:pPr>
            <a:endParaRPr lang="en-US" altLang="zh-CN" sz="2400" dirty="0"/>
          </a:p>
          <a:p>
            <a:pPr marL="0">
              <a:buFont typeface="Wingdings" panose="05000000000000000000" pitchFamily="2" charset="2"/>
              <a:buChar char="ü"/>
            </a:pPr>
            <a:r>
              <a:rPr lang="zh-CN" altLang="zh-CN" sz="2400" dirty="0"/>
              <a:t>政府财政经济分析以财务报表为依据，结合经济形势，对政府财务状况、运行情况，以及财政中长期可持续性等内容进行分析。</a:t>
            </a:r>
            <a:endParaRPr lang="zh-CN" altLang="en-US" sz="2400" dirty="0"/>
          </a:p>
          <a:p>
            <a:pPr marL="0">
              <a:buFont typeface="Wingdings" panose="05000000000000000000" pitchFamily="2" charset="2"/>
              <a:buChar char="ü"/>
            </a:pPr>
            <a:r>
              <a:rPr lang="zh-CN" altLang="zh-CN" sz="2400" dirty="0"/>
              <a:t>政府财政财务管理情况，主要反映政府财政财务管理的政策要求、主要措施和取得成效等。</a:t>
            </a:r>
            <a:endParaRPr lang="zh-CN" altLang="en-US" sz="2400" dirty="0"/>
          </a:p>
          <a:p>
            <a:pPr marL="0">
              <a:buNone/>
            </a:pPr>
            <a:endParaRPr lang="zh-CN" altLang="en-US" sz="2400" dirty="0"/>
          </a:p>
        </p:txBody>
      </p:sp>
      <p:sp>
        <p:nvSpPr>
          <p:cNvPr id="119812" name="灯片编号占位符 3"/>
          <p:cNvSpPr>
            <a:spLocks noGrp="1"/>
          </p:cNvSpPr>
          <p:nvPr>
            <p:ph type="sldNum" sz="quarter" idx="12"/>
          </p:nvPr>
        </p:nvSpPr>
        <p:spPr>
          <a:xfrm>
            <a:off x="8531225" y="6640513"/>
            <a:ext cx="612775" cy="217487"/>
          </a:xfrm>
          <a:noFill/>
        </p:spPr>
        <p:txBody>
          <a:bodyPr/>
          <a:lstStyle/>
          <a:p>
            <a:pPr algn="ctr"/>
            <a:fld id="{1E174BCC-BC99-451D-83B1-7D29B3C8D8C2}"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ctr"/>
              <a:t>4</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标题 1"/>
          <p:cNvSpPr>
            <a:spLocks noGrp="1"/>
          </p:cNvSpPr>
          <p:nvPr>
            <p:ph type="title"/>
          </p:nvPr>
        </p:nvSpPr>
        <p:spPr>
          <a:xfrm>
            <a:off x="755650" y="836613"/>
            <a:ext cx="5775325"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203779" name="内容占位符 2"/>
          <p:cNvSpPr>
            <a:spLocks noGrp="1"/>
          </p:cNvSpPr>
          <p:nvPr>
            <p:ph idx="1"/>
          </p:nvPr>
        </p:nvSpPr>
        <p:spPr>
          <a:xfrm>
            <a:off x="642910" y="2285992"/>
            <a:ext cx="7929618" cy="3275021"/>
          </a:xfrm>
        </p:spPr>
        <p:txBody>
          <a:bodyPr/>
          <a:lstStyle/>
          <a:p>
            <a:pPr marL="0" indent="0">
              <a:buFont typeface="Wingdings" panose="05000000000000000000" pitchFamily="2" charset="2"/>
              <a:buNone/>
            </a:pPr>
            <a:r>
              <a:rPr lang="zh-CN" altLang="zh-CN" sz="2400" dirty="0"/>
              <a:t>（</a:t>
            </a:r>
            <a:r>
              <a:rPr lang="en-US" altLang="zh-CN" sz="2400" dirty="0"/>
              <a:t>2</a:t>
            </a:r>
            <a:r>
              <a:rPr lang="zh-CN" altLang="zh-CN" sz="2400" dirty="0"/>
              <a:t>）关于财政总预算会计已核算的政府股权投资产生的投资收益的调整。</a:t>
            </a:r>
          </a:p>
          <a:p>
            <a:pPr marL="0" indent="0">
              <a:buFont typeface="Wingdings" panose="05000000000000000000" pitchFamily="2" charset="2"/>
              <a:buNone/>
            </a:pPr>
            <a:r>
              <a:rPr lang="en-US" altLang="zh-CN" sz="2400" dirty="0"/>
              <a:t>    </a:t>
            </a:r>
            <a:r>
              <a:rPr lang="zh-CN" altLang="zh-CN" sz="2400" dirty="0"/>
              <a:t>按照《财政总预算会计制度》规定，政府股权投资当期应取得的投资收益，确认计入“资产基金”科目。</a:t>
            </a:r>
            <a:endParaRPr lang="en-US" altLang="zh-CN" sz="2400" dirty="0"/>
          </a:p>
          <a:p>
            <a:pPr marL="0" indent="0">
              <a:buFont typeface="Wingdings" panose="05000000000000000000" pitchFamily="2" charset="2"/>
              <a:buNone/>
            </a:pPr>
            <a:r>
              <a:rPr lang="en-US" altLang="zh-CN" sz="2400" dirty="0"/>
              <a:t>    </a:t>
            </a:r>
            <a:r>
              <a:rPr lang="zh-CN" altLang="zh-CN" sz="2400" dirty="0"/>
              <a:t>编制政府综合会计报表时，对于已确认入账的投资收益部分，应将其从资产负债表的“净资产”项目调至收入费用表的“投资收益”项目。</a:t>
            </a:r>
          </a:p>
        </p:txBody>
      </p:sp>
      <p:sp>
        <p:nvSpPr>
          <p:cNvPr id="203780" name="灯片编号占位符 3"/>
          <p:cNvSpPr>
            <a:spLocks noGrp="1"/>
          </p:cNvSpPr>
          <p:nvPr>
            <p:ph type="sldNum" sz="quarter" idx="12"/>
          </p:nvPr>
        </p:nvSpPr>
        <p:spPr>
          <a:xfrm>
            <a:off x="8531225" y="6640513"/>
            <a:ext cx="612775" cy="217487"/>
          </a:xfrm>
          <a:noFill/>
        </p:spPr>
        <p:txBody>
          <a:bodyPr/>
          <a:lstStyle/>
          <a:p>
            <a:pPr algn="l"/>
            <a:fld id="{F43089FF-2434-4F29-836B-FF3FBAB37B06}"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40</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标题 1"/>
          <p:cNvSpPr>
            <a:spLocks noGrp="1"/>
          </p:cNvSpPr>
          <p:nvPr>
            <p:ph type="title"/>
          </p:nvPr>
        </p:nvSpPr>
        <p:spPr>
          <a:xfrm>
            <a:off x="642910" y="1357298"/>
            <a:ext cx="5775325" cy="665176"/>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三、政府综合会计报表编制</a:t>
            </a:r>
          </a:p>
        </p:txBody>
      </p:sp>
      <p:sp>
        <p:nvSpPr>
          <p:cNvPr id="209923" name="内容占位符 2"/>
          <p:cNvSpPr>
            <a:spLocks noGrp="1"/>
          </p:cNvSpPr>
          <p:nvPr>
            <p:ph idx="1"/>
          </p:nvPr>
        </p:nvSpPr>
        <p:spPr>
          <a:xfrm>
            <a:off x="611188" y="2276475"/>
            <a:ext cx="7889902" cy="3571875"/>
          </a:xfrm>
        </p:spPr>
        <p:txBody>
          <a:bodyPr/>
          <a:lstStyle/>
          <a:p>
            <a:pPr marL="0" indent="0">
              <a:buFont typeface="Wingdings" panose="05000000000000000000" pitchFamily="2" charset="2"/>
              <a:buNone/>
            </a:pPr>
            <a:r>
              <a:rPr lang="en-US" altLang="zh-CN" sz="2400" dirty="0"/>
              <a:t>10.</a:t>
            </a:r>
            <a:r>
              <a:rPr lang="zh-CN" altLang="zh-CN" sz="2400" dirty="0"/>
              <a:t>根据调整分录中收入调整总额与费用调整总额的差额，调整净资产项目。</a:t>
            </a:r>
          </a:p>
          <a:p>
            <a:pPr marL="0" indent="0">
              <a:buFont typeface="Wingdings" panose="05000000000000000000" pitchFamily="2" charset="2"/>
              <a:buNone/>
            </a:pPr>
            <a:r>
              <a:rPr lang="en-US" altLang="zh-CN" sz="2400" dirty="0"/>
              <a:t>    </a:t>
            </a:r>
            <a:r>
              <a:rPr lang="zh-CN" altLang="zh-CN" sz="2400" dirty="0"/>
              <a:t>由于对收入和费用的调整最终会影响净资产总额，因此应当按照收入调整总额与费用调整总额的差额，调整净资产。按照所有调整分录汇总后计算（收入调增额</a:t>
            </a:r>
            <a:r>
              <a:rPr lang="en-US" altLang="zh-CN" sz="2400" dirty="0"/>
              <a:t>-</a:t>
            </a:r>
            <a:r>
              <a:rPr lang="zh-CN" altLang="zh-CN" sz="2400" dirty="0"/>
              <a:t>收入调减额</a:t>
            </a:r>
            <a:r>
              <a:rPr lang="en-US" altLang="zh-CN" sz="2400" dirty="0"/>
              <a:t>-</a:t>
            </a:r>
            <a:r>
              <a:rPr lang="zh-CN" altLang="zh-CN" sz="2400" dirty="0"/>
              <a:t>费用调增额</a:t>
            </a:r>
            <a:r>
              <a:rPr lang="en-US" altLang="zh-CN" sz="2400" dirty="0"/>
              <a:t>+</a:t>
            </a:r>
            <a:r>
              <a:rPr lang="zh-CN" altLang="zh-CN" sz="2400" dirty="0"/>
              <a:t>费用调减额）的差额，如果差额为正数，则调增“净资产”；如果差额为负数，则调减“净资产”。</a:t>
            </a:r>
          </a:p>
        </p:txBody>
      </p:sp>
      <p:sp>
        <p:nvSpPr>
          <p:cNvPr id="209924" name="灯片编号占位符 3"/>
          <p:cNvSpPr>
            <a:spLocks noGrp="1"/>
          </p:cNvSpPr>
          <p:nvPr>
            <p:ph type="sldNum" sz="quarter" idx="12"/>
          </p:nvPr>
        </p:nvSpPr>
        <p:spPr>
          <a:xfrm>
            <a:off x="8531225" y="6640513"/>
            <a:ext cx="612775" cy="217487"/>
          </a:xfrm>
          <a:noFill/>
        </p:spPr>
        <p:txBody>
          <a:bodyPr/>
          <a:lstStyle/>
          <a:p>
            <a:pPr algn="l"/>
            <a:fld id="{892B6D4B-0597-4B09-A642-E29D13A8A222}"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41</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标题 1"/>
          <p:cNvSpPr>
            <a:spLocks noGrp="1"/>
          </p:cNvSpPr>
          <p:nvPr>
            <p:ph type="title"/>
          </p:nvPr>
        </p:nvSpPr>
        <p:spPr>
          <a:xfrm>
            <a:off x="539750" y="692150"/>
            <a:ext cx="5775325" cy="1185863"/>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四、会计报表附注编制</a:t>
            </a:r>
          </a:p>
        </p:txBody>
      </p:sp>
      <p:sp>
        <p:nvSpPr>
          <p:cNvPr id="80899" name="内容占位符 2"/>
          <p:cNvSpPr>
            <a:spLocks noGrp="1"/>
          </p:cNvSpPr>
          <p:nvPr>
            <p:ph idx="1"/>
          </p:nvPr>
        </p:nvSpPr>
        <p:spPr>
          <a:xfrm>
            <a:off x="611188" y="2133600"/>
            <a:ext cx="6500812" cy="4081482"/>
          </a:xfrm>
        </p:spPr>
        <p:txBody>
          <a:bodyPr/>
          <a:lstStyle/>
          <a:p>
            <a:pPr marL="0" indent="0">
              <a:buFont typeface="Wingdings" panose="05000000000000000000" pitchFamily="2" charset="2"/>
              <a:buNone/>
              <a:defRPr/>
            </a:pPr>
            <a:r>
              <a:rPr altLang="zh-CN" sz="2400" dirty="0"/>
              <a:t>会计报表附注具体应包括下列内容：</a:t>
            </a:r>
            <a:endParaRPr lang="en-US" altLang="zh-CN" sz="2400" dirty="0"/>
          </a:p>
          <a:p>
            <a:pPr>
              <a:lnSpc>
                <a:spcPts val="3500"/>
              </a:lnSpc>
              <a:buFont typeface="Wingdings" panose="05000000000000000000" pitchFamily="2" charset="2"/>
              <a:buChar char="Ø"/>
              <a:defRPr/>
            </a:pPr>
            <a:r>
              <a:rPr lang="zh-CN" altLang="zh-CN" sz="2400" dirty="0"/>
              <a:t>会计报表编制基础</a:t>
            </a:r>
            <a:endParaRPr lang="en-US" altLang="zh-CN" sz="2400" dirty="0"/>
          </a:p>
          <a:p>
            <a:pPr>
              <a:lnSpc>
                <a:spcPts val="3500"/>
              </a:lnSpc>
              <a:buFont typeface="Wingdings" panose="05000000000000000000" pitchFamily="2" charset="2"/>
              <a:buChar char="Ø"/>
              <a:defRPr/>
            </a:pPr>
            <a:r>
              <a:rPr lang="zh-CN" altLang="zh-CN" sz="2400" dirty="0"/>
              <a:t>遵循相关</a:t>
            </a:r>
            <a:r>
              <a:rPr lang="zh-CN" altLang="en-US" sz="2400" dirty="0"/>
              <a:t>制度</a:t>
            </a:r>
            <a:r>
              <a:rPr lang="zh-CN" altLang="zh-CN" sz="2400" dirty="0"/>
              <a:t>规定的声明</a:t>
            </a:r>
            <a:endParaRPr lang="en-US" altLang="zh-CN" sz="2400" dirty="0"/>
          </a:p>
          <a:p>
            <a:pPr>
              <a:lnSpc>
                <a:spcPts val="3500"/>
              </a:lnSpc>
              <a:buFont typeface="Wingdings" panose="05000000000000000000" pitchFamily="2" charset="2"/>
              <a:buChar char="Ø"/>
              <a:defRPr/>
            </a:pPr>
            <a:r>
              <a:rPr lang="zh-CN" altLang="zh-CN" sz="2400" dirty="0"/>
              <a:t>会计报表包含的主体范围</a:t>
            </a:r>
            <a:endParaRPr lang="en-US" altLang="zh-CN" sz="2400" dirty="0"/>
          </a:p>
          <a:p>
            <a:pPr>
              <a:lnSpc>
                <a:spcPts val="3500"/>
              </a:lnSpc>
              <a:buFont typeface="Wingdings" panose="05000000000000000000" pitchFamily="2" charset="2"/>
              <a:buChar char="Ø"/>
              <a:defRPr/>
            </a:pPr>
            <a:r>
              <a:rPr lang="zh-CN" altLang="zh-CN" sz="2400" dirty="0"/>
              <a:t>重要会计政策与会计估计</a:t>
            </a:r>
            <a:r>
              <a:rPr lang="zh-CN" altLang="en-US" sz="2400" dirty="0"/>
              <a:t>变更情况</a:t>
            </a:r>
            <a:endParaRPr lang="en-US" altLang="zh-CN" sz="2400" dirty="0"/>
          </a:p>
          <a:p>
            <a:pPr>
              <a:lnSpc>
                <a:spcPts val="3500"/>
              </a:lnSpc>
              <a:buFont typeface="Wingdings" panose="05000000000000000000" pitchFamily="2" charset="2"/>
              <a:buChar char="Ø"/>
              <a:defRPr/>
            </a:pPr>
            <a:r>
              <a:rPr lang="zh-CN" altLang="en-US" sz="2400" dirty="0"/>
              <a:t>会计</a:t>
            </a:r>
            <a:r>
              <a:rPr lang="zh-CN" altLang="zh-CN" sz="2400" dirty="0"/>
              <a:t>报表重要项目明细信息及说明</a:t>
            </a:r>
            <a:endParaRPr lang="en-US" altLang="zh-CN" sz="2400" dirty="0"/>
          </a:p>
          <a:p>
            <a:pPr>
              <a:lnSpc>
                <a:spcPts val="3500"/>
              </a:lnSpc>
              <a:buFont typeface="Wingdings" panose="05000000000000000000" pitchFamily="2" charset="2"/>
              <a:buChar char="Ø"/>
              <a:defRPr/>
            </a:pPr>
            <a:r>
              <a:rPr lang="zh-CN" altLang="en-US" sz="2400" dirty="0"/>
              <a:t>需要说明的其他事项</a:t>
            </a:r>
            <a:endParaRPr lang="zh-CN" altLang="zh-CN" sz="2400" dirty="0"/>
          </a:p>
        </p:txBody>
      </p:sp>
      <p:sp>
        <p:nvSpPr>
          <p:cNvPr id="210948" name="灯片编号占位符 3"/>
          <p:cNvSpPr>
            <a:spLocks noGrp="1"/>
          </p:cNvSpPr>
          <p:nvPr>
            <p:ph type="sldNum" sz="quarter" idx="12"/>
          </p:nvPr>
        </p:nvSpPr>
        <p:spPr>
          <a:xfrm>
            <a:off x="8531225" y="6640513"/>
            <a:ext cx="612775" cy="217487"/>
          </a:xfrm>
          <a:noFill/>
        </p:spPr>
        <p:txBody>
          <a:bodyPr/>
          <a:lstStyle/>
          <a:p>
            <a:pPr algn="l"/>
            <a:fld id="{C6D91731-DCD1-4F9D-96FF-800D32F83CA2}"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42</a:t>
            </a:fld>
            <a:endParaRPr lang="en-US" altLang="zh-CN">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p:cNvSpPr>
            <a:spLocks noGrp="1"/>
          </p:cNvSpPr>
          <p:nvPr>
            <p:ph type="title"/>
          </p:nvPr>
        </p:nvSpPr>
        <p:spPr>
          <a:xfrm>
            <a:off x="642910" y="1357297"/>
            <a:ext cx="5600728" cy="665177"/>
          </a:xfrm>
        </p:spPr>
        <p:txBody>
          <a:bodyPr/>
          <a:lstStyle/>
          <a:p>
            <a:r>
              <a:rPr lang="zh-CN" altLang="en-US" sz="3200" dirty="0">
                <a:latin typeface="Arial" panose="020B0604020202020204" pitchFamily="34" charset="0"/>
                <a:ea typeface="黑体" panose="02010609060101010101" pitchFamily="2" charset="-122"/>
                <a:cs typeface="Arial" panose="020B0604020202020204" pitchFamily="34" charset="0"/>
              </a:rPr>
              <a:t>四、会计报表附注编制</a:t>
            </a:r>
            <a:endParaRPr lang="en-US" altLang="zh-CN" sz="3200" dirty="0">
              <a:latin typeface="Arial" panose="020B0604020202020204" pitchFamily="34" charset="0"/>
              <a:ea typeface="黑体" panose="02010609060101010101" pitchFamily="2" charset="-122"/>
              <a:cs typeface="Arial" panose="020B0604020202020204" pitchFamily="34" charset="0"/>
            </a:endParaRPr>
          </a:p>
        </p:txBody>
      </p:sp>
      <p:sp>
        <p:nvSpPr>
          <p:cNvPr id="115715" name="内容占位符 2"/>
          <p:cNvSpPr>
            <a:spLocks noGrp="1"/>
          </p:cNvSpPr>
          <p:nvPr>
            <p:ph idx="1"/>
          </p:nvPr>
        </p:nvSpPr>
        <p:spPr>
          <a:xfrm>
            <a:off x="714348" y="2500306"/>
            <a:ext cx="7643866" cy="2357454"/>
          </a:xfrm>
        </p:spPr>
        <p:txBody>
          <a:bodyPr/>
          <a:lstStyle/>
          <a:p>
            <a:pPr marL="0" indent="457200" eaLnBrk="1" hangingPunct="1">
              <a:buFont typeface="Wingdings" panose="05000000000000000000" pitchFamily="2" charset="2"/>
              <a:buChar char="Ø"/>
            </a:pPr>
            <a:r>
              <a:rPr lang="zh-CN" altLang="en-US" sz="2400" dirty="0"/>
              <a:t>编制主体：</a:t>
            </a:r>
            <a:r>
              <a:rPr lang="zh-CN" altLang="zh-CN" sz="2400" dirty="0"/>
              <a:t>政府综合财务报告</a:t>
            </a:r>
            <a:r>
              <a:rPr lang="zh-CN" altLang="en-US" sz="2400" dirty="0"/>
              <a:t>由政府财政部门编制。</a:t>
            </a:r>
            <a:endParaRPr lang="en-US" altLang="zh-CN" sz="2400" dirty="0"/>
          </a:p>
          <a:p>
            <a:pPr marL="0" indent="457200" eaLnBrk="1" hangingPunct="1">
              <a:buFont typeface="Wingdings" panose="05000000000000000000" pitchFamily="2" charset="2"/>
              <a:buChar char="Ø"/>
            </a:pPr>
            <a:endParaRPr lang="en-US" altLang="zh-CN" sz="2400" dirty="0"/>
          </a:p>
          <a:p>
            <a:pPr marL="0" indent="457200" eaLnBrk="1" hangingPunct="1">
              <a:buFont typeface="Wingdings" panose="05000000000000000000" pitchFamily="2" charset="2"/>
              <a:buChar char="Ø"/>
            </a:pPr>
            <a:r>
              <a:rPr lang="zh-CN" altLang="en-US" sz="2400" dirty="0"/>
              <a:t>编制基础：政府综合财务报告</a:t>
            </a:r>
            <a:r>
              <a:rPr lang="zh-CN" altLang="zh-CN" sz="2400" dirty="0"/>
              <a:t>以权责发生制为基础，主要反映</a:t>
            </a:r>
            <a:r>
              <a:rPr lang="zh-CN" altLang="zh-CN" sz="2400" dirty="0">
                <a:solidFill>
                  <a:srgbClr val="FF0000"/>
                </a:solidFill>
              </a:rPr>
              <a:t>政府整体</a:t>
            </a:r>
            <a:r>
              <a:rPr lang="zh-CN" altLang="zh-CN" sz="2400" dirty="0"/>
              <a:t>财务状况、运行情况和财政中长期可持续性等信息。</a:t>
            </a:r>
            <a:endParaRPr lang="zh-CN" altLang="en-US" sz="2400" dirty="0">
              <a:solidFill>
                <a:schemeClr val="tx2"/>
              </a:solidFill>
            </a:endParaRPr>
          </a:p>
        </p:txBody>
      </p:sp>
      <p:sp>
        <p:nvSpPr>
          <p:cNvPr id="115716" name="灯片编号占位符 3"/>
          <p:cNvSpPr>
            <a:spLocks noGrp="1"/>
          </p:cNvSpPr>
          <p:nvPr>
            <p:ph type="sldNum" sz="quarter" idx="12"/>
          </p:nvPr>
        </p:nvSpPr>
        <p:spPr>
          <a:xfrm>
            <a:off x="8558212" y="6589713"/>
            <a:ext cx="585788" cy="268287"/>
          </a:xfrm>
          <a:noFill/>
        </p:spPr>
        <p:txBody>
          <a:bodyPr/>
          <a:lstStyle/>
          <a:p>
            <a:pPr algn="ctr"/>
            <a:fld id="{52AE646A-BF87-4101-9AA0-30415229EE06}"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ctr"/>
              <a:t>43</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99478" y="2204720"/>
            <a:ext cx="6913245" cy="3684746"/>
          </a:xfrm>
          <a:prstGeom prst="rect">
            <a:avLst/>
          </a:prstGeom>
        </p:spPr>
      </p:pic>
      <p:sp>
        <p:nvSpPr>
          <p:cNvPr id="3" name="文本框 2"/>
          <p:cNvSpPr txBox="1"/>
          <p:nvPr/>
        </p:nvSpPr>
        <p:spPr>
          <a:xfrm>
            <a:off x="512445" y="1484630"/>
            <a:ext cx="6797040" cy="460375"/>
          </a:xfrm>
          <a:prstGeom prst="rect">
            <a:avLst/>
          </a:prstGeom>
          <a:noFill/>
        </p:spPr>
        <p:txBody>
          <a:bodyPr wrap="square" rtlCol="0">
            <a:spAutoFit/>
          </a:bodyPr>
          <a:lstStyle/>
          <a:p>
            <a:r>
              <a:rPr lang="zh-CN" altLang="en-US" sz="2400" b="1" kern="0" dirty="0">
                <a:ea typeface="黑体" panose="02010609060101010101" pitchFamily="2" charset="-122"/>
                <a:sym typeface="+mn-ea"/>
              </a:rPr>
              <a:t>报告主体：政府整体</a:t>
            </a:r>
            <a:endParaRPr lang="zh-CN" altLang="en-US" sz="2400" dirty="0"/>
          </a:p>
        </p:txBody>
      </p:sp>
      <p:sp>
        <p:nvSpPr>
          <p:cNvPr id="4" name="文本框 3"/>
          <p:cNvSpPr txBox="1"/>
          <p:nvPr/>
        </p:nvSpPr>
        <p:spPr>
          <a:xfrm>
            <a:off x="563563" y="6299676"/>
            <a:ext cx="7452360" cy="368300"/>
          </a:xfrm>
          <a:prstGeom prst="rect">
            <a:avLst/>
          </a:prstGeom>
          <a:noFill/>
        </p:spPr>
        <p:txBody>
          <a:bodyPr wrap="square" rtlCol="0">
            <a:spAutoFit/>
          </a:bodyPr>
          <a:lstStyle/>
          <a:p>
            <a:r>
              <a:rPr lang="zh-CN" altLang="en-US" sz="1800" b="1" dirty="0">
                <a:solidFill>
                  <a:srgbClr val="FF6600"/>
                </a:solidFill>
                <a:sym typeface="+mn-ea"/>
              </a:rPr>
              <a:t>注：财政总会计应反映政府对国有企业的股权投资</a:t>
            </a:r>
            <a:endParaRPr lang="zh-CN" altLang="en-US" sz="1800" dirty="0"/>
          </a:p>
        </p:txBody>
      </p:sp>
      <p:sp>
        <p:nvSpPr>
          <p:cNvPr id="5" name="文本框 4"/>
          <p:cNvSpPr txBox="1"/>
          <p:nvPr/>
        </p:nvSpPr>
        <p:spPr>
          <a:xfrm>
            <a:off x="806450" y="3113723"/>
            <a:ext cx="1798320" cy="368300"/>
          </a:xfrm>
          <a:prstGeom prst="rect">
            <a:avLst/>
          </a:prstGeom>
          <a:noFill/>
        </p:spPr>
        <p:txBody>
          <a:bodyPr wrap="square" rtlCol="0">
            <a:spAutoFit/>
          </a:bodyPr>
          <a:lstStyle/>
          <a:p>
            <a:pPr algn="ctr"/>
            <a:r>
              <a:rPr lang="zh-CN" altLang="en-US" sz="1800" b="1"/>
              <a:t>土地储备资金</a:t>
            </a:r>
          </a:p>
        </p:txBody>
      </p:sp>
      <p:sp>
        <p:nvSpPr>
          <p:cNvPr id="6" name="文本框 5"/>
          <p:cNvSpPr txBox="1"/>
          <p:nvPr/>
        </p:nvSpPr>
        <p:spPr>
          <a:xfrm>
            <a:off x="1278414" y="4609465"/>
            <a:ext cx="1143000" cy="368300"/>
          </a:xfrm>
          <a:prstGeom prst="rect">
            <a:avLst/>
          </a:prstGeom>
          <a:noFill/>
        </p:spPr>
        <p:txBody>
          <a:bodyPr wrap="square" rtlCol="0">
            <a:spAutoFit/>
          </a:bodyPr>
          <a:lstStyle/>
          <a:p>
            <a:r>
              <a:rPr lang="zh-CN" altLang="en-US" sz="1800" b="1"/>
              <a:t>政府部门</a:t>
            </a:r>
          </a:p>
        </p:txBody>
      </p:sp>
      <p:sp>
        <p:nvSpPr>
          <p:cNvPr id="7" name="文本框 6"/>
          <p:cNvSpPr txBox="1"/>
          <p:nvPr/>
        </p:nvSpPr>
        <p:spPr>
          <a:xfrm>
            <a:off x="2604770" y="3837464"/>
            <a:ext cx="1379220" cy="368300"/>
          </a:xfrm>
          <a:prstGeom prst="rect">
            <a:avLst/>
          </a:prstGeom>
          <a:noFill/>
        </p:spPr>
        <p:txBody>
          <a:bodyPr wrap="square" rtlCol="0">
            <a:spAutoFit/>
          </a:bodyPr>
          <a:lstStyle/>
          <a:p>
            <a:r>
              <a:rPr lang="zh-CN" altLang="en-US" sz="1800" b="1" dirty="0"/>
              <a:t>财政总会计</a:t>
            </a:r>
          </a:p>
        </p:txBody>
      </p:sp>
      <p:sp>
        <p:nvSpPr>
          <p:cNvPr id="8" name="文本框 7"/>
          <p:cNvSpPr txBox="1"/>
          <p:nvPr/>
        </p:nvSpPr>
        <p:spPr>
          <a:xfrm>
            <a:off x="4754404" y="2800350"/>
            <a:ext cx="2057400" cy="553085"/>
          </a:xfrm>
          <a:prstGeom prst="rect">
            <a:avLst/>
          </a:prstGeom>
          <a:noFill/>
        </p:spPr>
        <p:txBody>
          <a:bodyPr wrap="square" rtlCol="0">
            <a:spAutoFit/>
          </a:bodyPr>
          <a:lstStyle/>
          <a:p>
            <a:pPr algn="ctr"/>
            <a:r>
              <a:rPr lang="zh-CN" altLang="en-US" sz="1500" b="1"/>
              <a:t>国有资本经营预算资金</a:t>
            </a:r>
          </a:p>
        </p:txBody>
      </p:sp>
      <p:sp>
        <p:nvSpPr>
          <p:cNvPr id="9" name="文本框 8"/>
          <p:cNvSpPr txBox="1"/>
          <p:nvPr/>
        </p:nvSpPr>
        <p:spPr>
          <a:xfrm>
            <a:off x="4372610" y="3597910"/>
            <a:ext cx="1996440" cy="321945"/>
          </a:xfrm>
          <a:prstGeom prst="rect">
            <a:avLst/>
          </a:prstGeom>
          <a:noFill/>
        </p:spPr>
        <p:txBody>
          <a:bodyPr wrap="square" rtlCol="0">
            <a:spAutoFit/>
          </a:bodyPr>
          <a:lstStyle/>
          <a:p>
            <a:pPr algn="ctr"/>
            <a:r>
              <a:rPr lang="zh-CN" altLang="en-US" sz="1500" b="1"/>
              <a:t>政府性基金预算资金</a:t>
            </a:r>
          </a:p>
        </p:txBody>
      </p:sp>
      <p:sp>
        <p:nvSpPr>
          <p:cNvPr id="10" name="文本框 9"/>
          <p:cNvSpPr txBox="1"/>
          <p:nvPr/>
        </p:nvSpPr>
        <p:spPr>
          <a:xfrm>
            <a:off x="5134928" y="4424363"/>
            <a:ext cx="1676876" cy="553085"/>
          </a:xfrm>
          <a:prstGeom prst="rect">
            <a:avLst/>
          </a:prstGeom>
          <a:noFill/>
        </p:spPr>
        <p:txBody>
          <a:bodyPr wrap="square" rtlCol="0">
            <a:spAutoFit/>
          </a:bodyPr>
          <a:lstStyle/>
          <a:p>
            <a:pPr algn="ctr"/>
            <a:r>
              <a:rPr lang="zh-CN" altLang="en-US" sz="1500" b="1"/>
              <a:t>一般公共预算资金</a:t>
            </a:r>
          </a:p>
        </p:txBody>
      </p:sp>
      <p:sp>
        <p:nvSpPr>
          <p:cNvPr id="11" name="文本框 10"/>
          <p:cNvSpPr txBox="1"/>
          <p:nvPr/>
        </p:nvSpPr>
        <p:spPr>
          <a:xfrm>
            <a:off x="6934200" y="3114199"/>
            <a:ext cx="1927860" cy="321945"/>
          </a:xfrm>
          <a:prstGeom prst="rect">
            <a:avLst/>
          </a:prstGeom>
          <a:noFill/>
        </p:spPr>
        <p:txBody>
          <a:bodyPr wrap="square" rtlCol="0">
            <a:spAutoFit/>
          </a:bodyPr>
          <a:lstStyle/>
          <a:p>
            <a:r>
              <a:rPr lang="zh-CN" altLang="en-US" sz="1500" b="1"/>
              <a:t>财政专户管理资金</a:t>
            </a:r>
          </a:p>
        </p:txBody>
      </p:sp>
      <p:sp>
        <p:nvSpPr>
          <p:cNvPr id="12" name="文本框 11"/>
          <p:cNvSpPr txBox="1"/>
          <p:nvPr/>
        </p:nvSpPr>
        <p:spPr>
          <a:xfrm>
            <a:off x="7151370" y="4205288"/>
            <a:ext cx="1493520" cy="321945"/>
          </a:xfrm>
          <a:prstGeom prst="rect">
            <a:avLst/>
          </a:prstGeom>
          <a:noFill/>
        </p:spPr>
        <p:txBody>
          <a:bodyPr wrap="square" rtlCol="0">
            <a:spAutoFit/>
          </a:bodyPr>
          <a:lstStyle/>
          <a:p>
            <a:r>
              <a:rPr lang="zh-CN" altLang="en-US" sz="1500" b="1"/>
              <a:t>专用基金</a:t>
            </a:r>
          </a:p>
        </p:txBody>
      </p:sp>
      <p:sp>
        <p:nvSpPr>
          <p:cNvPr id="13" name="文本框 12"/>
          <p:cNvSpPr txBox="1"/>
          <p:nvPr/>
        </p:nvSpPr>
        <p:spPr>
          <a:xfrm>
            <a:off x="6934200" y="4313396"/>
            <a:ext cx="853440" cy="106680"/>
          </a:xfrm>
          <a:prstGeom prst="rect">
            <a:avLst/>
          </a:prstGeom>
          <a:noFill/>
        </p:spPr>
        <p:txBody>
          <a:bodyPr wrap="square" rtlCol="0">
            <a:spAutoFit/>
          </a:bodyPr>
          <a:lstStyle/>
          <a:p>
            <a:r>
              <a:rPr lang="zh-CN" altLang="en-US" sz="100" b="1"/>
              <a:t>代管资金</a:t>
            </a:r>
          </a:p>
        </p:txBody>
      </p:sp>
      <p:sp>
        <p:nvSpPr>
          <p:cNvPr id="14" name="文本框 13"/>
          <p:cNvSpPr txBox="1"/>
          <p:nvPr/>
        </p:nvSpPr>
        <p:spPr>
          <a:xfrm>
            <a:off x="6804660" y="4678045"/>
            <a:ext cx="1468120" cy="296545"/>
          </a:xfrm>
          <a:prstGeom prst="rect">
            <a:avLst/>
          </a:prstGeom>
          <a:noFill/>
        </p:spPr>
        <p:txBody>
          <a:bodyPr wrap="square" rtlCol="0">
            <a:noAutofit/>
          </a:bodyPr>
          <a:lstStyle/>
          <a:p>
            <a:r>
              <a:rPr lang="zh-CN" altLang="en-US" sz="1500" b="1"/>
              <a:t>代管基金</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a:xfrm>
            <a:off x="642910" y="836613"/>
            <a:ext cx="6881840"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四、会计报表附注编制</a:t>
            </a:r>
          </a:p>
        </p:txBody>
      </p:sp>
      <p:sp>
        <p:nvSpPr>
          <p:cNvPr id="17411" name="内容占位符 2"/>
          <p:cNvSpPr>
            <a:spLocks noGrp="1"/>
          </p:cNvSpPr>
          <p:nvPr>
            <p:ph idx="1"/>
          </p:nvPr>
        </p:nvSpPr>
        <p:spPr>
          <a:xfrm>
            <a:off x="642910" y="2071678"/>
            <a:ext cx="7929618" cy="4093626"/>
          </a:xfrm>
        </p:spPr>
        <p:txBody>
          <a:bodyPr/>
          <a:lstStyle/>
          <a:p>
            <a:pPr>
              <a:buFont typeface="Wingdings" panose="05000000000000000000" pitchFamily="2" charset="2"/>
              <a:buChar char="Ø"/>
            </a:pPr>
            <a:r>
              <a:rPr lang="zh-CN" altLang="en-US" sz="2800" dirty="0">
                <a:sym typeface="+mn-ea"/>
              </a:rPr>
              <a:t>合并范围</a:t>
            </a:r>
            <a:endParaRPr lang="en-US" altLang="zh-CN" sz="2800" dirty="0">
              <a:sym typeface="+mn-ea"/>
            </a:endParaRPr>
          </a:p>
          <a:p>
            <a:pPr>
              <a:buFont typeface="Arial" panose="020B0604020202020204" pitchFamily="34" charset="0"/>
              <a:buChar char="•"/>
            </a:pPr>
            <a:r>
              <a:rPr lang="zh-CN" altLang="en-US" sz="2400" dirty="0">
                <a:sym typeface="+mn-ea"/>
              </a:rPr>
              <a:t>政府综合财务报告合并范围包括政府各部门及部分资金主体。</a:t>
            </a:r>
          </a:p>
          <a:p>
            <a:pPr>
              <a:buFont typeface="Arial" panose="020B0604020202020204" pitchFamily="34" charset="0"/>
              <a:buChar char="•"/>
            </a:pPr>
            <a:r>
              <a:rPr lang="zh-CN" altLang="en-US" sz="2400" dirty="0">
                <a:sym typeface="+mn-ea"/>
              </a:rPr>
              <a:t>资金主体包括本级政府财政管理的一般公共预算资金、政府性基金预算资金、国有资本经营预算资金、财政专户管理资金、专用基金和代管资金等各项资金，以及土地储备资金等。</a:t>
            </a:r>
          </a:p>
          <a:p>
            <a:pPr>
              <a:buFont typeface="Arial" panose="020B0604020202020204" pitchFamily="34" charset="0"/>
              <a:buChar char="•"/>
            </a:pPr>
            <a:r>
              <a:rPr lang="zh-CN" altLang="en-US" sz="2400" dirty="0">
                <a:sym typeface="+mn-ea"/>
              </a:rPr>
              <a:t>政府在国有企业中享有的权益作为一项资产在政府综合财务报表中列示。</a:t>
            </a:r>
          </a:p>
          <a:p>
            <a:pPr>
              <a:buFont typeface="Wingdings" panose="05000000000000000000" pitchFamily="2" charset="2"/>
              <a:buChar char="ü"/>
              <a:defRPr/>
            </a:pPr>
            <a:endParaRPr lang="en-US" altLang="en-US" sz="2000" dirty="0">
              <a:latin typeface="方正楷体_GBK" pitchFamily="65" charset="-122"/>
              <a:ea typeface="方正楷体_GBK" pitchFamily="65" charset="-122"/>
            </a:endParaRPr>
          </a:p>
          <a:p>
            <a:pPr>
              <a:buFont typeface="Wingdings" panose="05000000000000000000" pitchFamily="2" charset="2"/>
              <a:buChar char="ü"/>
              <a:defRPr/>
            </a:pPr>
            <a:endParaRPr lang="en-US" altLang="zh-CN" sz="2000" dirty="0">
              <a:latin typeface="方正楷体_GBK" pitchFamily="65" charset="-122"/>
              <a:ea typeface="方正楷体_GBK" pitchFamily="65" charset="-122"/>
            </a:endParaRPr>
          </a:p>
        </p:txBody>
      </p:sp>
      <p:sp>
        <p:nvSpPr>
          <p:cNvPr id="116740" name="灯片编号占位符 3"/>
          <p:cNvSpPr>
            <a:spLocks noGrp="1"/>
          </p:cNvSpPr>
          <p:nvPr>
            <p:ph type="sldNum" sz="quarter" idx="12"/>
          </p:nvPr>
        </p:nvSpPr>
        <p:spPr>
          <a:xfrm>
            <a:off x="8531225" y="6640513"/>
            <a:ext cx="612775" cy="217487"/>
          </a:xfrm>
          <a:noFill/>
        </p:spPr>
        <p:txBody>
          <a:bodyPr/>
          <a:lstStyle/>
          <a:p>
            <a:pPr algn="ctr"/>
            <a:fld id="{7500965F-322F-4CC4-B83D-1296BD5968E6}"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ctr"/>
              <a:t>45</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标题 1"/>
          <p:cNvSpPr>
            <a:spLocks noGrp="1"/>
          </p:cNvSpPr>
          <p:nvPr>
            <p:ph type="title"/>
          </p:nvPr>
        </p:nvSpPr>
        <p:spPr>
          <a:xfrm>
            <a:off x="611188" y="836613"/>
            <a:ext cx="5775325"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四、会计报表附注编制</a:t>
            </a:r>
          </a:p>
        </p:txBody>
      </p:sp>
      <p:sp>
        <p:nvSpPr>
          <p:cNvPr id="215043" name="内容占位符 2"/>
          <p:cNvSpPr>
            <a:spLocks noGrp="1"/>
          </p:cNvSpPr>
          <p:nvPr>
            <p:ph idx="1"/>
          </p:nvPr>
        </p:nvSpPr>
        <p:spPr>
          <a:xfrm>
            <a:off x="642910" y="2285992"/>
            <a:ext cx="7929618" cy="3786214"/>
          </a:xfrm>
        </p:spPr>
        <p:txBody>
          <a:bodyPr/>
          <a:lstStyle/>
          <a:p>
            <a:pPr marL="0" indent="0">
              <a:buNone/>
            </a:pPr>
            <a:r>
              <a:rPr lang="zh-CN" altLang="en-US" sz="2400" dirty="0"/>
              <a:t>会计报表重要项目明细信息及说明：应至少包括下列报表（附</a:t>
            </a:r>
            <a:r>
              <a:rPr lang="en-US" altLang="zh-CN" sz="2400" dirty="0"/>
              <a:t>1</a:t>
            </a:r>
            <a:r>
              <a:rPr lang="zh-CN" altLang="en-US" sz="2400" dirty="0"/>
              <a:t>中附表</a:t>
            </a:r>
            <a:r>
              <a:rPr lang="en-US" altLang="zh-CN" sz="2400" dirty="0"/>
              <a:t>1-19</a:t>
            </a:r>
            <a:r>
              <a:rPr lang="zh-CN" altLang="en-US" sz="2400" dirty="0"/>
              <a:t>）</a:t>
            </a:r>
            <a:endParaRPr lang="en-US" altLang="zh-CN" sz="2400" dirty="0"/>
          </a:p>
          <a:p>
            <a:pPr marL="0" indent="0">
              <a:lnSpc>
                <a:spcPts val="1000"/>
              </a:lnSpc>
              <a:buNone/>
            </a:pPr>
            <a:endParaRPr lang="zh-CN" altLang="zh-CN" sz="2400" dirty="0"/>
          </a:p>
          <a:p>
            <a:pPr marL="0" indent="0">
              <a:buFont typeface="Wingdings" panose="05000000000000000000" pitchFamily="2" charset="2"/>
              <a:buNone/>
            </a:pPr>
            <a:r>
              <a:rPr lang="zh-CN" altLang="en-US" sz="2400" dirty="0"/>
              <a:t>1</a:t>
            </a:r>
            <a:r>
              <a:rPr lang="en-US" altLang="zh-CN" sz="2400" dirty="0"/>
              <a:t>.</a:t>
            </a:r>
            <a:r>
              <a:rPr lang="zh-CN" altLang="zh-CN" sz="2400" dirty="0"/>
              <a:t>货币资金明细表</a:t>
            </a:r>
            <a:endParaRPr lang="en-US" altLang="zh-CN" sz="2400" dirty="0"/>
          </a:p>
          <a:p>
            <a:pPr>
              <a:buNone/>
            </a:pPr>
            <a:r>
              <a:rPr lang="zh-CN" altLang="en-US" sz="2400" dirty="0"/>
              <a:t>2</a:t>
            </a:r>
            <a:r>
              <a:rPr lang="en-US" altLang="zh-CN" sz="2400" dirty="0"/>
              <a:t>.</a:t>
            </a:r>
            <a:r>
              <a:rPr lang="zh-CN" altLang="zh-CN" sz="2400" dirty="0"/>
              <a:t>应收及预付款项明细表</a:t>
            </a:r>
            <a:endParaRPr lang="en-US" altLang="zh-CN" sz="2400" dirty="0"/>
          </a:p>
          <a:p>
            <a:pPr>
              <a:buNone/>
            </a:pPr>
            <a:r>
              <a:rPr lang="zh-CN" altLang="en-US" sz="2400" dirty="0"/>
              <a:t>3</a:t>
            </a:r>
            <a:r>
              <a:rPr lang="en-US" altLang="zh-CN" sz="2400" dirty="0"/>
              <a:t>.</a:t>
            </a:r>
            <a:r>
              <a:rPr lang="zh-CN" altLang="en-US" sz="2400" dirty="0"/>
              <a:t>一年内到期的非流动资产明细表</a:t>
            </a:r>
            <a:endParaRPr lang="en-US" altLang="zh-CN" sz="2400" dirty="0"/>
          </a:p>
          <a:p>
            <a:pPr>
              <a:buNone/>
            </a:pPr>
            <a:r>
              <a:rPr lang="zh-CN" altLang="en-US" sz="2400" dirty="0"/>
              <a:t>4</a:t>
            </a:r>
            <a:r>
              <a:rPr lang="en-US" altLang="zh-CN" sz="2400" dirty="0"/>
              <a:t>.</a:t>
            </a:r>
            <a:r>
              <a:rPr lang="zh-CN" altLang="zh-CN" sz="2400" dirty="0"/>
              <a:t>长期投资</a:t>
            </a:r>
            <a:r>
              <a:rPr lang="zh-CN" altLang="en-US" sz="2400" dirty="0"/>
              <a:t>及投资收益</a:t>
            </a:r>
            <a:r>
              <a:rPr lang="zh-CN" altLang="zh-CN" sz="2400" dirty="0"/>
              <a:t>明细表</a:t>
            </a:r>
            <a:endParaRPr lang="en-US" altLang="zh-CN" sz="2400" dirty="0"/>
          </a:p>
          <a:p>
            <a:pPr>
              <a:buNone/>
            </a:pPr>
            <a:r>
              <a:rPr lang="en-US" altLang="zh-CN" sz="2400" dirty="0"/>
              <a:t>5.</a:t>
            </a:r>
            <a:r>
              <a:rPr lang="zh-CN" altLang="en-US" sz="2400" dirty="0"/>
              <a:t>应收转贷款明细表</a:t>
            </a:r>
            <a:endParaRPr lang="en-US" altLang="zh-CN" sz="2400" dirty="0"/>
          </a:p>
          <a:p>
            <a:pPr>
              <a:buNone/>
            </a:pPr>
            <a:endParaRPr lang="en-US" altLang="zh-CN" sz="2400" dirty="0"/>
          </a:p>
          <a:p>
            <a:pPr marL="0" indent="0">
              <a:buFont typeface="Wingdings" panose="05000000000000000000" pitchFamily="2" charset="2"/>
              <a:buNone/>
            </a:pPr>
            <a:endParaRPr lang="en-US" altLang="zh-CN" sz="2400" dirty="0"/>
          </a:p>
          <a:p>
            <a:pPr marL="0" indent="0">
              <a:buFont typeface="Wingdings" panose="05000000000000000000" pitchFamily="2" charset="2"/>
              <a:buNone/>
            </a:pPr>
            <a:endParaRPr lang="zh-CN" altLang="zh-CN" sz="2400" dirty="0"/>
          </a:p>
        </p:txBody>
      </p:sp>
      <p:sp>
        <p:nvSpPr>
          <p:cNvPr id="215044"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46</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p:cNvSpPr>
          <p:nvPr>
            <p:ph idx="1"/>
          </p:nvPr>
        </p:nvSpPr>
        <p:spPr>
          <a:xfrm>
            <a:off x="251520" y="2060848"/>
            <a:ext cx="8215370" cy="3813194"/>
          </a:xfrm>
        </p:spPr>
        <p:txBody>
          <a:bodyPr/>
          <a:lstStyle/>
          <a:p>
            <a:pPr>
              <a:lnSpc>
                <a:spcPts val="1000"/>
              </a:lnSpc>
              <a:buNone/>
            </a:pPr>
            <a:endParaRPr lang="en-US" altLang="zh-CN" sz="2400" dirty="0">
              <a:solidFill>
                <a:srgbClr val="FF0000"/>
              </a:solidFill>
            </a:endParaRPr>
          </a:p>
          <a:p>
            <a:pPr>
              <a:buNone/>
            </a:pPr>
            <a:r>
              <a:rPr lang="zh-CN" altLang="en-US" sz="2400" dirty="0"/>
              <a:t>6</a:t>
            </a:r>
            <a:r>
              <a:rPr lang="en-US" altLang="zh-CN" sz="2400" dirty="0"/>
              <a:t>. </a:t>
            </a:r>
            <a:r>
              <a:rPr lang="zh-CN" altLang="zh-CN" sz="2400" dirty="0"/>
              <a:t>固定资产明细表</a:t>
            </a:r>
            <a:endParaRPr lang="en-US" altLang="zh-CN" sz="2400" dirty="0"/>
          </a:p>
          <a:p>
            <a:pPr>
              <a:buNone/>
            </a:pPr>
            <a:endParaRPr lang="zh-CN" altLang="en-US" sz="2400" dirty="0"/>
          </a:p>
        </p:txBody>
      </p:sp>
      <p:sp>
        <p:nvSpPr>
          <p:cNvPr id="4"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47</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7" name="图片 6">
            <a:extLst>
              <a:ext uri="{FF2B5EF4-FFF2-40B4-BE49-F238E27FC236}">
                <a16:creationId xmlns:a16="http://schemas.microsoft.com/office/drawing/2014/main" id="{57CE970E-FCD6-418E-3414-B9E77DD0E8F9}"/>
              </a:ext>
            </a:extLst>
          </p:cNvPr>
          <p:cNvPicPr>
            <a:picLocks noChangeAspect="1"/>
          </p:cNvPicPr>
          <p:nvPr/>
        </p:nvPicPr>
        <p:blipFill>
          <a:blip r:embed="rId2"/>
          <a:stretch>
            <a:fillRect/>
          </a:stretch>
        </p:blipFill>
        <p:spPr>
          <a:xfrm>
            <a:off x="3416158" y="0"/>
            <a:ext cx="2311683" cy="6858000"/>
          </a:xfrm>
          <a:prstGeom prst="rect">
            <a:avLst/>
          </a:prstGeom>
        </p:spPr>
      </p:pic>
      <p:pic>
        <p:nvPicPr>
          <p:cNvPr id="14" name="图片 13">
            <a:extLst>
              <a:ext uri="{FF2B5EF4-FFF2-40B4-BE49-F238E27FC236}">
                <a16:creationId xmlns:a16="http://schemas.microsoft.com/office/drawing/2014/main" id="{8168BB2B-2ACA-AB4A-83A2-D1EBEEDF2A5B}"/>
              </a:ext>
            </a:extLst>
          </p:cNvPr>
          <p:cNvPicPr>
            <a:picLocks noChangeAspect="1"/>
          </p:cNvPicPr>
          <p:nvPr/>
        </p:nvPicPr>
        <p:blipFill>
          <a:blip r:embed="rId3"/>
          <a:stretch>
            <a:fillRect/>
          </a:stretch>
        </p:blipFill>
        <p:spPr>
          <a:xfrm>
            <a:off x="5970910" y="-2778"/>
            <a:ext cx="2189408" cy="6858000"/>
          </a:xfrm>
          <a:prstGeom prst="rect">
            <a:avLst/>
          </a:prstGeom>
        </p:spPr>
      </p:pic>
      <p:sp>
        <p:nvSpPr>
          <p:cNvPr id="15" name="文本框 14">
            <a:extLst>
              <a:ext uri="{FF2B5EF4-FFF2-40B4-BE49-F238E27FC236}">
                <a16:creationId xmlns:a16="http://schemas.microsoft.com/office/drawing/2014/main" id="{BFA078D5-3B3D-0EFC-0833-252829A839E1}"/>
              </a:ext>
            </a:extLst>
          </p:cNvPr>
          <p:cNvSpPr txBox="1"/>
          <p:nvPr/>
        </p:nvSpPr>
        <p:spPr>
          <a:xfrm>
            <a:off x="6444208" y="771817"/>
            <a:ext cx="774947" cy="307777"/>
          </a:xfrm>
          <a:prstGeom prst="rect">
            <a:avLst/>
          </a:prstGeom>
          <a:noFill/>
        </p:spPr>
        <p:txBody>
          <a:bodyPr wrap="square" rtlCol="0">
            <a:spAutoFit/>
          </a:bodyPr>
          <a:lstStyle/>
          <a:p>
            <a:r>
              <a:rPr lang="en-US" altLang="zh-CN" sz="1400" dirty="0"/>
              <a:t>2022</a:t>
            </a:r>
            <a:endParaRPr lang="zh-CN" altLang="en-US" sz="1400" dirty="0"/>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p:cNvSpPr>
          <p:nvPr>
            <p:ph idx="1"/>
          </p:nvPr>
        </p:nvSpPr>
        <p:spPr>
          <a:xfrm>
            <a:off x="589610" y="1340768"/>
            <a:ext cx="8148666" cy="4525972"/>
          </a:xfrm>
        </p:spPr>
        <p:txBody>
          <a:bodyPr/>
          <a:lstStyle/>
          <a:p>
            <a:pPr marL="0" indent="0">
              <a:buNone/>
            </a:pPr>
            <a:r>
              <a:rPr lang="zh-CN" altLang="en-US" sz="2400" dirty="0"/>
              <a:t>7</a:t>
            </a:r>
            <a:r>
              <a:rPr lang="en-US" altLang="zh-CN" sz="2400" dirty="0"/>
              <a:t>.</a:t>
            </a:r>
            <a:r>
              <a:rPr lang="zh-CN" altLang="en-US" sz="2400" dirty="0"/>
              <a:t>在建工程明细表</a:t>
            </a:r>
            <a:endParaRPr lang="en-US" altLang="zh-CN" sz="2400" dirty="0"/>
          </a:p>
          <a:p>
            <a:pPr>
              <a:buFont typeface="Wingdings" panose="05000000000000000000" pitchFamily="2" charset="2"/>
              <a:buNone/>
            </a:pPr>
            <a:endParaRPr lang="en-US" altLang="zh-CN" sz="2400" dirty="0"/>
          </a:p>
          <a:p>
            <a:pPr>
              <a:buFont typeface="Wingdings" panose="05000000000000000000" pitchFamily="2" charset="2"/>
              <a:buNone/>
            </a:pPr>
            <a:r>
              <a:rPr lang="en-US" altLang="zh-CN" sz="2400" dirty="0"/>
              <a:t> </a:t>
            </a:r>
          </a:p>
          <a:p>
            <a:endParaRPr lang="zh-CN" altLang="en-US" dirty="0"/>
          </a:p>
        </p:txBody>
      </p:sp>
      <p:sp>
        <p:nvSpPr>
          <p:cNvPr id="4"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48</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5"/>
          <p:cNvPicPr>
            <a:picLocks noChangeAspect="1"/>
          </p:cNvPicPr>
          <p:nvPr/>
        </p:nvPicPr>
        <p:blipFill>
          <a:blip r:embed="rId2"/>
          <a:stretch>
            <a:fillRect/>
          </a:stretch>
        </p:blipFill>
        <p:spPr>
          <a:xfrm>
            <a:off x="589610" y="1963152"/>
            <a:ext cx="8439150" cy="3886200"/>
          </a:xfrm>
          <a:prstGeom prst="rect">
            <a:avLst/>
          </a:prstGeom>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p:cNvSpPr>
          <p:nvPr>
            <p:ph idx="1"/>
          </p:nvPr>
        </p:nvSpPr>
        <p:spPr>
          <a:xfrm>
            <a:off x="566738" y="2071678"/>
            <a:ext cx="8148666" cy="4525972"/>
          </a:xfrm>
        </p:spPr>
        <p:txBody>
          <a:bodyPr/>
          <a:lstStyle/>
          <a:p>
            <a:pPr>
              <a:buFont typeface="Wingdings" panose="05000000000000000000" pitchFamily="2" charset="2"/>
              <a:buNone/>
            </a:pPr>
            <a:r>
              <a:rPr lang="en-US" altLang="zh-CN" sz="2400" dirty="0"/>
              <a:t>8.</a:t>
            </a:r>
            <a:r>
              <a:rPr lang="zh-CN" altLang="en-US" sz="2400" dirty="0"/>
              <a:t>无形资产明细表</a:t>
            </a:r>
            <a:endParaRPr lang="en-US" altLang="zh-CN" sz="2400" dirty="0"/>
          </a:p>
          <a:p>
            <a:pPr marL="0" indent="0">
              <a:buNone/>
            </a:pPr>
            <a:r>
              <a:rPr lang="en-US" altLang="zh-CN" sz="2400" dirty="0"/>
              <a:t>9.</a:t>
            </a:r>
            <a:r>
              <a:rPr lang="zh-CN" altLang="zh-CN" sz="2400" dirty="0"/>
              <a:t>公共基础设施</a:t>
            </a:r>
            <a:endParaRPr lang="en-US" altLang="zh-CN" sz="2400" dirty="0"/>
          </a:p>
          <a:p>
            <a:pPr marL="0" indent="0">
              <a:buNone/>
            </a:pPr>
            <a:r>
              <a:rPr lang="zh-CN" altLang="zh-CN" sz="2400" dirty="0"/>
              <a:t>明细表</a:t>
            </a:r>
            <a:endParaRPr lang="zh-CN" altLang="en-US" sz="2400" dirty="0"/>
          </a:p>
          <a:p>
            <a:pPr marL="0" indent="0">
              <a:buNone/>
            </a:pPr>
            <a:r>
              <a:rPr lang="zh-CN" altLang="en-US" sz="1600" dirty="0"/>
              <a:t>注：公共基础设施净值合计小</a:t>
            </a:r>
            <a:endParaRPr lang="en-US" altLang="zh-CN" sz="1600" dirty="0"/>
          </a:p>
          <a:p>
            <a:pPr marL="0" indent="0">
              <a:buNone/>
            </a:pPr>
            <a:r>
              <a:rPr lang="zh-CN" altLang="en-US" sz="1600" dirty="0"/>
              <a:t>于</a:t>
            </a:r>
            <a:r>
              <a:rPr lang="en-US" altLang="zh-CN" sz="1600" dirty="0"/>
              <a:t>1 </a:t>
            </a:r>
            <a:r>
              <a:rPr lang="zh-CN" altLang="en-US" sz="1600" dirty="0"/>
              <a:t>万元的，需在此处说明原</a:t>
            </a:r>
            <a:endParaRPr lang="en-US" altLang="zh-CN" sz="1600" dirty="0"/>
          </a:p>
          <a:p>
            <a:pPr marL="0" indent="0">
              <a:buNone/>
            </a:pPr>
            <a:r>
              <a:rPr lang="zh-CN" altLang="en-US" sz="1600" dirty="0"/>
              <a:t>因及情况。</a:t>
            </a:r>
            <a:endParaRPr lang="en-US" altLang="zh-CN" sz="1600" dirty="0"/>
          </a:p>
          <a:p>
            <a:pPr>
              <a:buFont typeface="Wingdings" panose="05000000000000000000" pitchFamily="2" charset="2"/>
              <a:buNone/>
            </a:pPr>
            <a:endParaRPr lang="en-US" altLang="zh-CN" sz="2400" dirty="0"/>
          </a:p>
          <a:p>
            <a:pPr>
              <a:buFont typeface="Wingdings" panose="05000000000000000000" pitchFamily="2" charset="2"/>
              <a:buNone/>
            </a:pPr>
            <a:r>
              <a:rPr lang="en-US" altLang="zh-CN" sz="2400" dirty="0"/>
              <a:t> </a:t>
            </a:r>
          </a:p>
          <a:p>
            <a:endParaRPr lang="zh-CN" altLang="en-US" dirty="0"/>
          </a:p>
        </p:txBody>
      </p:sp>
      <p:sp>
        <p:nvSpPr>
          <p:cNvPr id="4"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49</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a:extLst>
              <a:ext uri="{FF2B5EF4-FFF2-40B4-BE49-F238E27FC236}">
                <a16:creationId xmlns:a16="http://schemas.microsoft.com/office/drawing/2014/main" id="{37623ABC-1562-F241-AFE3-DB5D8C253D66}"/>
              </a:ext>
            </a:extLst>
          </p:cNvPr>
          <p:cNvPicPr>
            <a:picLocks noChangeAspect="1"/>
          </p:cNvPicPr>
          <p:nvPr/>
        </p:nvPicPr>
        <p:blipFill>
          <a:blip r:embed="rId2"/>
          <a:stretch>
            <a:fillRect/>
          </a:stretch>
        </p:blipFill>
        <p:spPr>
          <a:xfrm>
            <a:off x="3274659" y="171177"/>
            <a:ext cx="2732824" cy="6583362"/>
          </a:xfrm>
          <a:prstGeom prst="rect">
            <a:avLst/>
          </a:prstGeom>
        </p:spPr>
      </p:pic>
      <p:pic>
        <p:nvPicPr>
          <p:cNvPr id="12" name="图片 11">
            <a:extLst>
              <a:ext uri="{FF2B5EF4-FFF2-40B4-BE49-F238E27FC236}">
                <a16:creationId xmlns:a16="http://schemas.microsoft.com/office/drawing/2014/main" id="{E2A5032D-84D2-8711-6DB4-0BA21D0D73A7}"/>
              </a:ext>
            </a:extLst>
          </p:cNvPr>
          <p:cNvPicPr>
            <a:picLocks noChangeAspect="1"/>
          </p:cNvPicPr>
          <p:nvPr/>
        </p:nvPicPr>
        <p:blipFill>
          <a:blip r:embed="rId3"/>
          <a:stretch>
            <a:fillRect/>
          </a:stretch>
        </p:blipFill>
        <p:spPr>
          <a:xfrm>
            <a:off x="6122365" y="183604"/>
            <a:ext cx="2478157" cy="6583362"/>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p:cNvSpPr>
          <p:nvPr>
            <p:ph type="title"/>
          </p:nvPr>
        </p:nvSpPr>
        <p:spPr>
          <a:xfrm>
            <a:off x="611188" y="765175"/>
            <a:ext cx="5775325"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三、政府综合会计报表项目</a:t>
            </a:r>
          </a:p>
        </p:txBody>
      </p:sp>
      <p:sp>
        <p:nvSpPr>
          <p:cNvPr id="17411" name="内容占位符 2"/>
          <p:cNvSpPr>
            <a:spLocks noGrp="1"/>
          </p:cNvSpPr>
          <p:nvPr>
            <p:ph idx="1"/>
          </p:nvPr>
        </p:nvSpPr>
        <p:spPr>
          <a:xfrm>
            <a:off x="642910" y="2214554"/>
            <a:ext cx="7776790" cy="3722688"/>
          </a:xfrm>
        </p:spPr>
        <p:txBody>
          <a:bodyPr/>
          <a:lstStyle/>
          <a:p>
            <a:pPr>
              <a:buFont typeface="Wingdings" panose="05000000000000000000" pitchFamily="2" charset="2"/>
              <a:buChar char="u"/>
              <a:defRPr/>
            </a:pPr>
            <a:r>
              <a:rPr altLang="en-US" sz="2400" dirty="0" err="1"/>
              <a:t>资产负债表</a:t>
            </a:r>
            <a:endParaRPr lang="en-US" altLang="zh-CN" sz="2400" dirty="0"/>
          </a:p>
        </p:txBody>
      </p:sp>
      <p:sp>
        <p:nvSpPr>
          <p:cNvPr id="120836" name="灯片编号占位符 3"/>
          <p:cNvSpPr>
            <a:spLocks noGrp="1"/>
          </p:cNvSpPr>
          <p:nvPr>
            <p:ph type="sldNum" sz="quarter" idx="12"/>
          </p:nvPr>
        </p:nvSpPr>
        <p:spPr>
          <a:xfrm>
            <a:off x="8531225" y="6640513"/>
            <a:ext cx="612775" cy="217487"/>
          </a:xfrm>
          <a:noFill/>
        </p:spPr>
        <p:txBody>
          <a:bodyPr/>
          <a:lstStyle/>
          <a:p>
            <a:pPr algn="ctr"/>
            <a:fld id="{22E4961F-E004-4529-9074-BA978FEF2684}"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ctr"/>
              <a:t>5</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3" name="图片 2"/>
          <p:cNvPicPr>
            <a:picLocks noChangeAspect="1"/>
          </p:cNvPicPr>
          <p:nvPr/>
        </p:nvPicPr>
        <p:blipFill>
          <a:blip r:embed="rId3"/>
          <a:stretch>
            <a:fillRect/>
          </a:stretch>
        </p:blipFill>
        <p:spPr>
          <a:xfrm>
            <a:off x="0" y="0"/>
            <a:ext cx="5076056" cy="6858000"/>
          </a:xfrm>
          <a:prstGeom prst="rect">
            <a:avLst/>
          </a:prstGeom>
        </p:spPr>
      </p:pic>
      <p:pic>
        <p:nvPicPr>
          <p:cNvPr id="5" name="图片 4"/>
          <p:cNvPicPr>
            <a:picLocks noChangeAspect="1"/>
          </p:cNvPicPr>
          <p:nvPr/>
        </p:nvPicPr>
        <p:blipFill>
          <a:blip r:embed="rId4"/>
          <a:stretch>
            <a:fillRect/>
          </a:stretch>
        </p:blipFill>
        <p:spPr>
          <a:xfrm>
            <a:off x="5076056" y="0"/>
            <a:ext cx="4322127" cy="5937242"/>
          </a:xfrm>
          <a:prstGeom prst="rect">
            <a:avLst/>
          </a:prstGeo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p:cNvSpPr>
          <p:nvPr>
            <p:ph type="title"/>
          </p:nvPr>
        </p:nvSpPr>
        <p:spPr/>
        <p:txBody>
          <a:bodyPr/>
          <a:lstStyle/>
          <a:p>
            <a:r>
              <a:rPr lang="zh-CN" altLang="en-US" sz="3200" dirty="0">
                <a:latin typeface="Arial" panose="020B0604020202020204" pitchFamily="34" charset="0"/>
                <a:ea typeface="黑体" panose="02010609060101010101" pitchFamily="2" charset="-122"/>
                <a:cs typeface="Arial" panose="020B0604020202020204" pitchFamily="34" charset="0"/>
              </a:rPr>
              <a:t>四、会计报表附注编制</a:t>
            </a:r>
          </a:p>
        </p:txBody>
      </p:sp>
      <p:sp>
        <p:nvSpPr>
          <p:cNvPr id="219139" name="Rectangle 3"/>
          <p:cNvSpPr>
            <a:spLocks noGrp="1"/>
          </p:cNvSpPr>
          <p:nvPr>
            <p:ph idx="1"/>
          </p:nvPr>
        </p:nvSpPr>
        <p:spPr>
          <a:xfrm>
            <a:off x="642910" y="2214554"/>
            <a:ext cx="7924828" cy="4267200"/>
          </a:xfrm>
        </p:spPr>
        <p:txBody>
          <a:bodyPr/>
          <a:lstStyle/>
          <a:p>
            <a:pPr marL="0" indent="0">
              <a:buNone/>
            </a:pPr>
            <a:r>
              <a:rPr lang="en-US" altLang="zh-CN" sz="2400" dirty="0"/>
              <a:t>10.</a:t>
            </a:r>
            <a:r>
              <a:rPr lang="zh-CN" altLang="zh-CN" sz="2400" dirty="0"/>
              <a:t>政府储备资产明细表</a:t>
            </a:r>
            <a:endParaRPr lang="en-US" altLang="zh-CN" sz="2400" dirty="0"/>
          </a:p>
          <a:p>
            <a:pPr marL="0" indent="0">
              <a:buFont typeface="Wingdings" panose="05000000000000000000" pitchFamily="2" charset="2"/>
              <a:buNone/>
            </a:pPr>
            <a:endParaRPr lang="zh-CN" altLang="zh-CN" sz="2400" dirty="0"/>
          </a:p>
        </p:txBody>
      </p:sp>
      <p:sp>
        <p:nvSpPr>
          <p:cNvPr id="4"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50</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3" name="图片 2"/>
          <p:cNvPicPr>
            <a:picLocks noChangeAspect="1"/>
          </p:cNvPicPr>
          <p:nvPr/>
        </p:nvPicPr>
        <p:blipFill>
          <a:blip r:embed="rId2"/>
          <a:stretch>
            <a:fillRect/>
          </a:stretch>
        </p:blipFill>
        <p:spPr>
          <a:xfrm>
            <a:off x="3994051" y="1417638"/>
            <a:ext cx="2016224" cy="4724400"/>
          </a:xfrm>
          <a:prstGeom prst="rect">
            <a:avLst/>
          </a:prstGeom>
        </p:spPr>
      </p:pic>
      <p:pic>
        <p:nvPicPr>
          <p:cNvPr id="8" name="图片 7">
            <a:extLst>
              <a:ext uri="{FF2B5EF4-FFF2-40B4-BE49-F238E27FC236}">
                <a16:creationId xmlns:a16="http://schemas.microsoft.com/office/drawing/2014/main" id="{286102FF-D8D8-CEEB-2CC0-AE73DBFC2BC2}"/>
              </a:ext>
            </a:extLst>
          </p:cNvPr>
          <p:cNvPicPr>
            <a:picLocks noChangeAspect="1"/>
          </p:cNvPicPr>
          <p:nvPr/>
        </p:nvPicPr>
        <p:blipFill>
          <a:blip r:embed="rId3"/>
          <a:stretch>
            <a:fillRect/>
          </a:stretch>
        </p:blipFill>
        <p:spPr>
          <a:xfrm>
            <a:off x="6169162" y="1417638"/>
            <a:ext cx="2518395" cy="4724400"/>
          </a:xfrm>
          <a:prstGeom prst="rect">
            <a:avLst/>
          </a:prstGeom>
        </p:spPr>
      </p:pic>
      <p:sp>
        <p:nvSpPr>
          <p:cNvPr id="9" name="文本框 8">
            <a:extLst>
              <a:ext uri="{FF2B5EF4-FFF2-40B4-BE49-F238E27FC236}">
                <a16:creationId xmlns:a16="http://schemas.microsoft.com/office/drawing/2014/main" id="{165076D2-BBDB-DC51-E0F4-A73467D16694}"/>
              </a:ext>
            </a:extLst>
          </p:cNvPr>
          <p:cNvSpPr txBox="1"/>
          <p:nvPr/>
        </p:nvSpPr>
        <p:spPr>
          <a:xfrm>
            <a:off x="6516216" y="1431202"/>
            <a:ext cx="720080" cy="369332"/>
          </a:xfrm>
          <a:prstGeom prst="rect">
            <a:avLst/>
          </a:prstGeom>
          <a:noFill/>
        </p:spPr>
        <p:txBody>
          <a:bodyPr wrap="square" rtlCol="0">
            <a:spAutoFit/>
          </a:bodyPr>
          <a:lstStyle/>
          <a:p>
            <a:r>
              <a:rPr lang="en-US" altLang="zh-CN" dirty="0"/>
              <a:t>2022</a:t>
            </a:r>
            <a:endParaRPr lang="zh-CN" altLang="en-US" dirty="0"/>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p:cNvSpPr>
          <p:nvPr>
            <p:ph type="title"/>
          </p:nvPr>
        </p:nvSpPr>
        <p:spPr/>
        <p:txBody>
          <a:bodyPr/>
          <a:lstStyle/>
          <a:p>
            <a:r>
              <a:rPr lang="zh-CN" altLang="en-US" sz="3200" dirty="0">
                <a:latin typeface="Arial" panose="020B0604020202020204" pitchFamily="34" charset="0"/>
                <a:ea typeface="黑体" panose="02010609060101010101" pitchFamily="2" charset="-122"/>
                <a:cs typeface="Arial" panose="020B0604020202020204" pitchFamily="34" charset="0"/>
              </a:rPr>
              <a:t>四、会计报表附注编制</a:t>
            </a:r>
          </a:p>
        </p:txBody>
      </p:sp>
      <p:sp>
        <p:nvSpPr>
          <p:cNvPr id="219139" name="Rectangle 3"/>
          <p:cNvSpPr>
            <a:spLocks noGrp="1"/>
          </p:cNvSpPr>
          <p:nvPr>
            <p:ph idx="1"/>
          </p:nvPr>
        </p:nvSpPr>
        <p:spPr>
          <a:xfrm>
            <a:off x="609586" y="1419052"/>
            <a:ext cx="7924828" cy="4267200"/>
          </a:xfrm>
        </p:spPr>
        <p:txBody>
          <a:bodyPr/>
          <a:lstStyle/>
          <a:p>
            <a:pPr marL="0" indent="0">
              <a:buFont typeface="Wingdings" panose="05000000000000000000" pitchFamily="2" charset="2"/>
              <a:buNone/>
            </a:pPr>
            <a:r>
              <a:rPr lang="en-US" altLang="zh-CN" sz="2400" dirty="0"/>
              <a:t>11.</a:t>
            </a:r>
            <a:r>
              <a:rPr lang="zh-CN" altLang="en-US" sz="2400" dirty="0"/>
              <a:t>保障性住房</a:t>
            </a:r>
            <a:endParaRPr lang="en-US" altLang="zh-CN" sz="2400" dirty="0"/>
          </a:p>
          <a:p>
            <a:pPr marL="0" indent="0">
              <a:buFont typeface="Wingdings" panose="05000000000000000000" pitchFamily="2" charset="2"/>
              <a:buNone/>
            </a:pPr>
            <a:r>
              <a:rPr lang="zh-CN" altLang="zh-CN" sz="2400" dirty="0"/>
              <a:t>明细表</a:t>
            </a:r>
            <a:endParaRPr lang="zh-CN" altLang="en-US" sz="2400" dirty="0"/>
          </a:p>
          <a:p>
            <a:pPr marL="0" indent="0">
              <a:buFont typeface="Wingdings" panose="05000000000000000000" pitchFamily="2" charset="2"/>
              <a:buNone/>
            </a:pPr>
            <a:r>
              <a:rPr lang="zh-CN" altLang="en-US" sz="2400" dirty="0"/>
              <a:t>  </a:t>
            </a:r>
            <a:endParaRPr lang="zh-CN" altLang="zh-CN" sz="2400" dirty="0"/>
          </a:p>
        </p:txBody>
      </p:sp>
      <p:sp>
        <p:nvSpPr>
          <p:cNvPr id="4"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51</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5"/>
          <p:cNvPicPr>
            <a:picLocks noChangeAspect="1"/>
          </p:cNvPicPr>
          <p:nvPr/>
        </p:nvPicPr>
        <p:blipFill>
          <a:blip r:embed="rId2"/>
          <a:stretch>
            <a:fillRect/>
          </a:stretch>
        </p:blipFill>
        <p:spPr>
          <a:xfrm>
            <a:off x="2966258" y="1292398"/>
            <a:ext cx="2088232" cy="3448042"/>
          </a:xfrm>
          <a:prstGeom prst="rect">
            <a:avLst/>
          </a:prstGeom>
        </p:spPr>
      </p:pic>
      <p:pic>
        <p:nvPicPr>
          <p:cNvPr id="9" name="图片 8">
            <a:extLst>
              <a:ext uri="{FF2B5EF4-FFF2-40B4-BE49-F238E27FC236}">
                <a16:creationId xmlns:a16="http://schemas.microsoft.com/office/drawing/2014/main" id="{079B1C11-F39A-DE5F-4EC1-CC9CD9E40AEA}"/>
              </a:ext>
            </a:extLst>
          </p:cNvPr>
          <p:cNvPicPr>
            <a:picLocks noChangeAspect="1"/>
          </p:cNvPicPr>
          <p:nvPr/>
        </p:nvPicPr>
        <p:blipFill>
          <a:blip r:embed="rId3"/>
          <a:stretch>
            <a:fillRect/>
          </a:stretch>
        </p:blipFill>
        <p:spPr>
          <a:xfrm>
            <a:off x="5318990" y="1292398"/>
            <a:ext cx="3059849" cy="4944914"/>
          </a:xfrm>
          <a:prstGeom prst="rect">
            <a:avLst/>
          </a:prstGeom>
        </p:spPr>
      </p:pic>
      <p:sp>
        <p:nvSpPr>
          <p:cNvPr id="11" name="文本框 10">
            <a:extLst>
              <a:ext uri="{FF2B5EF4-FFF2-40B4-BE49-F238E27FC236}">
                <a16:creationId xmlns:a16="http://schemas.microsoft.com/office/drawing/2014/main" id="{AA48DF5D-B3B9-9268-5639-57B5861F36FF}"/>
              </a:ext>
            </a:extLst>
          </p:cNvPr>
          <p:cNvSpPr txBox="1"/>
          <p:nvPr/>
        </p:nvSpPr>
        <p:spPr>
          <a:xfrm>
            <a:off x="2267744" y="6294001"/>
            <a:ext cx="6957849" cy="369332"/>
          </a:xfrm>
          <a:prstGeom prst="rect">
            <a:avLst/>
          </a:prstGeom>
          <a:noFill/>
        </p:spPr>
        <p:txBody>
          <a:bodyPr wrap="square">
            <a:spAutoFit/>
          </a:bodyPr>
          <a:lstStyle/>
          <a:p>
            <a:r>
              <a:rPr lang="zh-CN" altLang="en-US" dirty="0"/>
              <a:t>注：保障性住房净值合计小于 1 万元的，需在此处说明原因及情况</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p:cNvSpPr>
          <p:nvPr>
            <p:ph type="title"/>
          </p:nvPr>
        </p:nvSpPr>
        <p:spPr/>
        <p:txBody>
          <a:bodyPr/>
          <a:lstStyle/>
          <a:p>
            <a:r>
              <a:rPr lang="zh-CN" altLang="en-US" sz="3200" dirty="0">
                <a:latin typeface="Arial" panose="020B0604020202020204" pitchFamily="34" charset="0"/>
                <a:ea typeface="黑体" panose="02010609060101010101" pitchFamily="2" charset="-122"/>
                <a:cs typeface="Arial" panose="020B0604020202020204" pitchFamily="34" charset="0"/>
              </a:rPr>
              <a:t>四、会计报表附注编制</a:t>
            </a:r>
          </a:p>
        </p:txBody>
      </p:sp>
      <p:sp>
        <p:nvSpPr>
          <p:cNvPr id="219139" name="Rectangle 3"/>
          <p:cNvSpPr>
            <a:spLocks noGrp="1"/>
          </p:cNvSpPr>
          <p:nvPr>
            <p:ph idx="1"/>
          </p:nvPr>
        </p:nvSpPr>
        <p:spPr>
          <a:xfrm>
            <a:off x="735332" y="1700808"/>
            <a:ext cx="7924828" cy="4267200"/>
          </a:xfrm>
        </p:spPr>
        <p:txBody>
          <a:bodyPr/>
          <a:lstStyle/>
          <a:p>
            <a:pPr>
              <a:buNone/>
            </a:pPr>
            <a:r>
              <a:rPr lang="en-US" altLang="zh-CN" sz="2400" dirty="0"/>
              <a:t>12.</a:t>
            </a:r>
            <a:r>
              <a:rPr lang="zh-CN" altLang="zh-CN" sz="2400" dirty="0"/>
              <a:t> </a:t>
            </a:r>
            <a:r>
              <a:rPr lang="en-US" altLang="zh-CN" sz="2400" dirty="0"/>
              <a:t>PPP</a:t>
            </a:r>
            <a:r>
              <a:rPr lang="zh-CN" altLang="en-US" sz="2400" dirty="0"/>
              <a:t>项目资产净值明细表</a:t>
            </a:r>
            <a:endParaRPr lang="en-US" altLang="zh-CN" sz="2400" dirty="0"/>
          </a:p>
          <a:p>
            <a:pPr>
              <a:buNone/>
            </a:pPr>
            <a:r>
              <a:rPr lang="en-US" altLang="zh-CN" sz="2400" dirty="0"/>
              <a:t>13.</a:t>
            </a:r>
            <a:r>
              <a:rPr lang="zh-CN" altLang="zh-CN" sz="2400" dirty="0"/>
              <a:t>应付及预收款项明细表</a:t>
            </a:r>
            <a:endParaRPr lang="en-US" altLang="zh-CN" sz="2400" dirty="0"/>
          </a:p>
          <a:p>
            <a:pPr>
              <a:buNone/>
            </a:pPr>
            <a:r>
              <a:rPr lang="en-US" altLang="zh-CN" sz="2400" dirty="0"/>
              <a:t>14.</a:t>
            </a:r>
            <a:r>
              <a:rPr lang="zh-CN" altLang="en-US" sz="2400" dirty="0"/>
              <a:t>一年内到期的非流动负债明细表  </a:t>
            </a:r>
            <a:endParaRPr lang="zh-CN" altLang="zh-CN" sz="2400" dirty="0"/>
          </a:p>
          <a:p>
            <a:pPr>
              <a:buFont typeface="Wingdings" panose="05000000000000000000" pitchFamily="2" charset="2"/>
              <a:buNone/>
            </a:pPr>
            <a:r>
              <a:rPr lang="zh-CN" altLang="en-US" sz="2400" dirty="0"/>
              <a:t>1</a:t>
            </a:r>
            <a:r>
              <a:rPr lang="en-US" altLang="zh-CN" sz="2400" dirty="0"/>
              <a:t>5.</a:t>
            </a:r>
            <a:r>
              <a:rPr lang="zh-CN" altLang="zh-CN" sz="2400" dirty="0"/>
              <a:t>应付长期政府债券明细表</a:t>
            </a:r>
            <a:endParaRPr lang="en-US" altLang="zh-CN" sz="2400" dirty="0"/>
          </a:p>
          <a:p>
            <a:pPr>
              <a:buFont typeface="Wingdings" panose="05000000000000000000" pitchFamily="2" charset="2"/>
              <a:buNone/>
            </a:pPr>
            <a:r>
              <a:rPr lang="zh-CN" altLang="en-US" sz="2400" dirty="0"/>
              <a:t>1</a:t>
            </a:r>
            <a:r>
              <a:rPr lang="en-US" altLang="zh-CN" sz="2400" dirty="0"/>
              <a:t>6.</a:t>
            </a:r>
            <a:r>
              <a:rPr lang="zh-CN" altLang="zh-CN" sz="2400" dirty="0"/>
              <a:t>应付转贷款明细表</a:t>
            </a:r>
            <a:endParaRPr lang="en-US" altLang="zh-CN" sz="2400" dirty="0"/>
          </a:p>
          <a:p>
            <a:pPr>
              <a:buFont typeface="Wingdings" panose="05000000000000000000" pitchFamily="2" charset="2"/>
              <a:buNone/>
            </a:pPr>
            <a:r>
              <a:rPr lang="zh-CN" altLang="en-US" sz="2400" dirty="0"/>
              <a:t>1</a:t>
            </a:r>
            <a:r>
              <a:rPr lang="en-US" altLang="zh-CN" sz="2400" dirty="0"/>
              <a:t>7.</a:t>
            </a:r>
            <a:r>
              <a:rPr lang="zh-CN" altLang="zh-CN" sz="2400" dirty="0"/>
              <a:t>长期借款明细表</a:t>
            </a:r>
            <a:endParaRPr lang="en-US" altLang="zh-CN" sz="2400" dirty="0"/>
          </a:p>
          <a:p>
            <a:pPr>
              <a:buNone/>
            </a:pPr>
            <a:r>
              <a:rPr lang="zh-CN" altLang="en-US" sz="2400" dirty="0"/>
              <a:t>1</a:t>
            </a:r>
            <a:r>
              <a:rPr lang="en-US" altLang="zh-CN" sz="2400" dirty="0"/>
              <a:t>8.</a:t>
            </a:r>
            <a:r>
              <a:rPr lang="zh-CN" altLang="zh-CN" sz="2400" dirty="0"/>
              <a:t>政府间转移性收入明细表</a:t>
            </a:r>
            <a:endParaRPr lang="zh-CN" altLang="en-US" sz="2400" dirty="0"/>
          </a:p>
          <a:p>
            <a:pPr>
              <a:buNone/>
            </a:pPr>
            <a:r>
              <a:rPr lang="en-US" altLang="zh-CN" sz="2400" dirty="0"/>
              <a:t>19.</a:t>
            </a:r>
            <a:r>
              <a:rPr lang="zh-CN" altLang="zh-CN" sz="2400" dirty="0"/>
              <a:t>政府间转移性支出明细表</a:t>
            </a:r>
          </a:p>
          <a:p>
            <a:pPr>
              <a:buFont typeface="Wingdings" panose="05000000000000000000" pitchFamily="2" charset="2"/>
              <a:buNone/>
            </a:pPr>
            <a:endParaRPr lang="zh-CN" altLang="en-US" sz="2400" dirty="0"/>
          </a:p>
          <a:p>
            <a:pPr>
              <a:buNone/>
            </a:pPr>
            <a:endParaRPr lang="zh-CN" altLang="en-US" sz="2400" dirty="0"/>
          </a:p>
          <a:p>
            <a:pPr marL="0" indent="0">
              <a:buFont typeface="Wingdings" panose="05000000000000000000" pitchFamily="2" charset="2"/>
              <a:buNone/>
            </a:pPr>
            <a:endParaRPr lang="zh-CN" altLang="zh-CN" sz="2400" dirty="0"/>
          </a:p>
        </p:txBody>
      </p:sp>
      <p:sp>
        <p:nvSpPr>
          <p:cNvPr id="4"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52</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p:cNvSpPr>
          <p:nvPr>
            <p:ph type="title"/>
          </p:nvPr>
        </p:nvSpPr>
        <p:spPr/>
        <p:txBody>
          <a:bodyPr/>
          <a:lstStyle/>
          <a:p>
            <a:r>
              <a:rPr lang="zh-CN" altLang="en-US" sz="3200" dirty="0">
                <a:latin typeface="Arial" panose="020B0604020202020204" pitchFamily="34" charset="0"/>
                <a:ea typeface="黑体" panose="02010609060101010101" pitchFamily="2" charset="-122"/>
                <a:cs typeface="Arial" panose="020B0604020202020204" pitchFamily="34" charset="0"/>
              </a:rPr>
              <a:t>四、会计报表附注编制</a:t>
            </a:r>
          </a:p>
        </p:txBody>
      </p:sp>
      <p:sp>
        <p:nvSpPr>
          <p:cNvPr id="224259" name="Rectangle 3"/>
          <p:cNvSpPr>
            <a:spLocks noGrp="1"/>
          </p:cNvSpPr>
          <p:nvPr>
            <p:ph idx="1"/>
          </p:nvPr>
        </p:nvSpPr>
        <p:spPr>
          <a:xfrm>
            <a:off x="682278" y="1628800"/>
            <a:ext cx="8001000" cy="4267200"/>
          </a:xfrm>
        </p:spPr>
        <p:txBody>
          <a:bodyPr/>
          <a:lstStyle/>
          <a:p>
            <a:pPr>
              <a:buFont typeface="Wingdings" panose="05000000000000000000" pitchFamily="2" charset="2"/>
              <a:buChar char="Ø"/>
            </a:pPr>
            <a:r>
              <a:rPr lang="zh-CN" altLang="en-US" sz="2400" dirty="0"/>
              <a:t>需要说明的其他事项</a:t>
            </a:r>
            <a:endParaRPr lang="en-US" altLang="zh-CN" sz="2400" dirty="0"/>
          </a:p>
          <a:p>
            <a:pPr>
              <a:lnSpc>
                <a:spcPts val="1500"/>
              </a:lnSpc>
              <a:buFont typeface="Wingdings" panose="05000000000000000000" pitchFamily="2" charset="2"/>
              <a:buChar char="Ø"/>
            </a:pPr>
            <a:endParaRPr lang="en-US" altLang="zh-CN" sz="2400" dirty="0"/>
          </a:p>
          <a:p>
            <a:pPr marL="0">
              <a:buNone/>
            </a:pPr>
            <a:r>
              <a:rPr lang="en-US" altLang="zh-CN" sz="2400" dirty="0"/>
              <a:t>1.</a:t>
            </a:r>
            <a:r>
              <a:rPr lang="zh-CN" altLang="en-US" sz="2400" dirty="0"/>
              <a:t>社保基金。可采用文字及表格结合的方式进行说明。</a:t>
            </a:r>
            <a:endParaRPr lang="en-US" altLang="zh-CN" sz="2400" dirty="0"/>
          </a:p>
          <a:p>
            <a:pPr marL="0">
              <a:lnSpc>
                <a:spcPts val="1000"/>
              </a:lnSpc>
              <a:buNone/>
            </a:pPr>
            <a:endParaRPr lang="en-US" altLang="zh-CN" sz="2400" dirty="0"/>
          </a:p>
          <a:p>
            <a:pPr marL="0">
              <a:buNone/>
            </a:pPr>
            <a:r>
              <a:rPr lang="en-US" altLang="zh-CN" sz="2400" dirty="0"/>
              <a:t>2.</a:t>
            </a:r>
            <a:r>
              <a:rPr lang="zh-CN" altLang="en-US" sz="2400" dirty="0"/>
              <a:t>资产负债表日后重大事项。</a:t>
            </a:r>
            <a:endParaRPr lang="en-US" altLang="zh-CN" sz="2400" dirty="0"/>
          </a:p>
          <a:p>
            <a:pPr marL="0">
              <a:lnSpc>
                <a:spcPts val="1000"/>
              </a:lnSpc>
              <a:buNone/>
            </a:pPr>
            <a:endParaRPr lang="zh-CN" altLang="en-US" sz="2400" dirty="0"/>
          </a:p>
          <a:p>
            <a:pPr marL="0">
              <a:buNone/>
            </a:pPr>
            <a:r>
              <a:rPr lang="en-US" altLang="zh-CN" sz="2400" dirty="0"/>
              <a:t>3.</a:t>
            </a:r>
            <a:r>
              <a:rPr lang="zh-CN" altLang="en-US" sz="2400" dirty="0"/>
              <a:t>政府部门管理的公共基础设施、文物文化资产、保障性住房、自然资源资产等重要资产的种类和实物量等相关信息。</a:t>
            </a:r>
            <a:endParaRPr lang="en-US" altLang="zh-CN" sz="2400" dirty="0"/>
          </a:p>
          <a:p>
            <a:pPr marL="0">
              <a:lnSpc>
                <a:spcPts val="1000"/>
              </a:lnSpc>
              <a:buNone/>
            </a:pPr>
            <a:endParaRPr lang="zh-CN" altLang="en-US" sz="2400" dirty="0"/>
          </a:p>
          <a:p>
            <a:pPr marL="0">
              <a:buNone/>
            </a:pPr>
            <a:r>
              <a:rPr lang="en-US" altLang="zh-CN" sz="2400" dirty="0"/>
              <a:t>4.</a:t>
            </a:r>
            <a:r>
              <a:rPr lang="zh-CN" altLang="en-US" sz="2400" dirty="0"/>
              <a:t>在建工程中土地收储项目名称及面积等情况。</a:t>
            </a:r>
          </a:p>
          <a:p>
            <a:pPr>
              <a:buNone/>
            </a:pPr>
            <a:endParaRPr lang="en-US" altLang="zh-CN" sz="2400" dirty="0"/>
          </a:p>
          <a:p>
            <a:pPr>
              <a:buNone/>
            </a:pPr>
            <a:endParaRPr lang="zh-CN" altLang="en-US" sz="2400" dirty="0"/>
          </a:p>
        </p:txBody>
      </p:sp>
      <p:sp>
        <p:nvSpPr>
          <p:cNvPr id="4"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53</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p:cNvSpPr>
          <p:nvPr>
            <p:ph type="title"/>
          </p:nvPr>
        </p:nvSpPr>
        <p:spPr/>
        <p:txBody>
          <a:bodyPr/>
          <a:lstStyle/>
          <a:p>
            <a:r>
              <a:rPr lang="zh-CN" altLang="en-US" sz="3200" dirty="0">
                <a:latin typeface="Arial" panose="020B0604020202020204" pitchFamily="34" charset="0"/>
                <a:ea typeface="黑体" panose="02010609060101010101" pitchFamily="2" charset="-122"/>
                <a:cs typeface="Arial" panose="020B0604020202020204" pitchFamily="34" charset="0"/>
              </a:rPr>
              <a:t>四、会计报表附注编制</a:t>
            </a:r>
          </a:p>
        </p:txBody>
      </p:sp>
      <p:sp>
        <p:nvSpPr>
          <p:cNvPr id="224259" name="Rectangle 3"/>
          <p:cNvSpPr>
            <a:spLocks noGrp="1"/>
          </p:cNvSpPr>
          <p:nvPr>
            <p:ph idx="1"/>
          </p:nvPr>
        </p:nvSpPr>
        <p:spPr>
          <a:xfrm>
            <a:off x="611560" y="1628800"/>
            <a:ext cx="8148666" cy="4267200"/>
          </a:xfrm>
        </p:spPr>
        <p:txBody>
          <a:bodyPr/>
          <a:lstStyle/>
          <a:p>
            <a:pPr marL="0" indent="0">
              <a:buNone/>
            </a:pPr>
            <a:r>
              <a:rPr lang="en-US" altLang="zh-CN" sz="2400" dirty="0"/>
              <a:t>5. </a:t>
            </a:r>
            <a:r>
              <a:rPr lang="zh-CN" altLang="en-US" sz="2400" dirty="0"/>
              <a:t>或有事项。披露政府或有事项的事由和金额，如担保事项、未决诉讼或仲裁、承诺（补贴、代偿）、救助等，若无法预计金额应说明理由。</a:t>
            </a:r>
            <a:endParaRPr lang="en-US" altLang="zh-CN" sz="2400" dirty="0"/>
          </a:p>
          <a:p>
            <a:pPr marL="0" indent="0">
              <a:buNone/>
            </a:pPr>
            <a:r>
              <a:rPr lang="en-US" altLang="zh-CN" sz="2400" dirty="0"/>
              <a:t>6</a:t>
            </a:r>
            <a:r>
              <a:rPr lang="en-US" altLang="zh-CN" sz="2400" dirty="0">
                <a:solidFill>
                  <a:srgbClr val="FF0000"/>
                </a:solidFill>
              </a:rPr>
              <a:t>.</a:t>
            </a:r>
            <a:r>
              <a:rPr lang="zh-CN" altLang="zh-CN" sz="2400" dirty="0">
                <a:solidFill>
                  <a:srgbClr val="FF0000"/>
                </a:solidFill>
              </a:rPr>
              <a:t> 资产负债表项目年初数调整情况。</a:t>
            </a:r>
            <a:endParaRPr lang="zh-CN" altLang="en-US" sz="2400" dirty="0"/>
          </a:p>
          <a:p>
            <a:pPr marL="0" indent="0">
              <a:buNone/>
            </a:pPr>
            <a:r>
              <a:rPr lang="en-US" altLang="zh-CN" sz="2400" dirty="0"/>
              <a:t>7.</a:t>
            </a:r>
            <a:r>
              <a:rPr lang="zh-CN" altLang="en-US" sz="2400" dirty="0"/>
              <a:t>其他未在报表中列示，但对政府财务状况有重大影响的事项。</a:t>
            </a:r>
          </a:p>
        </p:txBody>
      </p:sp>
      <p:sp>
        <p:nvSpPr>
          <p:cNvPr id="4"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54</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p:cNvSpPr>
          <p:nvPr>
            <p:ph type="title"/>
          </p:nvPr>
        </p:nvSpPr>
        <p:spPr/>
        <p:txBody>
          <a:bodyPr/>
          <a:lstStyle/>
          <a:p>
            <a:r>
              <a:rPr lang="zh-CN" altLang="en-US" sz="3200" b="1" dirty="0"/>
              <a:t>五</a:t>
            </a:r>
            <a:r>
              <a:rPr lang="zh-CN" altLang="en-US" sz="3200" dirty="0">
                <a:latin typeface="Arial" panose="020B0604020202020204" pitchFamily="34" charset="0"/>
                <a:ea typeface="黑体" panose="02010609060101010101" pitchFamily="2" charset="-122"/>
                <a:cs typeface="Arial" panose="020B0604020202020204" pitchFamily="34" charset="0"/>
              </a:rPr>
              <a:t>、政府财政经济分析</a:t>
            </a:r>
          </a:p>
        </p:txBody>
      </p:sp>
      <p:sp>
        <p:nvSpPr>
          <p:cNvPr id="228355" name="Rectangle 3"/>
          <p:cNvSpPr>
            <a:spLocks noGrp="1"/>
          </p:cNvSpPr>
          <p:nvPr>
            <p:ph idx="1"/>
          </p:nvPr>
        </p:nvSpPr>
        <p:spPr>
          <a:xfrm>
            <a:off x="695598" y="1484784"/>
            <a:ext cx="8001000" cy="4267200"/>
          </a:xfrm>
        </p:spPr>
        <p:txBody>
          <a:bodyPr/>
          <a:lstStyle/>
          <a:p>
            <a:pPr>
              <a:buFont typeface="Wingdings" panose="05000000000000000000" pitchFamily="2" charset="2"/>
              <a:buChar char="Ø"/>
            </a:pPr>
            <a:r>
              <a:rPr lang="zh-CN" altLang="zh-CN" sz="2400" dirty="0">
                <a:effectLst/>
                <a:latin typeface="Times New Roman" panose="02020603050405020304" pitchFamily="18" charset="0"/>
                <a:ea typeface="仿宋_GB2312" panose="02010609030101010101" charset="-122"/>
                <a:cs typeface="Times New Roman" panose="02020603050405020304" pitchFamily="18" charset="0"/>
              </a:rPr>
              <a:t>政府财务状况分析</a:t>
            </a:r>
          </a:p>
          <a:p>
            <a:pPr marL="0" indent="0">
              <a:buNone/>
            </a:pPr>
            <a:r>
              <a:rPr lang="en-US" altLang="zh-CN" sz="2400" dirty="0"/>
              <a:t>1.</a:t>
            </a:r>
            <a:r>
              <a:rPr lang="zh-CN" altLang="en-US" sz="2400" dirty="0"/>
              <a:t>资产情况。</a:t>
            </a:r>
            <a:endParaRPr lang="en-US" altLang="zh-CN" sz="2400" dirty="0"/>
          </a:p>
          <a:p>
            <a:pPr>
              <a:buFont typeface="Wingdings" panose="05000000000000000000" charset="0"/>
              <a:buChar char="ü"/>
            </a:pPr>
            <a:r>
              <a:rPr lang="zh-CN" altLang="zh-CN" sz="2400" dirty="0">
                <a:effectLst/>
                <a:latin typeface="Times New Roman" panose="02020603050405020304" pitchFamily="18" charset="0"/>
                <a:ea typeface="仿宋_GB2312" panose="02010609030101010101" charset="-122"/>
                <a:cs typeface="Times New Roman" panose="02020603050405020304" pitchFamily="18" charset="0"/>
              </a:rPr>
              <a:t>分析政府资产的</a:t>
            </a:r>
            <a:r>
              <a:rPr lang="zh-CN" altLang="zh-CN" sz="2400" dirty="0">
                <a:solidFill>
                  <a:srgbClr val="FF0000"/>
                </a:solidFill>
                <a:effectLst/>
                <a:latin typeface="Times New Roman" panose="02020603050405020304" pitchFamily="18" charset="0"/>
                <a:ea typeface="仿宋_GB2312" panose="02010609030101010101" charset="-122"/>
                <a:cs typeface="Times New Roman" panose="02020603050405020304" pitchFamily="18" charset="0"/>
              </a:rPr>
              <a:t>规模、变化情况及原因</a:t>
            </a:r>
            <a:r>
              <a:rPr lang="zh-CN" altLang="zh-CN" sz="2400" dirty="0">
                <a:effectLst/>
                <a:latin typeface="Times New Roman" panose="02020603050405020304" pitchFamily="18" charset="0"/>
                <a:ea typeface="仿宋_GB2312" panose="02010609030101010101" charset="-122"/>
                <a:cs typeface="Times New Roman" panose="02020603050405020304" pitchFamily="18" charset="0"/>
              </a:rPr>
              <a:t>；</a:t>
            </a:r>
          </a:p>
          <a:p>
            <a:pPr>
              <a:buFont typeface="Wingdings" panose="05000000000000000000" charset="0"/>
              <a:buChar char="ü"/>
            </a:pPr>
            <a:r>
              <a:rPr lang="zh-CN" altLang="zh-CN" sz="2400" dirty="0">
                <a:effectLst/>
                <a:latin typeface="Times New Roman" panose="02020603050405020304" pitchFamily="18" charset="0"/>
                <a:ea typeface="仿宋_GB2312" panose="02010609030101010101" charset="-122"/>
                <a:cs typeface="Times New Roman" panose="02020603050405020304" pitchFamily="18" charset="0"/>
              </a:rPr>
              <a:t>分析货币资金、应收及预付款项、长期投资、固定资产、在建工程、公共基础设施、政府储备物资、保障性住房等重要项目的占比和变化情况，并分析原因；</a:t>
            </a:r>
          </a:p>
          <a:p>
            <a:pPr>
              <a:buFont typeface="Wingdings" panose="05000000000000000000" charset="0"/>
              <a:buChar char="ü"/>
            </a:pPr>
            <a:r>
              <a:rPr lang="zh-CN" altLang="zh-CN" sz="2400" dirty="0">
                <a:solidFill>
                  <a:srgbClr val="FF0000"/>
                </a:solidFill>
                <a:effectLst/>
                <a:latin typeface="Times New Roman" panose="02020603050405020304" pitchFamily="18" charset="0"/>
                <a:ea typeface="仿宋_GB2312" panose="02010609030101010101" charset="-122"/>
                <a:cs typeface="Times New Roman" panose="02020603050405020304" pitchFamily="18" charset="0"/>
              </a:rPr>
              <a:t>其他资产</a:t>
            </a:r>
            <a:r>
              <a:rPr lang="en-US" altLang="zh-CN" sz="2400" dirty="0">
                <a:solidFill>
                  <a:srgbClr val="FF0000"/>
                </a:solidFill>
                <a:effectLst/>
                <a:latin typeface="Times New Roman" panose="02020603050405020304" pitchFamily="18" charset="0"/>
                <a:ea typeface="仿宋_GB2312" panose="02010609030101010101" charset="-122"/>
                <a:cs typeface="黑体" panose="02010609060101010101" pitchFamily="2" charset="-122"/>
              </a:rPr>
              <a:t>/</a:t>
            </a:r>
            <a:r>
              <a:rPr lang="zh-CN" altLang="zh-CN" sz="2400" dirty="0">
                <a:solidFill>
                  <a:srgbClr val="FF0000"/>
                </a:solidFill>
                <a:effectLst/>
                <a:latin typeface="Times New Roman" panose="02020603050405020304" pitchFamily="18" charset="0"/>
                <a:ea typeface="仿宋_GB2312" panose="02010609030101010101" charset="-122"/>
                <a:cs typeface="Times New Roman" panose="02020603050405020304" pitchFamily="18" charset="0"/>
              </a:rPr>
              <a:t>总资产若高于</a:t>
            </a:r>
            <a:r>
              <a:rPr lang="en-US" altLang="zh-CN" sz="2400" dirty="0">
                <a:solidFill>
                  <a:srgbClr val="FF0000"/>
                </a:solidFill>
                <a:effectLst/>
                <a:latin typeface="Times New Roman" panose="02020603050405020304" pitchFamily="18" charset="0"/>
                <a:ea typeface="仿宋_GB2312" panose="02010609030101010101" charset="-122"/>
                <a:cs typeface="黑体" panose="02010609060101010101" pitchFamily="2" charset="-122"/>
              </a:rPr>
              <a:t>10%</a:t>
            </a:r>
            <a:r>
              <a:rPr lang="zh-CN" altLang="en-US" sz="2400" dirty="0">
                <a:solidFill>
                  <a:srgbClr val="FF0000"/>
                </a:solidFill>
                <a:effectLst/>
                <a:latin typeface="Times New Roman" panose="02020603050405020304" pitchFamily="18" charset="0"/>
                <a:ea typeface="仿宋_GB2312" panose="02010609030101010101" charset="-122"/>
                <a:cs typeface="黑体" panose="02010609060101010101" pitchFamily="2" charset="-122"/>
              </a:rPr>
              <a:t>、</a:t>
            </a:r>
            <a:r>
              <a:rPr lang="zh-CN" altLang="zh-CN" sz="2400" dirty="0">
                <a:solidFill>
                  <a:srgbClr val="FF0000"/>
                </a:solidFill>
                <a:effectLst/>
                <a:latin typeface="Times New Roman" panose="02020603050405020304" pitchFamily="18" charset="0"/>
                <a:ea typeface="仿宋_GB2312" panose="02010609030101010101" charset="-122"/>
                <a:cs typeface="Times New Roman" panose="02020603050405020304" pitchFamily="18" charset="0"/>
              </a:rPr>
              <a:t>公共基础设施净值、保障性住房净值较上年增减变动幅度超过</a:t>
            </a:r>
            <a:r>
              <a:rPr lang="en-US" altLang="zh-CN" sz="2400" dirty="0">
                <a:solidFill>
                  <a:srgbClr val="FF0000"/>
                </a:solidFill>
                <a:effectLst/>
                <a:latin typeface="Times New Roman" panose="02020603050405020304" pitchFamily="18" charset="0"/>
                <a:ea typeface="仿宋_GB2312" panose="02010609030101010101" charset="-122"/>
                <a:cs typeface="黑体" panose="02010609060101010101" pitchFamily="2" charset="-122"/>
              </a:rPr>
              <a:t>20%</a:t>
            </a:r>
            <a:r>
              <a:rPr lang="zh-CN" altLang="zh-CN" sz="2400" dirty="0">
                <a:solidFill>
                  <a:srgbClr val="FF0000"/>
                </a:solidFill>
                <a:effectLst/>
                <a:latin typeface="Times New Roman" panose="02020603050405020304" pitchFamily="18" charset="0"/>
                <a:ea typeface="仿宋_GB2312" panose="02010609030101010101" charset="-122"/>
                <a:cs typeface="Times New Roman" panose="02020603050405020304" pitchFamily="18" charset="0"/>
              </a:rPr>
              <a:t>，需重点分析原因。</a:t>
            </a:r>
            <a:endParaRPr lang="zh-CN" altLang="zh-CN" sz="2400" dirty="0">
              <a:solidFill>
                <a:srgbClr val="FF0000"/>
              </a:solidFill>
              <a:effectLst/>
              <a:latin typeface="Calibri" panose="020F0502020204030204" pitchFamily="34" charset="0"/>
              <a:ea typeface="宋体" panose="02010600030101010101" pitchFamily="2" charset="-122"/>
              <a:cs typeface="黑体" panose="02010609060101010101" pitchFamily="2" charset="-122"/>
            </a:endParaRPr>
          </a:p>
          <a:p>
            <a:pPr>
              <a:buFont typeface="Wingdings" panose="05000000000000000000" pitchFamily="2" charset="2"/>
              <a:buChar char="ü"/>
            </a:pPr>
            <a:endParaRPr lang="en-US" altLang="zh-CN" sz="2400" dirty="0">
              <a:solidFill>
                <a:srgbClr val="FF0000"/>
              </a:solidFill>
            </a:endParaRPr>
          </a:p>
          <a:p>
            <a:pPr>
              <a:lnSpc>
                <a:spcPts val="1000"/>
              </a:lnSpc>
              <a:buFont typeface="Wingdings" panose="05000000000000000000" pitchFamily="2" charset="2"/>
              <a:buChar char="ü"/>
            </a:pPr>
            <a:endParaRPr lang="en-US" altLang="zh-CN" sz="2400" dirty="0"/>
          </a:p>
          <a:p>
            <a:pPr>
              <a:buFont typeface="Wingdings" panose="05000000000000000000" pitchFamily="2" charset="2"/>
              <a:buChar char="ü"/>
            </a:pPr>
            <a:endParaRPr lang="zh-CN" altLang="en-US" sz="2400" dirty="0"/>
          </a:p>
          <a:p>
            <a:endParaRPr lang="zh-CN" altLang="en-US" dirty="0"/>
          </a:p>
          <a:p>
            <a:endParaRPr lang="zh-CN" altLang="en-US" dirty="0"/>
          </a:p>
        </p:txBody>
      </p:sp>
      <p:sp>
        <p:nvSpPr>
          <p:cNvPr id="5"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55</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p:cNvSpPr>
          <p:nvPr>
            <p:ph type="title"/>
          </p:nvPr>
        </p:nvSpPr>
        <p:spPr/>
        <p:txBody>
          <a:bodyPr/>
          <a:lstStyle/>
          <a:p>
            <a:r>
              <a:rPr lang="zh-CN" altLang="en-US" sz="3200" b="1" dirty="0"/>
              <a:t>五</a:t>
            </a:r>
            <a:r>
              <a:rPr lang="zh-CN" altLang="en-US" sz="3200" dirty="0">
                <a:latin typeface="Arial" panose="020B0604020202020204" pitchFamily="34" charset="0"/>
                <a:ea typeface="黑体" panose="02010609060101010101" pitchFamily="2" charset="-122"/>
                <a:cs typeface="Arial" panose="020B0604020202020204" pitchFamily="34" charset="0"/>
              </a:rPr>
              <a:t>、政府财政经济分析</a:t>
            </a:r>
          </a:p>
        </p:txBody>
      </p:sp>
      <p:sp>
        <p:nvSpPr>
          <p:cNvPr id="228355" name="Rectangle 3"/>
          <p:cNvSpPr>
            <a:spLocks noGrp="1"/>
          </p:cNvSpPr>
          <p:nvPr>
            <p:ph idx="1"/>
          </p:nvPr>
        </p:nvSpPr>
        <p:spPr>
          <a:xfrm>
            <a:off x="543474" y="1417638"/>
            <a:ext cx="8176366" cy="4267200"/>
          </a:xfrm>
        </p:spPr>
        <p:txBody>
          <a:bodyPr/>
          <a:lstStyle/>
          <a:p>
            <a:pPr marL="0" indent="0">
              <a:buNone/>
            </a:pPr>
            <a:r>
              <a:rPr lang="en-US" altLang="zh-CN" sz="2200" dirty="0"/>
              <a:t>2.</a:t>
            </a:r>
            <a:r>
              <a:rPr lang="zh-CN" altLang="en-US" sz="2200" dirty="0"/>
              <a:t>负债情况。</a:t>
            </a:r>
            <a:endParaRPr lang="en-US" altLang="zh-CN" sz="2200" dirty="0"/>
          </a:p>
          <a:p>
            <a:pPr>
              <a:buFont typeface="Wingdings" panose="05000000000000000000" charset="0"/>
              <a:buChar char="ü"/>
            </a:pPr>
            <a:r>
              <a:rPr lang="zh-CN" altLang="zh-CN" sz="2200" dirty="0">
                <a:latin typeface="Times New Roman" panose="02020603050405020304" pitchFamily="18" charset="0"/>
                <a:cs typeface="Times New Roman" panose="02020603050405020304" pitchFamily="18" charset="0"/>
              </a:rPr>
              <a:t>分析政府</a:t>
            </a:r>
            <a:r>
              <a:rPr lang="zh-CN" altLang="zh-CN" sz="2200" dirty="0">
                <a:solidFill>
                  <a:srgbClr val="FF0000"/>
                </a:solidFill>
                <a:latin typeface="Times New Roman" panose="02020603050405020304" pitchFamily="18" charset="0"/>
                <a:cs typeface="Times New Roman" panose="02020603050405020304" pitchFamily="18" charset="0"/>
              </a:rPr>
              <a:t>负债的规模、变化情况及原因；</a:t>
            </a:r>
          </a:p>
          <a:p>
            <a:pPr>
              <a:buFont typeface="Wingdings" panose="05000000000000000000" charset="0"/>
              <a:buChar char="ü"/>
            </a:pPr>
            <a:r>
              <a:rPr lang="zh-CN" altLang="zh-CN" sz="2200" dirty="0">
                <a:latin typeface="Times New Roman" panose="02020603050405020304" pitchFamily="18" charset="0"/>
                <a:cs typeface="Times New Roman" panose="02020603050405020304" pitchFamily="18" charset="0"/>
              </a:rPr>
              <a:t>分析各项目比重以及变化趋势，并分析原因；</a:t>
            </a:r>
          </a:p>
          <a:p>
            <a:pPr>
              <a:buFont typeface="Wingdings" panose="05000000000000000000" charset="0"/>
              <a:buChar char="ü"/>
            </a:pPr>
            <a:r>
              <a:rPr lang="zh-CN" altLang="zh-CN" sz="2200" dirty="0">
                <a:solidFill>
                  <a:srgbClr val="FF0000"/>
                </a:solidFill>
                <a:latin typeface="Times New Roman" panose="02020603050405020304" pitchFamily="18" charset="0"/>
                <a:cs typeface="Times New Roman" panose="02020603050405020304" pitchFamily="18" charset="0"/>
              </a:rPr>
              <a:t>其他负债</a:t>
            </a:r>
            <a:r>
              <a:rPr lang="en-US" altLang="zh-CN" sz="2200" dirty="0">
                <a:solidFill>
                  <a:srgbClr val="FF0000"/>
                </a:solidFill>
                <a:latin typeface="Times New Roman" panose="02020603050405020304" pitchFamily="18" charset="0"/>
                <a:cs typeface="Times New Roman" panose="02020603050405020304" pitchFamily="18" charset="0"/>
              </a:rPr>
              <a:t>/</a:t>
            </a:r>
            <a:r>
              <a:rPr lang="zh-CN" altLang="zh-CN" sz="2200" dirty="0">
                <a:solidFill>
                  <a:srgbClr val="FF0000"/>
                </a:solidFill>
                <a:latin typeface="Times New Roman" panose="02020603050405020304" pitchFamily="18" charset="0"/>
                <a:cs typeface="Times New Roman" panose="02020603050405020304" pitchFamily="18" charset="0"/>
              </a:rPr>
              <a:t>总负债若高于</a:t>
            </a:r>
            <a:r>
              <a:rPr lang="en-US" altLang="zh-CN" sz="2200" dirty="0">
                <a:solidFill>
                  <a:srgbClr val="FF0000"/>
                </a:solidFill>
                <a:latin typeface="Times New Roman" panose="02020603050405020304" pitchFamily="18" charset="0"/>
                <a:cs typeface="Times New Roman" panose="02020603050405020304" pitchFamily="18" charset="0"/>
              </a:rPr>
              <a:t>10%</a:t>
            </a:r>
            <a:r>
              <a:rPr lang="zh-CN" altLang="zh-CN" sz="2200" dirty="0">
                <a:solidFill>
                  <a:srgbClr val="FF0000"/>
                </a:solidFill>
                <a:latin typeface="Times New Roman" panose="02020603050405020304" pitchFamily="18" charset="0"/>
                <a:cs typeface="Times New Roman" panose="02020603050405020304" pitchFamily="18" charset="0"/>
              </a:rPr>
              <a:t>，需重点分析原因。</a:t>
            </a:r>
            <a:endParaRPr lang="en-US" altLang="zh-CN" sz="2200"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sz="2200" dirty="0">
                <a:latin typeface="Times New Roman" panose="02020603050405020304" pitchFamily="18" charset="0"/>
                <a:cs typeface="Times New Roman" panose="02020603050405020304" pitchFamily="18" charset="0"/>
              </a:rPr>
              <a:t>3.</a:t>
            </a:r>
            <a:r>
              <a:rPr lang="zh-CN" altLang="en-US" sz="2200" dirty="0">
                <a:latin typeface="Times New Roman" panose="02020603050405020304" pitchFamily="18" charset="0"/>
                <a:cs typeface="Times New Roman" panose="02020603050405020304" pitchFamily="18" charset="0"/>
              </a:rPr>
              <a:t>净资产情况。</a:t>
            </a:r>
            <a:endParaRPr lang="en-US" altLang="zh-CN" sz="2200" dirty="0">
              <a:latin typeface="Times New Roman" panose="02020603050405020304" pitchFamily="18" charset="0"/>
              <a:cs typeface="Times New Roman" panose="02020603050405020304" pitchFamily="18" charset="0"/>
            </a:endParaRPr>
          </a:p>
          <a:p>
            <a:pPr>
              <a:buFont typeface="Wingdings" panose="05000000000000000000" charset="0"/>
              <a:buChar char="ü"/>
            </a:pPr>
            <a:r>
              <a:rPr lang="zh-CN" altLang="zh-CN" sz="2200" dirty="0">
                <a:latin typeface="Times New Roman" panose="02020603050405020304" pitchFamily="18" charset="0"/>
                <a:cs typeface="Times New Roman" panose="02020603050405020304" pitchFamily="18" charset="0"/>
              </a:rPr>
              <a:t>重点分析净资产规模及变动情况，并分析原因；</a:t>
            </a:r>
          </a:p>
          <a:p>
            <a:pPr>
              <a:buFont typeface="Wingdings" panose="05000000000000000000" charset="0"/>
              <a:buChar char="ü"/>
            </a:pPr>
            <a:r>
              <a:rPr lang="zh-CN" altLang="zh-CN" sz="2200" dirty="0">
                <a:solidFill>
                  <a:srgbClr val="FF0000"/>
                </a:solidFill>
                <a:latin typeface="Times New Roman" panose="02020603050405020304" pitchFamily="18" charset="0"/>
                <a:cs typeface="Times New Roman" panose="02020603050405020304" pitchFamily="18" charset="0"/>
              </a:rPr>
              <a:t>净资产总额年末数若为负数，需重点分析原因</a:t>
            </a:r>
            <a:r>
              <a:rPr lang="zh-CN" altLang="zh-CN" sz="2200" dirty="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a:p>
            <a:pPr marL="0" indent="0">
              <a:buNone/>
            </a:pPr>
            <a:r>
              <a:rPr lang="en-US" altLang="zh-CN" sz="2200" dirty="0">
                <a:latin typeface="Times New Roman" panose="02020603050405020304" pitchFamily="18" charset="0"/>
                <a:cs typeface="Times New Roman" panose="02020603050405020304" pitchFamily="18" charset="0"/>
              </a:rPr>
              <a:t>4.</a:t>
            </a:r>
            <a:r>
              <a:rPr lang="zh-CN" altLang="en-US" sz="2200" dirty="0">
                <a:latin typeface="Times New Roman" panose="02020603050405020304" pitchFamily="18" charset="0"/>
                <a:cs typeface="Times New Roman" panose="02020603050405020304" pitchFamily="18" charset="0"/>
              </a:rPr>
              <a:t>财务状况指标分析。</a:t>
            </a:r>
            <a:endParaRPr lang="en-US" altLang="zh-CN" sz="2200" dirty="0">
              <a:latin typeface="Times New Roman" panose="02020603050405020304" pitchFamily="18" charset="0"/>
              <a:cs typeface="Times New Roman" panose="02020603050405020304" pitchFamily="18" charset="0"/>
            </a:endParaRPr>
          </a:p>
          <a:p>
            <a:pPr>
              <a:buFont typeface="Wingdings" panose="05000000000000000000" charset="0"/>
              <a:buChar char="ü"/>
            </a:pPr>
            <a:r>
              <a:rPr lang="zh-CN" altLang="zh-CN" sz="2200" dirty="0">
                <a:latin typeface="Times New Roman" panose="02020603050405020304" pitchFamily="18" charset="0"/>
                <a:cs typeface="Times New Roman" panose="02020603050405020304" pitchFamily="18" charset="0"/>
              </a:rPr>
              <a:t>通过政府资产负债率、现金比率、流动比率等指标，分析政府财务风险及可控程度，需要采取的措施等</a:t>
            </a:r>
            <a:r>
              <a:rPr lang="zh-CN" altLang="zh-CN" sz="2400" dirty="0">
                <a:latin typeface="Times New Roman" panose="02020603050405020304" pitchFamily="18" charset="0"/>
                <a:cs typeface="Times New Roman" panose="02020603050405020304" pitchFamily="18" charset="0"/>
              </a:rPr>
              <a:t>。</a:t>
            </a:r>
          </a:p>
          <a:p>
            <a:pPr marL="0" indent="0">
              <a:buNone/>
            </a:pPr>
            <a:endParaRPr lang="zh-CN" altLang="zh-CN" sz="2400" dirty="0">
              <a:latin typeface="Times New Roman" panose="02020603050405020304" pitchFamily="18" charset="0"/>
              <a:cs typeface="Times New Roman" panose="02020603050405020304" pitchFamily="18" charset="0"/>
            </a:endParaRPr>
          </a:p>
          <a:p>
            <a:pPr marL="0" indent="0">
              <a:buNone/>
            </a:pPr>
            <a:endParaRPr lang="zh-CN" altLang="zh-CN" sz="2400" dirty="0">
              <a:latin typeface="Times New Roman" panose="02020603050405020304" pitchFamily="18" charset="0"/>
              <a:cs typeface="Times New Roman" panose="02020603050405020304" pitchFamily="18" charset="0"/>
            </a:endParaRPr>
          </a:p>
          <a:p>
            <a:pPr marL="0" indent="0">
              <a:buNone/>
            </a:pPr>
            <a:endParaRPr lang="zh-CN" altLang="zh-CN" sz="2400" dirty="0">
              <a:effectLst/>
              <a:latin typeface="Calibri" panose="020F0502020204030204" pitchFamily="34" charset="0"/>
              <a:ea typeface="宋体" panose="02010600030101010101" pitchFamily="2" charset="-122"/>
              <a:cs typeface="黑体" panose="02010609060101010101" pitchFamily="2" charset="-122"/>
            </a:endParaRPr>
          </a:p>
          <a:p>
            <a:pPr>
              <a:buFont typeface="Wingdings" panose="05000000000000000000" pitchFamily="2" charset="2"/>
              <a:buChar char="ü"/>
            </a:pPr>
            <a:endParaRPr lang="en-US" altLang="zh-CN" sz="2400" dirty="0">
              <a:solidFill>
                <a:srgbClr val="FF0000"/>
              </a:solidFill>
            </a:endParaRPr>
          </a:p>
          <a:p>
            <a:pPr>
              <a:lnSpc>
                <a:spcPts val="1000"/>
              </a:lnSpc>
              <a:buFont typeface="Wingdings" panose="05000000000000000000" pitchFamily="2" charset="2"/>
              <a:buChar char="ü"/>
            </a:pPr>
            <a:endParaRPr lang="en-US" altLang="zh-CN" sz="2400" dirty="0"/>
          </a:p>
          <a:p>
            <a:pPr>
              <a:buFont typeface="Wingdings" panose="05000000000000000000" pitchFamily="2" charset="2"/>
              <a:buChar char="ü"/>
            </a:pPr>
            <a:endParaRPr lang="zh-CN" altLang="en-US" sz="2400" dirty="0"/>
          </a:p>
          <a:p>
            <a:endParaRPr lang="zh-CN" altLang="en-US" dirty="0"/>
          </a:p>
          <a:p>
            <a:endParaRPr lang="zh-CN" altLang="en-US" dirty="0"/>
          </a:p>
        </p:txBody>
      </p:sp>
      <p:sp>
        <p:nvSpPr>
          <p:cNvPr id="5"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56</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p:cNvSpPr>
          <p:nvPr>
            <p:ph type="title"/>
          </p:nvPr>
        </p:nvSpPr>
        <p:spPr/>
        <p:txBody>
          <a:bodyPr/>
          <a:lstStyle/>
          <a:p>
            <a:r>
              <a:rPr lang="zh-CN" altLang="en-US" sz="3200" b="1" dirty="0"/>
              <a:t>五</a:t>
            </a:r>
            <a:r>
              <a:rPr lang="zh-CN" altLang="en-US" sz="3200" dirty="0">
                <a:latin typeface="Arial" panose="020B0604020202020204" pitchFamily="34" charset="0"/>
                <a:ea typeface="黑体" panose="02010609060101010101" pitchFamily="2" charset="-122"/>
                <a:cs typeface="Arial" panose="020B0604020202020204" pitchFamily="34" charset="0"/>
              </a:rPr>
              <a:t>、政府财政经济分析</a:t>
            </a:r>
          </a:p>
        </p:txBody>
      </p:sp>
      <p:sp>
        <p:nvSpPr>
          <p:cNvPr id="228355" name="Rectangle 3"/>
          <p:cNvSpPr>
            <a:spLocks noGrp="1"/>
          </p:cNvSpPr>
          <p:nvPr>
            <p:ph idx="1"/>
          </p:nvPr>
        </p:nvSpPr>
        <p:spPr>
          <a:xfrm>
            <a:off x="680244" y="1556792"/>
            <a:ext cx="8001000" cy="4267200"/>
          </a:xfrm>
        </p:spPr>
        <p:txBody>
          <a:bodyPr/>
          <a:lstStyle/>
          <a:p>
            <a:pPr>
              <a:buFont typeface="Wingdings" panose="05000000000000000000" pitchFamily="2" charset="2"/>
              <a:buChar char="Ø"/>
            </a:pPr>
            <a:r>
              <a:rPr lang="zh-CN" altLang="zh-CN" sz="2400" dirty="0">
                <a:latin typeface="Times New Roman" panose="02020603050405020304" pitchFamily="18" charset="0"/>
                <a:cs typeface="Times New Roman" panose="02020603050405020304" pitchFamily="18" charset="0"/>
              </a:rPr>
              <a:t>政府运行情况分析</a:t>
            </a:r>
          </a:p>
          <a:p>
            <a:pPr marL="0" indent="0">
              <a:buNone/>
            </a:pPr>
            <a:r>
              <a:rPr lang="en-US" altLang="zh-CN" sz="2400" dirty="0"/>
              <a:t>1.</a:t>
            </a:r>
            <a:r>
              <a:rPr lang="zh-CN" altLang="en-US" sz="2400" dirty="0"/>
              <a:t>收入情况。</a:t>
            </a:r>
            <a:endParaRPr lang="en-US" altLang="zh-CN" sz="2400" dirty="0"/>
          </a:p>
          <a:p>
            <a:pPr>
              <a:buFont typeface="Wingdings" panose="05000000000000000000" charset="0"/>
              <a:buChar char="ü"/>
            </a:pPr>
            <a:r>
              <a:rPr lang="zh-CN" altLang="zh-CN" sz="2400" dirty="0">
                <a:latin typeface="Times New Roman" panose="02020603050405020304" pitchFamily="18" charset="0"/>
                <a:cs typeface="Times New Roman" panose="02020603050405020304" pitchFamily="18" charset="0"/>
              </a:rPr>
              <a:t>分析政府收入规模、结构、来源分布、</a:t>
            </a:r>
            <a:r>
              <a:rPr lang="zh-CN" altLang="zh-CN" sz="2400" dirty="0">
                <a:solidFill>
                  <a:srgbClr val="FF0000"/>
                </a:solidFill>
                <a:latin typeface="Times New Roman" panose="02020603050405020304" pitchFamily="18" charset="0"/>
                <a:cs typeface="Times New Roman" panose="02020603050405020304" pitchFamily="18" charset="0"/>
              </a:rPr>
              <a:t>变化情况及原因</a:t>
            </a:r>
            <a:r>
              <a:rPr lang="zh-CN" altLang="zh-CN" sz="2400" dirty="0">
                <a:latin typeface="Times New Roman" panose="02020603050405020304" pitchFamily="18" charset="0"/>
                <a:cs typeface="Times New Roman" panose="02020603050405020304" pitchFamily="18" charset="0"/>
              </a:rPr>
              <a:t>，重点收入项目的比重及变化趋势，特别是宏观经济运行、相关行业发展、税收政策、非税收入政策等对政府收入变动的影响。</a:t>
            </a:r>
          </a:p>
          <a:p>
            <a:pPr>
              <a:buFont typeface="Wingdings" panose="05000000000000000000" charset="0"/>
              <a:buChar char="ü"/>
            </a:pPr>
            <a:r>
              <a:rPr lang="zh-CN" altLang="zh-CN" sz="2400" dirty="0">
                <a:solidFill>
                  <a:srgbClr val="FF0000"/>
                </a:solidFill>
                <a:latin typeface="Times New Roman" panose="02020603050405020304" pitchFamily="18" charset="0"/>
                <a:cs typeface="Times New Roman" panose="02020603050405020304" pitchFamily="18" charset="0"/>
              </a:rPr>
              <a:t>其他收入/总收入若高于10%需重点分析原因。</a:t>
            </a:r>
            <a:endParaRPr lang="en-US" altLang="zh-CN" sz="2400" dirty="0">
              <a:solidFill>
                <a:srgbClr val="FF0000"/>
              </a:solidFill>
              <a:latin typeface="Times New Roman" panose="02020603050405020304" pitchFamily="18" charset="0"/>
              <a:cs typeface="Times New Roman" panose="02020603050405020304" pitchFamily="18" charset="0"/>
            </a:endParaRPr>
          </a:p>
          <a:p>
            <a:pPr marL="0" indent="0">
              <a:buNone/>
            </a:pPr>
            <a:endParaRPr lang="zh-CN" altLang="zh-CN" sz="2400"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altLang="zh-CN" sz="2400" dirty="0">
              <a:solidFill>
                <a:srgbClr val="FF0000"/>
              </a:solidFill>
            </a:endParaRPr>
          </a:p>
          <a:p>
            <a:pPr>
              <a:lnSpc>
                <a:spcPts val="1000"/>
              </a:lnSpc>
              <a:buFont typeface="Wingdings" panose="05000000000000000000" pitchFamily="2" charset="2"/>
              <a:buChar char="ü"/>
            </a:pPr>
            <a:endParaRPr lang="en-US" altLang="zh-CN" sz="2400" dirty="0"/>
          </a:p>
          <a:p>
            <a:pPr>
              <a:buFont typeface="Wingdings" panose="05000000000000000000" pitchFamily="2" charset="2"/>
              <a:buChar char="ü"/>
            </a:pPr>
            <a:endParaRPr lang="zh-CN" altLang="en-US" sz="2400" dirty="0"/>
          </a:p>
          <a:p>
            <a:endParaRPr lang="zh-CN" altLang="en-US" dirty="0"/>
          </a:p>
          <a:p>
            <a:endParaRPr lang="zh-CN" altLang="en-US" dirty="0"/>
          </a:p>
        </p:txBody>
      </p:sp>
      <p:sp>
        <p:nvSpPr>
          <p:cNvPr id="5"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57</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p:cNvSpPr>
          <p:nvPr>
            <p:ph type="title"/>
          </p:nvPr>
        </p:nvSpPr>
        <p:spPr/>
        <p:txBody>
          <a:bodyPr/>
          <a:lstStyle/>
          <a:p>
            <a:r>
              <a:rPr lang="zh-CN" altLang="en-US" sz="3200" b="1" dirty="0"/>
              <a:t>五</a:t>
            </a:r>
            <a:r>
              <a:rPr lang="zh-CN" altLang="en-US" sz="3200" dirty="0">
                <a:latin typeface="Arial" panose="020B0604020202020204" pitchFamily="34" charset="0"/>
                <a:ea typeface="黑体" panose="02010609060101010101" pitchFamily="2" charset="-122"/>
                <a:cs typeface="Arial" panose="020B0604020202020204" pitchFamily="34" charset="0"/>
              </a:rPr>
              <a:t>、政府财政经济分析</a:t>
            </a:r>
          </a:p>
        </p:txBody>
      </p:sp>
      <p:sp>
        <p:nvSpPr>
          <p:cNvPr id="228355" name="Rectangle 3"/>
          <p:cNvSpPr>
            <a:spLocks noGrp="1"/>
          </p:cNvSpPr>
          <p:nvPr>
            <p:ph idx="1"/>
          </p:nvPr>
        </p:nvSpPr>
        <p:spPr>
          <a:xfrm>
            <a:off x="539552" y="1556792"/>
            <a:ext cx="8468360" cy="4267200"/>
          </a:xfrm>
        </p:spPr>
        <p:txBody>
          <a:bodyPr/>
          <a:lstStyle/>
          <a:p>
            <a:pPr marL="0" indent="0">
              <a:buNone/>
            </a:pP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费用情况。</a:t>
            </a:r>
            <a:endParaRPr lang="en-US" altLang="zh-CN" sz="2400" dirty="0">
              <a:latin typeface="Times New Roman" panose="02020603050405020304" pitchFamily="18" charset="0"/>
              <a:cs typeface="Times New Roman" panose="02020603050405020304" pitchFamily="18" charset="0"/>
            </a:endParaRPr>
          </a:p>
          <a:p>
            <a:pPr>
              <a:buFont typeface="Wingdings" panose="05000000000000000000" charset="0"/>
              <a:buChar char="ü"/>
            </a:pPr>
            <a:r>
              <a:rPr lang="zh-CN" altLang="zh-CN" sz="2400" dirty="0">
                <a:latin typeface="Times New Roman" panose="02020603050405020304" pitchFamily="18" charset="0"/>
                <a:cs typeface="Times New Roman" panose="02020603050405020304" pitchFamily="18" charset="0"/>
              </a:rPr>
              <a:t>重点按照经济分类分析政府费用规模、构成、</a:t>
            </a:r>
            <a:r>
              <a:rPr lang="zh-CN" altLang="zh-CN" sz="2400" dirty="0">
                <a:solidFill>
                  <a:srgbClr val="FF0000"/>
                </a:solidFill>
                <a:latin typeface="Times New Roman" panose="02020603050405020304" pitchFamily="18" charset="0"/>
                <a:cs typeface="Times New Roman" panose="02020603050405020304" pitchFamily="18" charset="0"/>
              </a:rPr>
              <a:t>变化情况及原因，</a:t>
            </a:r>
            <a:r>
              <a:rPr lang="zh-CN" altLang="zh-CN" sz="2400" dirty="0">
                <a:latin typeface="Times New Roman" panose="02020603050405020304" pitchFamily="18" charset="0"/>
                <a:cs typeface="Times New Roman" panose="02020603050405020304" pitchFamily="18" charset="0"/>
              </a:rPr>
              <a:t>特别是政府投融资情况对政府费用变动的影响。</a:t>
            </a:r>
          </a:p>
          <a:p>
            <a:pPr>
              <a:buFont typeface="Wingdings" panose="05000000000000000000" charset="0"/>
              <a:buChar char="ü"/>
            </a:pPr>
            <a:r>
              <a:rPr lang="zh-CN" altLang="zh-CN" sz="2400" dirty="0">
                <a:solidFill>
                  <a:srgbClr val="FF0000"/>
                </a:solidFill>
                <a:latin typeface="Times New Roman" panose="02020603050405020304" pitchFamily="18" charset="0"/>
                <a:cs typeface="Times New Roman" panose="02020603050405020304" pitchFamily="18" charset="0"/>
              </a:rPr>
              <a:t>其他费用/总费用若高于10%需重点分析原因</a:t>
            </a:r>
            <a:r>
              <a:rPr lang="zh-CN"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财务运行状况指标分析。</a:t>
            </a:r>
            <a:endParaRPr lang="en-US" altLang="zh-CN" sz="2400" dirty="0">
              <a:latin typeface="Times New Roman" panose="02020603050405020304" pitchFamily="18" charset="0"/>
              <a:cs typeface="Times New Roman" panose="02020603050405020304" pitchFamily="18" charset="0"/>
            </a:endParaRPr>
          </a:p>
          <a:p>
            <a:pPr>
              <a:buFont typeface="Wingdings" panose="05000000000000000000" charset="0"/>
              <a:buChar char="ü"/>
            </a:pPr>
            <a:r>
              <a:rPr lang="zh-CN" altLang="zh-CN" sz="2400" dirty="0">
                <a:latin typeface="Times New Roman" panose="02020603050405020304" pitchFamily="18" charset="0"/>
                <a:cs typeface="Times New Roman" panose="02020603050405020304" pitchFamily="18" charset="0"/>
              </a:rPr>
              <a:t>运用政府收入费用率、税收收入比重等指标，分析政府财政财务运行质量和效率。</a:t>
            </a:r>
          </a:p>
          <a:p>
            <a:pPr marL="0" indent="0">
              <a:buNone/>
            </a:pPr>
            <a:endParaRPr lang="zh-CN" altLang="zh-CN" sz="2400" dirty="0">
              <a:latin typeface="Times New Roman" panose="02020603050405020304" pitchFamily="18" charset="0"/>
              <a:cs typeface="Times New Roman" panose="02020603050405020304" pitchFamily="18" charset="0"/>
            </a:endParaRPr>
          </a:p>
          <a:p>
            <a:pPr marL="0" indent="0">
              <a:buNone/>
            </a:pPr>
            <a:endParaRPr lang="zh-CN" altLang="zh-CN"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altLang="zh-CN" sz="2400" dirty="0">
              <a:solidFill>
                <a:srgbClr val="FF0000"/>
              </a:solidFill>
            </a:endParaRPr>
          </a:p>
          <a:p>
            <a:pPr>
              <a:lnSpc>
                <a:spcPts val="1000"/>
              </a:lnSpc>
              <a:buFont typeface="Wingdings" panose="05000000000000000000" pitchFamily="2" charset="2"/>
              <a:buChar char="ü"/>
            </a:pPr>
            <a:endParaRPr lang="en-US" altLang="zh-CN" sz="2400" dirty="0"/>
          </a:p>
          <a:p>
            <a:pPr>
              <a:buFont typeface="Wingdings" panose="05000000000000000000" pitchFamily="2" charset="2"/>
              <a:buChar char="ü"/>
            </a:pPr>
            <a:endParaRPr lang="zh-CN" altLang="en-US" sz="2400" dirty="0"/>
          </a:p>
          <a:p>
            <a:endParaRPr lang="zh-CN" altLang="en-US" dirty="0"/>
          </a:p>
          <a:p>
            <a:endParaRPr lang="zh-CN" altLang="en-US" dirty="0"/>
          </a:p>
        </p:txBody>
      </p:sp>
      <p:sp>
        <p:nvSpPr>
          <p:cNvPr id="5"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58</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p:cNvSpPr>
          <p:nvPr>
            <p:ph type="title"/>
          </p:nvPr>
        </p:nvSpPr>
        <p:spPr/>
        <p:txBody>
          <a:bodyPr/>
          <a:lstStyle/>
          <a:p>
            <a:r>
              <a:rPr lang="zh-CN" altLang="en-US" sz="3200" b="1" dirty="0"/>
              <a:t>五</a:t>
            </a:r>
            <a:r>
              <a:rPr lang="zh-CN" altLang="en-US" sz="3200" dirty="0">
                <a:latin typeface="Arial" panose="020B0604020202020204" pitchFamily="34" charset="0"/>
                <a:ea typeface="黑体" panose="02010609060101010101" pitchFamily="2" charset="-122"/>
                <a:cs typeface="Arial" panose="020B0604020202020204" pitchFamily="34" charset="0"/>
              </a:rPr>
              <a:t>、政府财政经济分析</a:t>
            </a:r>
          </a:p>
        </p:txBody>
      </p:sp>
      <p:sp>
        <p:nvSpPr>
          <p:cNvPr id="228355" name="Rectangle 3"/>
          <p:cNvSpPr>
            <a:spLocks noGrp="1"/>
          </p:cNvSpPr>
          <p:nvPr>
            <p:ph idx="1"/>
          </p:nvPr>
        </p:nvSpPr>
        <p:spPr>
          <a:xfrm>
            <a:off x="685800" y="1628800"/>
            <a:ext cx="8001000" cy="4267200"/>
          </a:xfrm>
        </p:spPr>
        <p:txBody>
          <a:bodyPr/>
          <a:lstStyle/>
          <a:p>
            <a:pPr>
              <a:buFont typeface="Wingdings" panose="05000000000000000000" pitchFamily="2" charset="2"/>
              <a:buChar char="Ø"/>
            </a:pPr>
            <a:r>
              <a:rPr lang="zh-CN" altLang="zh-CN" sz="2400" dirty="0">
                <a:latin typeface="Times New Roman" panose="02020603050405020304" pitchFamily="18" charset="0"/>
                <a:ea typeface="楷体_GB2312" panose="02010609030101010101" pitchFamily="49" charset="-122"/>
                <a:cs typeface="Times New Roman" panose="02020603050405020304" pitchFamily="18" charset="0"/>
              </a:rPr>
              <a:t>财政中长期可持续性分析</a:t>
            </a:r>
          </a:p>
          <a:p>
            <a:pPr>
              <a:buFont typeface="Wingdings" panose="05000000000000000000" pitchFamily="2" charset="2"/>
              <a:buChar char="Ø"/>
            </a:pPr>
            <a:endParaRPr lang="en-US" altLang="zh-CN" sz="2400" dirty="0"/>
          </a:p>
          <a:p>
            <a:pPr marL="0" indent="0">
              <a:buNone/>
            </a:pPr>
            <a:r>
              <a:rPr lang="zh-CN" altLang="zh-CN" sz="2400" dirty="0">
                <a:latin typeface="Times New Roman" panose="02020603050405020304" pitchFamily="18" charset="0"/>
                <a:cs typeface="Times New Roman" panose="02020603050405020304" pitchFamily="18" charset="0"/>
              </a:rPr>
              <a:t>基于当前政府财政财务状况和运行情况，结合本地区经济形势、重点产业发展趋势、财政体制、财税政策、社会保障政策、通货膨胀率等，全面分析政府未来中长期收入支出变化趋势、预测财政收支缺口等。</a:t>
            </a:r>
          </a:p>
          <a:p>
            <a:pPr>
              <a:buFont typeface="Wingdings" panose="05000000000000000000" pitchFamily="2" charset="2"/>
              <a:buChar char="ü"/>
            </a:pPr>
            <a:endParaRPr lang="en-US" altLang="zh-CN" sz="2400" dirty="0">
              <a:solidFill>
                <a:srgbClr val="FF0000"/>
              </a:solidFill>
            </a:endParaRPr>
          </a:p>
          <a:p>
            <a:pPr>
              <a:lnSpc>
                <a:spcPts val="1000"/>
              </a:lnSpc>
              <a:buFont typeface="Wingdings" panose="05000000000000000000" pitchFamily="2" charset="2"/>
              <a:buChar char="ü"/>
            </a:pPr>
            <a:endParaRPr lang="en-US" altLang="zh-CN" sz="2400" dirty="0"/>
          </a:p>
          <a:p>
            <a:pPr>
              <a:buFont typeface="Wingdings" panose="05000000000000000000" pitchFamily="2" charset="2"/>
              <a:buChar char="ü"/>
            </a:pPr>
            <a:endParaRPr lang="zh-CN" altLang="en-US" sz="2400" dirty="0"/>
          </a:p>
          <a:p>
            <a:endParaRPr lang="zh-CN" altLang="en-US" dirty="0"/>
          </a:p>
          <a:p>
            <a:endParaRPr lang="zh-CN" altLang="en-US" dirty="0"/>
          </a:p>
        </p:txBody>
      </p:sp>
      <p:sp>
        <p:nvSpPr>
          <p:cNvPr id="5"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59</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p:cNvSpPr>
          <p:nvPr>
            <p:ph type="title"/>
          </p:nvPr>
        </p:nvSpPr>
        <p:spPr>
          <a:xfrm>
            <a:off x="611560" y="404664"/>
            <a:ext cx="5775325"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二、政府综合会计报表项目</a:t>
            </a:r>
          </a:p>
        </p:txBody>
      </p:sp>
      <p:sp>
        <p:nvSpPr>
          <p:cNvPr id="17411" name="内容占位符 2"/>
          <p:cNvSpPr>
            <a:spLocks noGrp="1"/>
          </p:cNvSpPr>
          <p:nvPr>
            <p:ph idx="1"/>
          </p:nvPr>
        </p:nvSpPr>
        <p:spPr>
          <a:xfrm>
            <a:off x="754435" y="1855457"/>
            <a:ext cx="7776790" cy="4238782"/>
          </a:xfrm>
        </p:spPr>
        <p:txBody>
          <a:bodyPr/>
          <a:lstStyle/>
          <a:p>
            <a:pPr>
              <a:buFont typeface="Wingdings" panose="05000000000000000000" pitchFamily="2" charset="2"/>
              <a:buChar char="u"/>
              <a:defRPr/>
            </a:pPr>
            <a:r>
              <a:rPr altLang="en-US" sz="2400" dirty="0"/>
              <a:t>资产负债表</a:t>
            </a:r>
            <a:endParaRPr lang="en-US" altLang="zh-CN" sz="2400" dirty="0"/>
          </a:p>
          <a:p>
            <a:pPr>
              <a:buFont typeface="Wingdings" panose="05000000000000000000" pitchFamily="2" charset="2"/>
              <a:buChar char="Ø"/>
              <a:defRPr/>
            </a:pPr>
            <a:r>
              <a:rPr altLang="en-US" sz="2400" dirty="0"/>
              <a:t>资产类项目</a:t>
            </a:r>
          </a:p>
          <a:p>
            <a:pPr marL="0" indent="0">
              <a:buNone/>
            </a:pPr>
            <a:r>
              <a:rPr lang="zh-CN" altLang="en-US" sz="2400" dirty="0"/>
              <a:t>货币资金、短期投资、应收及预付款项、应收股利、应收利息、存货、一年内到期的非流动资产、其他流动资产、长期投资、应收转贷款、固定资产净值、在建工程、无形资产净值、研发支出、公共基础设施净值、政府储备物资、文物文化资产、保障性住房净值、</a:t>
            </a:r>
            <a:r>
              <a:rPr lang="en-US" altLang="zh-CN" sz="2400" dirty="0"/>
              <a:t>PPP</a:t>
            </a:r>
            <a:r>
              <a:rPr lang="zh-CN" altLang="zh-CN" sz="2400" dirty="0"/>
              <a:t>项目资产净值</a:t>
            </a:r>
            <a:r>
              <a:rPr lang="zh-CN" altLang="en-US" sz="2400" dirty="0"/>
              <a:t>、其他非流动资产、受托代理资产。</a:t>
            </a:r>
            <a:endParaRPr lang="en-US" altLang="zh-CN" sz="2400" dirty="0"/>
          </a:p>
          <a:p>
            <a:pPr marL="0" indent="0">
              <a:buNone/>
            </a:pPr>
            <a:r>
              <a:rPr lang="zh-CN" altLang="en-US" sz="2400" dirty="0">
                <a:solidFill>
                  <a:srgbClr val="FF0000"/>
                </a:solidFill>
              </a:rPr>
              <a:t>注意：资产类项目原则上不能出现负数，负数情况需在附注中作出说明。</a:t>
            </a:r>
          </a:p>
          <a:p>
            <a:pPr marL="0" indent="0">
              <a:buNone/>
              <a:defRPr/>
            </a:pPr>
            <a:endParaRPr lang="zh-CN" altLang="en-US" sz="2400" dirty="0"/>
          </a:p>
        </p:txBody>
      </p:sp>
      <p:sp>
        <p:nvSpPr>
          <p:cNvPr id="120836" name="灯片编号占位符 3"/>
          <p:cNvSpPr>
            <a:spLocks noGrp="1"/>
          </p:cNvSpPr>
          <p:nvPr>
            <p:ph type="sldNum" sz="quarter" idx="12"/>
          </p:nvPr>
        </p:nvSpPr>
        <p:spPr>
          <a:xfrm>
            <a:off x="8531225" y="6640513"/>
            <a:ext cx="612775" cy="217487"/>
          </a:xfrm>
          <a:noFill/>
        </p:spPr>
        <p:txBody>
          <a:bodyPr/>
          <a:lstStyle/>
          <a:p>
            <a:pPr algn="ctr"/>
            <a:fld id="{22E4961F-E004-4529-9074-BA978FEF2684}"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ctr"/>
              <a:t>6</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22834117"/>
              </p:ext>
            </p:extLst>
          </p:nvPr>
        </p:nvGraphicFramePr>
        <p:xfrm>
          <a:off x="683568" y="1700808"/>
          <a:ext cx="8137475" cy="3840388"/>
        </p:xfrm>
        <a:graphic>
          <a:graphicData uri="http://schemas.openxmlformats.org/drawingml/2006/table">
            <a:tbl>
              <a:tblPr firstRow="1" firstCol="1" bandRow="1">
                <a:tableStyleId>{5C22544A-7EE6-4342-B048-85BDC9FD1C3A}</a:tableStyleId>
              </a:tblPr>
              <a:tblGrid>
                <a:gridCol w="1133061">
                  <a:extLst>
                    <a:ext uri="{9D8B030D-6E8A-4147-A177-3AD203B41FA5}">
                      <a16:colId xmlns:a16="http://schemas.microsoft.com/office/drawing/2014/main" val="20000"/>
                    </a:ext>
                  </a:extLst>
                </a:gridCol>
                <a:gridCol w="1796807">
                  <a:extLst>
                    <a:ext uri="{9D8B030D-6E8A-4147-A177-3AD203B41FA5}">
                      <a16:colId xmlns:a16="http://schemas.microsoft.com/office/drawing/2014/main" val="20001"/>
                    </a:ext>
                  </a:extLst>
                </a:gridCol>
                <a:gridCol w="2745512">
                  <a:extLst>
                    <a:ext uri="{9D8B030D-6E8A-4147-A177-3AD203B41FA5}">
                      <a16:colId xmlns:a16="http://schemas.microsoft.com/office/drawing/2014/main" val="20002"/>
                    </a:ext>
                  </a:extLst>
                </a:gridCol>
                <a:gridCol w="2462095">
                  <a:extLst>
                    <a:ext uri="{9D8B030D-6E8A-4147-A177-3AD203B41FA5}">
                      <a16:colId xmlns:a16="http://schemas.microsoft.com/office/drawing/2014/main" val="20003"/>
                    </a:ext>
                  </a:extLst>
                </a:gridCol>
              </a:tblGrid>
              <a:tr h="410776">
                <a:tc>
                  <a:txBody>
                    <a:bodyPr/>
                    <a:lstStyle/>
                    <a:p>
                      <a:pPr algn="ctr">
                        <a:spcAft>
                          <a:spcPts val="0"/>
                        </a:spcAft>
                      </a:pPr>
                      <a:r>
                        <a:rPr lang="zh-CN" sz="1600" kern="0" dirty="0">
                          <a:effectLst/>
                        </a:rPr>
                        <a:t>序号</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指标名称</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a:effectLst/>
                        </a:rPr>
                        <a:t>公式</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a:effectLst/>
                        </a:rPr>
                        <a:t>指标说明</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92333">
                <a:tc gridSpan="4">
                  <a:txBody>
                    <a:bodyPr/>
                    <a:lstStyle/>
                    <a:p>
                      <a:pPr algn="l">
                        <a:spcAft>
                          <a:spcPts val="0"/>
                        </a:spcAft>
                      </a:pPr>
                      <a:r>
                        <a:rPr lang="zh-CN" sz="1600" kern="0">
                          <a:effectLst/>
                        </a:rPr>
                        <a:t>一、政府财务状况分析指标</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457251">
                <a:tc>
                  <a:txBody>
                    <a:bodyPr/>
                    <a:lstStyle/>
                    <a:p>
                      <a:pPr algn="ctr">
                        <a:spcAft>
                          <a:spcPts val="0"/>
                        </a:spcAft>
                      </a:pPr>
                      <a:r>
                        <a:rPr lang="en-US" sz="1600" kern="0">
                          <a:effectLst/>
                        </a:rPr>
                        <a:t>1</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资产负债率</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a:effectLst/>
                        </a:rPr>
                        <a:t>负债总额</a:t>
                      </a:r>
                      <a:r>
                        <a:rPr lang="en-US" sz="1600" kern="0">
                          <a:effectLst/>
                        </a:rPr>
                        <a:t>/</a:t>
                      </a:r>
                      <a:r>
                        <a:rPr lang="zh-CN" sz="1600" kern="0">
                          <a:effectLst/>
                        </a:rPr>
                        <a:t>资产总额</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反映政府偿付债务的能力。</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60111">
                <a:tc>
                  <a:txBody>
                    <a:bodyPr/>
                    <a:lstStyle/>
                    <a:p>
                      <a:pPr algn="ctr">
                        <a:spcAft>
                          <a:spcPts val="0"/>
                        </a:spcAft>
                      </a:pPr>
                      <a:r>
                        <a:rPr lang="en-US" sz="1600" kern="0">
                          <a:effectLst/>
                        </a:rPr>
                        <a:t>2</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流动比率</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a:effectLst/>
                        </a:rPr>
                        <a:t>流动资产</a:t>
                      </a:r>
                      <a:r>
                        <a:rPr lang="en-US" sz="1600" kern="0">
                          <a:effectLst/>
                        </a:rPr>
                        <a:t>/</a:t>
                      </a:r>
                      <a:r>
                        <a:rPr lang="zh-CN" sz="1600" kern="0">
                          <a:effectLst/>
                        </a:rPr>
                        <a:t>流动负债</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反映政府利用流动资产偿还短期负债的能力。</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61075">
                <a:tc>
                  <a:txBody>
                    <a:bodyPr/>
                    <a:lstStyle/>
                    <a:p>
                      <a:pPr algn="ctr">
                        <a:spcAft>
                          <a:spcPts val="0"/>
                        </a:spcAft>
                      </a:pPr>
                      <a:r>
                        <a:rPr lang="en-US" sz="1600" kern="0" dirty="0">
                          <a:effectLst/>
                        </a:rPr>
                        <a:t>3</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现金比率</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a:effectLst/>
                        </a:rPr>
                        <a:t>货币资金</a:t>
                      </a:r>
                      <a:r>
                        <a:rPr lang="en-US" sz="1600" kern="0">
                          <a:effectLst/>
                        </a:rPr>
                        <a:t>/</a:t>
                      </a:r>
                      <a:r>
                        <a:rPr lang="zh-CN" sz="1600" kern="0">
                          <a:effectLst/>
                        </a:rPr>
                        <a:t>流动负债</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反映政府利用货币资金偿还短期负债的能力。</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90167">
                <a:tc>
                  <a:txBody>
                    <a:bodyPr/>
                    <a:lstStyle/>
                    <a:p>
                      <a:pPr algn="ctr">
                        <a:spcAft>
                          <a:spcPts val="0"/>
                        </a:spcAft>
                      </a:pPr>
                      <a:r>
                        <a:rPr lang="en-US" sz="1600" kern="0">
                          <a:effectLst/>
                        </a:rPr>
                        <a:t>4</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金融资产负债率</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a:effectLst/>
                        </a:rPr>
                        <a:t>（流动资产总额</a:t>
                      </a:r>
                      <a:r>
                        <a:rPr lang="en-US" sz="1600" kern="0">
                          <a:effectLst/>
                        </a:rPr>
                        <a:t>-</a:t>
                      </a:r>
                      <a:r>
                        <a:rPr lang="zh-CN" sz="1600" kern="0">
                          <a:effectLst/>
                        </a:rPr>
                        <a:t>存货</a:t>
                      </a:r>
                      <a:r>
                        <a:rPr lang="en-US" sz="1600" kern="0">
                          <a:effectLst/>
                        </a:rPr>
                        <a:t>+</a:t>
                      </a:r>
                      <a:r>
                        <a:rPr lang="zh-CN" sz="1600" kern="0">
                          <a:effectLst/>
                        </a:rPr>
                        <a:t>长期投资</a:t>
                      </a:r>
                      <a:r>
                        <a:rPr lang="en-US" sz="1600" kern="0">
                          <a:effectLst/>
                        </a:rPr>
                        <a:t>+</a:t>
                      </a:r>
                      <a:r>
                        <a:rPr lang="zh-CN" sz="1600" kern="0">
                          <a:effectLst/>
                        </a:rPr>
                        <a:t>应收转贷款）</a:t>
                      </a:r>
                      <a:r>
                        <a:rPr lang="en-US" sz="1600" kern="0">
                          <a:effectLst/>
                        </a:rPr>
                        <a:t>/</a:t>
                      </a:r>
                      <a:r>
                        <a:rPr lang="zh-CN" sz="1600" kern="0">
                          <a:effectLst/>
                        </a:rPr>
                        <a:t>负债总额</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反映政府利用金融资产偿还负债的能力。</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914501">
                <a:tc>
                  <a:txBody>
                    <a:bodyPr/>
                    <a:lstStyle/>
                    <a:p>
                      <a:pPr algn="ctr">
                        <a:spcAft>
                          <a:spcPts val="0"/>
                        </a:spcAft>
                      </a:pPr>
                      <a:r>
                        <a:rPr lang="en-US" sz="1600" kern="0">
                          <a:effectLst/>
                        </a:rPr>
                        <a:t>5</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总负债变动率</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（负债总额年末数</a:t>
                      </a:r>
                      <a:r>
                        <a:rPr lang="en-US" sz="1600" kern="0" dirty="0">
                          <a:effectLst/>
                        </a:rPr>
                        <a:t>-</a:t>
                      </a:r>
                      <a:r>
                        <a:rPr lang="zh-CN" sz="1600" kern="0" dirty="0">
                          <a:effectLst/>
                        </a:rPr>
                        <a:t>负债总额年初数）</a:t>
                      </a:r>
                      <a:r>
                        <a:rPr lang="en-US" sz="1600" kern="0" dirty="0">
                          <a:effectLst/>
                        </a:rPr>
                        <a:t>/</a:t>
                      </a:r>
                      <a:r>
                        <a:rPr lang="zh-CN" sz="1600" kern="0" dirty="0">
                          <a:effectLst/>
                        </a:rPr>
                        <a:t>负债总额年初数</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反映负债的增长速度。同比增速是否过快可参考全国地方政府债务限额增幅。</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标题 4"/>
          <p:cNvSpPr>
            <a:spLocks noGrp="1"/>
          </p:cNvSpPr>
          <p:nvPr>
            <p:ph type="title"/>
          </p:nvPr>
        </p:nvSpPr>
        <p:spPr/>
        <p:txBody>
          <a:bodyPr/>
          <a:lstStyle/>
          <a:p>
            <a:r>
              <a:rPr lang="zh-CN" altLang="en-US" sz="4000" dirty="0">
                <a:latin typeface="Arial" panose="020B0604020202020204" pitchFamily="34" charset="0"/>
                <a:ea typeface="黑体" panose="02010609060101010101" pitchFamily="2" charset="-122"/>
                <a:cs typeface="Arial" panose="020B0604020202020204" pitchFamily="34" charset="0"/>
              </a:rPr>
              <a:t>五、政府财政经济分析</a:t>
            </a:r>
            <a:endParaRPr lang="zh-CN" altLang="en-US" dirty="0"/>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60</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348188030"/>
              </p:ext>
            </p:extLst>
          </p:nvPr>
        </p:nvGraphicFramePr>
        <p:xfrm>
          <a:off x="571472" y="1628800"/>
          <a:ext cx="8001056" cy="3789652"/>
        </p:xfrm>
        <a:graphic>
          <a:graphicData uri="http://schemas.openxmlformats.org/drawingml/2006/table">
            <a:tbl>
              <a:tblPr firstRow="1" firstCol="1" bandRow="1">
                <a:tableStyleId>{5C22544A-7EE6-4342-B048-85BDC9FD1C3A}</a:tableStyleId>
              </a:tblPr>
              <a:tblGrid>
                <a:gridCol w="841195">
                  <a:extLst>
                    <a:ext uri="{9D8B030D-6E8A-4147-A177-3AD203B41FA5}">
                      <a16:colId xmlns:a16="http://schemas.microsoft.com/office/drawing/2014/main" val="20000"/>
                    </a:ext>
                  </a:extLst>
                </a:gridCol>
                <a:gridCol w="1627021">
                  <a:extLst>
                    <a:ext uri="{9D8B030D-6E8A-4147-A177-3AD203B41FA5}">
                      <a16:colId xmlns:a16="http://schemas.microsoft.com/office/drawing/2014/main" val="20001"/>
                    </a:ext>
                  </a:extLst>
                </a:gridCol>
                <a:gridCol w="2916979">
                  <a:extLst>
                    <a:ext uri="{9D8B030D-6E8A-4147-A177-3AD203B41FA5}">
                      <a16:colId xmlns:a16="http://schemas.microsoft.com/office/drawing/2014/main" val="20002"/>
                    </a:ext>
                  </a:extLst>
                </a:gridCol>
                <a:gridCol w="2615861">
                  <a:extLst>
                    <a:ext uri="{9D8B030D-6E8A-4147-A177-3AD203B41FA5}">
                      <a16:colId xmlns:a16="http://schemas.microsoft.com/office/drawing/2014/main" val="20003"/>
                    </a:ext>
                  </a:extLst>
                </a:gridCol>
              </a:tblGrid>
              <a:tr h="576709">
                <a:tc>
                  <a:txBody>
                    <a:bodyPr/>
                    <a:lstStyle/>
                    <a:p>
                      <a:pPr algn="ctr">
                        <a:spcAft>
                          <a:spcPts val="0"/>
                        </a:spcAft>
                      </a:pPr>
                      <a:r>
                        <a:rPr lang="en-US" sz="1600" kern="0" dirty="0">
                          <a:effectLst/>
                        </a:rPr>
                        <a:t>6</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Aft>
                          <a:spcPts val="0"/>
                        </a:spcAft>
                      </a:pPr>
                      <a:r>
                        <a:rPr lang="zh-CN" sz="1600" b="0" kern="0" dirty="0">
                          <a:solidFill>
                            <a:schemeClr val="dk1"/>
                          </a:solidFill>
                          <a:effectLst/>
                          <a:latin typeface="+mn-lt"/>
                          <a:ea typeface="+mn-ea"/>
                          <a:cs typeface="+mn-cs"/>
                        </a:rPr>
                        <a:t>主要负债占比</a:t>
                      </a:r>
                    </a:p>
                  </a:txBody>
                  <a:tcPr marL="68580" marR="6858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algn="ctr" defTabSz="914400" rtl="0" eaLnBrk="1" latinLnBrk="0" hangingPunct="1">
                        <a:spcAft>
                          <a:spcPts val="0"/>
                        </a:spcAft>
                      </a:pPr>
                      <a:r>
                        <a:rPr lang="zh-CN" sz="1600" b="0" kern="0" dirty="0">
                          <a:solidFill>
                            <a:schemeClr val="dk1"/>
                          </a:solidFill>
                          <a:effectLst/>
                          <a:latin typeface="+mn-lt"/>
                          <a:ea typeface="+mn-ea"/>
                          <a:cs typeface="+mn-cs"/>
                        </a:rPr>
                        <a:t>主要负债项目</a:t>
                      </a:r>
                      <a:r>
                        <a:rPr lang="en-US" sz="1600" b="0" kern="0" dirty="0">
                          <a:solidFill>
                            <a:schemeClr val="dk1"/>
                          </a:solidFill>
                          <a:effectLst/>
                          <a:latin typeface="+mn-lt"/>
                          <a:ea typeface="+mn-ea"/>
                          <a:cs typeface="+mn-cs"/>
                        </a:rPr>
                        <a:t>/</a:t>
                      </a:r>
                      <a:r>
                        <a:rPr lang="zh-CN" sz="1600" b="0" kern="0" dirty="0">
                          <a:solidFill>
                            <a:schemeClr val="dk1"/>
                          </a:solidFill>
                          <a:effectLst/>
                          <a:latin typeface="+mn-lt"/>
                          <a:ea typeface="+mn-ea"/>
                          <a:cs typeface="+mn-cs"/>
                        </a:rPr>
                        <a:t>负债总额</a:t>
                      </a:r>
                    </a:p>
                  </a:txBody>
                  <a:tcPr marL="68580" marR="6858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algn="l" defTabSz="914400" rtl="0" eaLnBrk="1" latinLnBrk="0" hangingPunct="1">
                        <a:spcAft>
                          <a:spcPts val="0"/>
                        </a:spcAft>
                      </a:pPr>
                      <a:r>
                        <a:rPr lang="zh-CN" sz="1600" b="0" kern="0" dirty="0">
                          <a:solidFill>
                            <a:schemeClr val="dk1"/>
                          </a:solidFill>
                          <a:effectLst/>
                          <a:latin typeface="+mn-lt"/>
                          <a:ea typeface="+mn-ea"/>
                          <a:cs typeface="+mn-cs"/>
                        </a:rPr>
                        <a:t>反映政府主要负债项目占总负债的比重。</a:t>
                      </a:r>
                    </a:p>
                  </a:txBody>
                  <a:tcPr marL="68580" marR="6858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25259">
                <a:tc>
                  <a:txBody>
                    <a:bodyPr/>
                    <a:lstStyle/>
                    <a:p>
                      <a:pPr algn="ctr">
                        <a:spcAft>
                          <a:spcPts val="0"/>
                        </a:spcAft>
                      </a:pPr>
                      <a:r>
                        <a:rPr lang="en-US" sz="1600" kern="0" dirty="0">
                          <a:effectLst/>
                        </a:rPr>
                        <a:t>7</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l">
                        <a:spcAft>
                          <a:spcPts val="0"/>
                        </a:spcAft>
                      </a:pPr>
                      <a:r>
                        <a:rPr lang="zh-CN" sz="1600" kern="0" dirty="0">
                          <a:effectLst/>
                        </a:rPr>
                        <a:t>单位负债占比</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zh-CN" sz="1600" kern="0" dirty="0">
                          <a:effectLst/>
                        </a:rPr>
                        <a:t>单位负债总额</a:t>
                      </a:r>
                      <a:r>
                        <a:rPr lang="en-US" sz="1600" kern="0" dirty="0">
                          <a:effectLst/>
                        </a:rPr>
                        <a:t>/</a:t>
                      </a:r>
                      <a:r>
                        <a:rPr lang="zh-CN" sz="1600" kern="0" dirty="0">
                          <a:effectLst/>
                        </a:rPr>
                        <a:t>负债总额</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l">
                        <a:spcAft>
                          <a:spcPts val="0"/>
                        </a:spcAft>
                      </a:pPr>
                      <a:r>
                        <a:rPr lang="zh-CN" sz="1600" kern="0" dirty="0">
                          <a:effectLst/>
                        </a:rPr>
                        <a:t>反映政府单位负债占总负债的比重，进而评估政府的直接债务风险和间接债务风险。</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728082">
                <a:tc>
                  <a:txBody>
                    <a:bodyPr/>
                    <a:lstStyle/>
                    <a:p>
                      <a:pPr algn="ctr">
                        <a:spcAft>
                          <a:spcPts val="0"/>
                        </a:spcAft>
                      </a:pPr>
                      <a:r>
                        <a:rPr lang="en-US" sz="1600" kern="0">
                          <a:effectLst/>
                        </a:rPr>
                        <a:t>8</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流动负债占比</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流动负债</a:t>
                      </a:r>
                      <a:r>
                        <a:rPr lang="en-US" sz="1600" kern="0" dirty="0">
                          <a:effectLst/>
                        </a:rPr>
                        <a:t>/</a:t>
                      </a:r>
                      <a:r>
                        <a:rPr lang="zh-CN" sz="1600" kern="0" dirty="0">
                          <a:effectLst/>
                        </a:rPr>
                        <a:t>负债总额</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反映政府负债结构是否合理，政府面临负债集中偿付的压力。</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28082">
                <a:tc>
                  <a:txBody>
                    <a:bodyPr/>
                    <a:lstStyle/>
                    <a:p>
                      <a:pPr algn="ctr">
                        <a:spcAft>
                          <a:spcPts val="0"/>
                        </a:spcAft>
                      </a:pPr>
                      <a:r>
                        <a:rPr lang="en-US" sz="1600" kern="0" dirty="0">
                          <a:effectLst/>
                        </a:rPr>
                        <a:t>9</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净资产变动率</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（净资产总额年末数</a:t>
                      </a:r>
                      <a:r>
                        <a:rPr lang="en-US" sz="1600" kern="0" dirty="0">
                          <a:effectLst/>
                        </a:rPr>
                        <a:t>-</a:t>
                      </a:r>
                      <a:r>
                        <a:rPr lang="zh-CN" sz="1600" kern="0" dirty="0">
                          <a:effectLst/>
                        </a:rPr>
                        <a:t>净资产总额年初数）</a:t>
                      </a:r>
                      <a:r>
                        <a:rPr lang="en-US" sz="1600" kern="0" dirty="0">
                          <a:effectLst/>
                        </a:rPr>
                        <a:t>/</a:t>
                      </a:r>
                      <a:r>
                        <a:rPr lang="zh-CN" sz="1600" kern="0" dirty="0">
                          <a:effectLst/>
                        </a:rPr>
                        <a:t>净资产总额年初数</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反映净资产的同比变动情况。</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728082">
                <a:tc>
                  <a:txBody>
                    <a:bodyPr/>
                    <a:lstStyle/>
                    <a:p>
                      <a:pPr algn="ctr">
                        <a:spcAft>
                          <a:spcPts val="0"/>
                        </a:spcAft>
                      </a:pPr>
                      <a:r>
                        <a:rPr lang="en-US" sz="1600" kern="0" dirty="0">
                          <a:effectLst/>
                        </a:rPr>
                        <a:t>10</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收入费用率</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年度总费用</a:t>
                      </a:r>
                      <a:r>
                        <a:rPr lang="en-US" sz="1600" kern="0" dirty="0">
                          <a:effectLst/>
                        </a:rPr>
                        <a:t>/</a:t>
                      </a:r>
                      <a:r>
                        <a:rPr lang="zh-CN" sz="1600" kern="0" dirty="0">
                          <a:effectLst/>
                        </a:rPr>
                        <a:t>年度总收入</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反映政府收入和费用的配比情况。</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标题 4"/>
          <p:cNvSpPr>
            <a:spLocks noGrp="1"/>
          </p:cNvSpPr>
          <p:nvPr>
            <p:ph type="title"/>
          </p:nvPr>
        </p:nvSpPr>
        <p:spPr/>
        <p:txBody>
          <a:bodyPr/>
          <a:lstStyle/>
          <a:p>
            <a:r>
              <a:rPr lang="zh-CN" altLang="en-US" sz="3600" dirty="0"/>
              <a:t>五、政府财政经济分析</a:t>
            </a:r>
            <a:endParaRPr lang="zh-CN" altLang="en-US" dirty="0"/>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61</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632564910"/>
              </p:ext>
            </p:extLst>
          </p:nvPr>
        </p:nvGraphicFramePr>
        <p:xfrm>
          <a:off x="755576" y="1484784"/>
          <a:ext cx="7848871" cy="3596621"/>
        </p:xfrm>
        <a:graphic>
          <a:graphicData uri="http://schemas.openxmlformats.org/drawingml/2006/table">
            <a:tbl>
              <a:tblPr firstRow="1" firstCol="1" bandRow="1">
                <a:tableStyleId>{5C22544A-7EE6-4342-B048-85BDC9FD1C3A}</a:tableStyleId>
              </a:tblPr>
              <a:tblGrid>
                <a:gridCol w="825194">
                  <a:extLst>
                    <a:ext uri="{9D8B030D-6E8A-4147-A177-3AD203B41FA5}">
                      <a16:colId xmlns:a16="http://schemas.microsoft.com/office/drawing/2014/main" val="20000"/>
                    </a:ext>
                  </a:extLst>
                </a:gridCol>
                <a:gridCol w="1596073">
                  <a:extLst>
                    <a:ext uri="{9D8B030D-6E8A-4147-A177-3AD203B41FA5}">
                      <a16:colId xmlns:a16="http://schemas.microsoft.com/office/drawing/2014/main" val="20001"/>
                    </a:ext>
                  </a:extLst>
                </a:gridCol>
                <a:gridCol w="2861498">
                  <a:extLst>
                    <a:ext uri="{9D8B030D-6E8A-4147-A177-3AD203B41FA5}">
                      <a16:colId xmlns:a16="http://schemas.microsoft.com/office/drawing/2014/main" val="20002"/>
                    </a:ext>
                  </a:extLst>
                </a:gridCol>
                <a:gridCol w="2566106">
                  <a:extLst>
                    <a:ext uri="{9D8B030D-6E8A-4147-A177-3AD203B41FA5}">
                      <a16:colId xmlns:a16="http://schemas.microsoft.com/office/drawing/2014/main" val="20003"/>
                    </a:ext>
                  </a:extLst>
                </a:gridCol>
              </a:tblGrid>
              <a:tr h="463877">
                <a:tc gridSpan="4">
                  <a:txBody>
                    <a:bodyPr/>
                    <a:lstStyle/>
                    <a:p>
                      <a:pPr algn="l">
                        <a:spcAft>
                          <a:spcPts val="0"/>
                        </a:spcAft>
                      </a:pPr>
                      <a:r>
                        <a:rPr lang="zh-CN" sz="1600" kern="0" dirty="0">
                          <a:effectLst/>
                        </a:rPr>
                        <a:t>二、政府运行情况分析指标</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739395">
                <a:tc>
                  <a:txBody>
                    <a:bodyPr/>
                    <a:lstStyle/>
                    <a:p>
                      <a:pPr algn="ctr">
                        <a:spcAft>
                          <a:spcPts val="0"/>
                        </a:spcAft>
                      </a:pPr>
                      <a:r>
                        <a:rPr lang="en-US" sz="1600" kern="0" dirty="0">
                          <a:effectLst/>
                        </a:rPr>
                        <a:t>11</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solidFill>
                            <a:srgbClr val="FF0000"/>
                          </a:solidFill>
                          <a:effectLst/>
                        </a:rPr>
                        <a:t>政府自给率</a:t>
                      </a:r>
                      <a:endParaRPr lang="zh-CN" sz="1600" kern="800" dirty="0">
                        <a:solidFill>
                          <a:srgbClr val="FF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solidFill>
                            <a:srgbClr val="FF0000"/>
                          </a:solidFill>
                          <a:effectLst/>
                        </a:rPr>
                        <a:t>（收入总额－政府间转移性收入）</a:t>
                      </a:r>
                      <a:r>
                        <a:rPr lang="en-US" sz="1600" kern="0" dirty="0">
                          <a:solidFill>
                            <a:srgbClr val="FF0000"/>
                          </a:solidFill>
                          <a:effectLst/>
                        </a:rPr>
                        <a:t>/</a:t>
                      </a:r>
                      <a:r>
                        <a:rPr lang="zh-CN" sz="1600" kern="0" dirty="0">
                          <a:solidFill>
                            <a:srgbClr val="FF0000"/>
                          </a:solidFill>
                          <a:effectLst/>
                        </a:rPr>
                        <a:t>（支出总额－政府间转移性支出）</a:t>
                      </a:r>
                      <a:endParaRPr lang="zh-CN" sz="1600" kern="800" dirty="0">
                        <a:solidFill>
                          <a:srgbClr val="FF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solidFill>
                            <a:srgbClr val="FF0000"/>
                          </a:solidFill>
                          <a:effectLst/>
                        </a:rPr>
                        <a:t>反映地方政府自给能力大小。</a:t>
                      </a:r>
                      <a:endParaRPr lang="zh-CN" sz="1600" kern="800" dirty="0">
                        <a:solidFill>
                          <a:srgbClr val="FF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2930">
                <a:tc>
                  <a:txBody>
                    <a:bodyPr/>
                    <a:lstStyle/>
                    <a:p>
                      <a:pPr algn="ctr">
                        <a:spcAft>
                          <a:spcPts val="0"/>
                        </a:spcAft>
                      </a:pPr>
                      <a:r>
                        <a:rPr lang="en-US" sz="1600" kern="0">
                          <a:effectLst/>
                        </a:rPr>
                        <a:t>12</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税收收入比重</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年度税收收入</a:t>
                      </a:r>
                      <a:r>
                        <a:rPr lang="en-US" sz="1600" kern="0" dirty="0">
                          <a:effectLst/>
                        </a:rPr>
                        <a:t>/</a:t>
                      </a:r>
                      <a:r>
                        <a:rPr lang="zh-CN" sz="1600" kern="0" dirty="0">
                          <a:effectLst/>
                        </a:rPr>
                        <a:t>年度收入总额</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反映政府税收收入在年度总收入中的占比。</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15418">
                <a:tc>
                  <a:txBody>
                    <a:bodyPr/>
                    <a:lstStyle/>
                    <a:p>
                      <a:pPr algn="ctr">
                        <a:spcAft>
                          <a:spcPts val="0"/>
                        </a:spcAft>
                      </a:pPr>
                      <a:r>
                        <a:rPr lang="en-US" sz="1600" kern="0">
                          <a:effectLst/>
                        </a:rPr>
                        <a:t>13</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税收依存度</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年度税收收入</a:t>
                      </a:r>
                      <a:r>
                        <a:rPr lang="en-US" sz="1600" kern="0" dirty="0">
                          <a:effectLst/>
                        </a:rPr>
                        <a:t>/</a:t>
                      </a:r>
                      <a:r>
                        <a:rPr lang="zh-CN" sz="1600" kern="0" dirty="0">
                          <a:effectLst/>
                        </a:rPr>
                        <a:t>年度一般公共预算收入</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反映政府收入的稳定性及质量。</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92930">
                <a:tc>
                  <a:txBody>
                    <a:bodyPr/>
                    <a:lstStyle/>
                    <a:p>
                      <a:pPr algn="ctr">
                        <a:spcAft>
                          <a:spcPts val="0"/>
                        </a:spcAft>
                      </a:pPr>
                      <a:r>
                        <a:rPr lang="en-US" sz="1600" kern="0">
                          <a:effectLst/>
                        </a:rPr>
                        <a:t>14</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利息保障倍数</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a:effectLst/>
                        </a:rPr>
                        <a:t>（本年盈余</a:t>
                      </a:r>
                      <a:r>
                        <a:rPr lang="en-US" sz="1600" kern="0">
                          <a:effectLst/>
                        </a:rPr>
                        <a:t>+</a:t>
                      </a:r>
                      <a:r>
                        <a:rPr lang="zh-CN" sz="1600" kern="0">
                          <a:effectLst/>
                        </a:rPr>
                        <a:t>利息支出）</a:t>
                      </a:r>
                      <a:r>
                        <a:rPr lang="en-US" sz="1600" kern="0">
                          <a:effectLst/>
                        </a:rPr>
                        <a:t>/</a:t>
                      </a:r>
                      <a:r>
                        <a:rPr lang="zh-CN" sz="1600" kern="0">
                          <a:effectLst/>
                        </a:rPr>
                        <a:t>利息支出</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反映政府偿还债务利息的能力。</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892071">
                <a:tc>
                  <a:txBody>
                    <a:bodyPr/>
                    <a:lstStyle/>
                    <a:p>
                      <a:pPr algn="ctr">
                        <a:spcAft>
                          <a:spcPts val="0"/>
                        </a:spcAft>
                      </a:pPr>
                      <a:r>
                        <a:rPr lang="en-US" sz="1600" kern="0">
                          <a:effectLst/>
                        </a:rPr>
                        <a:t>15</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人均工资福利费用</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工资福利费用</a:t>
                      </a:r>
                      <a:r>
                        <a:rPr lang="en-US" sz="1600" kern="0" dirty="0">
                          <a:effectLst/>
                        </a:rPr>
                        <a:t>/</a:t>
                      </a:r>
                      <a:r>
                        <a:rPr lang="zh-CN" sz="1600" kern="0" dirty="0">
                          <a:effectLst/>
                        </a:rPr>
                        <a:t>政府年末实有人数</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反映人均工资福利费用情况。</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6" name="标题 5"/>
          <p:cNvSpPr>
            <a:spLocks noGrp="1"/>
          </p:cNvSpPr>
          <p:nvPr>
            <p:ph type="title"/>
          </p:nvPr>
        </p:nvSpPr>
        <p:spPr/>
        <p:txBody>
          <a:bodyPr/>
          <a:lstStyle/>
          <a:p>
            <a:r>
              <a:rPr lang="zh-CN" altLang="en-US" sz="4000" dirty="0"/>
              <a:t>五、政府财政经济分析</a:t>
            </a:r>
            <a:endParaRPr lang="zh-CN" altLang="en-US" dirty="0"/>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62</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extLst>
              <p:ext uri="{D42A27DB-BD31-4B8C-83A1-F6EECF244321}">
                <p14:modId xmlns:p14="http://schemas.microsoft.com/office/powerpoint/2010/main" val="1156557003"/>
              </p:ext>
            </p:extLst>
          </p:nvPr>
        </p:nvGraphicFramePr>
        <p:xfrm>
          <a:off x="611374" y="1534267"/>
          <a:ext cx="7921252" cy="3789466"/>
        </p:xfrm>
        <a:graphic>
          <a:graphicData uri="http://schemas.openxmlformats.org/drawingml/2006/table">
            <a:tbl>
              <a:tblPr firstRow="1" firstCol="1" bandRow="1">
                <a:tableStyleId>{5C22544A-7EE6-4342-B048-85BDC9FD1C3A}</a:tableStyleId>
              </a:tblPr>
              <a:tblGrid>
                <a:gridCol w="832804">
                  <a:extLst>
                    <a:ext uri="{9D8B030D-6E8A-4147-A177-3AD203B41FA5}">
                      <a16:colId xmlns:a16="http://schemas.microsoft.com/office/drawing/2014/main" val="20000"/>
                    </a:ext>
                  </a:extLst>
                </a:gridCol>
                <a:gridCol w="1610792">
                  <a:extLst>
                    <a:ext uri="{9D8B030D-6E8A-4147-A177-3AD203B41FA5}">
                      <a16:colId xmlns:a16="http://schemas.microsoft.com/office/drawing/2014/main" val="20001"/>
                    </a:ext>
                  </a:extLst>
                </a:gridCol>
                <a:gridCol w="2887886">
                  <a:extLst>
                    <a:ext uri="{9D8B030D-6E8A-4147-A177-3AD203B41FA5}">
                      <a16:colId xmlns:a16="http://schemas.microsoft.com/office/drawing/2014/main" val="20002"/>
                    </a:ext>
                  </a:extLst>
                </a:gridCol>
                <a:gridCol w="2589770">
                  <a:extLst>
                    <a:ext uri="{9D8B030D-6E8A-4147-A177-3AD203B41FA5}">
                      <a16:colId xmlns:a16="http://schemas.microsoft.com/office/drawing/2014/main" val="20003"/>
                    </a:ext>
                  </a:extLst>
                </a:gridCol>
              </a:tblGrid>
              <a:tr h="497840">
                <a:tc gridSpan="4">
                  <a:txBody>
                    <a:bodyPr/>
                    <a:lstStyle/>
                    <a:p>
                      <a:pPr algn="l">
                        <a:spcAft>
                          <a:spcPts val="0"/>
                        </a:spcAft>
                      </a:pPr>
                      <a:r>
                        <a:rPr lang="zh-CN" sz="1600" kern="0" dirty="0">
                          <a:effectLst/>
                        </a:rPr>
                        <a:t>三、财政中长期可持续性分析指标</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97844">
                <a:tc>
                  <a:txBody>
                    <a:bodyPr/>
                    <a:lstStyle/>
                    <a:p>
                      <a:pPr algn="ctr">
                        <a:spcAft>
                          <a:spcPts val="0"/>
                        </a:spcAft>
                      </a:pPr>
                      <a:r>
                        <a:rPr lang="en-US" sz="1600" kern="0">
                          <a:effectLst/>
                        </a:rPr>
                        <a:t>16</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solidFill>
                            <a:srgbClr val="FF0000"/>
                          </a:solidFill>
                          <a:effectLst/>
                        </a:rPr>
                        <a:t>负债率</a:t>
                      </a:r>
                      <a:r>
                        <a:rPr lang="en-US" sz="1600" kern="0" dirty="0">
                          <a:solidFill>
                            <a:srgbClr val="FF0000"/>
                          </a:solidFill>
                          <a:effectLst/>
                        </a:rPr>
                        <a:t>*</a:t>
                      </a:r>
                      <a:endParaRPr lang="en-US" sz="1600" kern="0" dirty="0">
                        <a:solidFill>
                          <a:srgbClr val="FF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solidFill>
                            <a:srgbClr val="FF0000"/>
                          </a:solidFill>
                          <a:effectLst/>
                        </a:rPr>
                        <a:t>债务总额</a:t>
                      </a:r>
                      <a:r>
                        <a:rPr lang="en-US" sz="1600" kern="0" dirty="0">
                          <a:solidFill>
                            <a:srgbClr val="FF0000"/>
                          </a:solidFill>
                          <a:effectLst/>
                        </a:rPr>
                        <a:t>/</a:t>
                      </a:r>
                      <a:r>
                        <a:rPr lang="zh-CN" sz="1600" kern="0" dirty="0">
                          <a:solidFill>
                            <a:srgbClr val="FF0000"/>
                          </a:solidFill>
                          <a:effectLst/>
                        </a:rPr>
                        <a:t>本地区</a:t>
                      </a:r>
                      <a:r>
                        <a:rPr lang="en-US" sz="1600" kern="0" dirty="0">
                          <a:solidFill>
                            <a:srgbClr val="FF0000"/>
                          </a:solidFill>
                          <a:effectLst/>
                        </a:rPr>
                        <a:t>GDP </a:t>
                      </a:r>
                      <a:endParaRPr lang="en-US" sz="1600" kern="0" dirty="0">
                        <a:solidFill>
                          <a:srgbClr val="FF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solidFill>
                            <a:srgbClr val="FF0000"/>
                          </a:solidFill>
                          <a:effectLst/>
                        </a:rPr>
                        <a:t>反映经济增长对债务的依赖程度。</a:t>
                      </a:r>
                      <a:endParaRPr lang="zh-CN" sz="1600" kern="0">
                        <a:solidFill>
                          <a:srgbClr val="FF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726143">
                <a:tc>
                  <a:txBody>
                    <a:bodyPr/>
                    <a:lstStyle/>
                    <a:p>
                      <a:pPr algn="ctr">
                        <a:spcAft>
                          <a:spcPts val="0"/>
                        </a:spcAft>
                      </a:pPr>
                      <a:r>
                        <a:rPr lang="en-US" sz="1600" kern="0">
                          <a:effectLst/>
                        </a:rPr>
                        <a:t>17</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税收收入弹性</a:t>
                      </a:r>
                      <a:r>
                        <a:rPr lang="en-US" sz="1600" kern="0">
                          <a:effectLst/>
                        </a:rPr>
                        <a:t>*</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年度税收收入增长率</a:t>
                      </a:r>
                      <a:r>
                        <a:rPr lang="en-US" sz="1600" kern="0" dirty="0">
                          <a:effectLst/>
                        </a:rPr>
                        <a:t>/</a:t>
                      </a:r>
                      <a:r>
                        <a:rPr lang="zh-CN" sz="1600" kern="0" dirty="0">
                          <a:effectLst/>
                        </a:rPr>
                        <a:t>本地区</a:t>
                      </a:r>
                      <a:r>
                        <a:rPr lang="en-US" sz="1600" kern="0" dirty="0">
                          <a:effectLst/>
                        </a:rPr>
                        <a:t>GDP</a:t>
                      </a:r>
                      <a:r>
                        <a:rPr lang="zh-CN" sz="1600" kern="0" dirty="0">
                          <a:effectLst/>
                        </a:rPr>
                        <a:t>增长率</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反映税收收入变动对本地区</a:t>
                      </a:r>
                      <a:r>
                        <a:rPr lang="en-US" sz="1600" kern="0">
                          <a:effectLst/>
                        </a:rPr>
                        <a:t>GDP</a:t>
                      </a:r>
                      <a:r>
                        <a:rPr lang="zh-CN" sz="1600" kern="0">
                          <a:effectLst/>
                        </a:rPr>
                        <a:t>变动的敏感程度。</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10609">
                <a:tc>
                  <a:txBody>
                    <a:bodyPr/>
                    <a:lstStyle/>
                    <a:p>
                      <a:pPr algn="ctr">
                        <a:spcAft>
                          <a:spcPts val="0"/>
                        </a:spcAft>
                      </a:pPr>
                      <a:r>
                        <a:rPr lang="en-US" sz="1600" kern="0">
                          <a:effectLst/>
                        </a:rPr>
                        <a:t>18</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固定资产成新率</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固定资产账面净值</a:t>
                      </a:r>
                      <a:r>
                        <a:rPr lang="en-US" sz="1600" kern="0" dirty="0">
                          <a:effectLst/>
                        </a:rPr>
                        <a:t>/</a:t>
                      </a:r>
                      <a:r>
                        <a:rPr lang="zh-CN" sz="1600" kern="0" dirty="0">
                          <a:effectLst/>
                        </a:rPr>
                        <a:t>固定资产原值</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反映政府固定资产的持续服务能力。</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85073">
                <a:tc>
                  <a:txBody>
                    <a:bodyPr/>
                    <a:lstStyle/>
                    <a:p>
                      <a:pPr algn="ctr">
                        <a:spcAft>
                          <a:spcPts val="0"/>
                        </a:spcAft>
                      </a:pPr>
                      <a:r>
                        <a:rPr lang="en-US" sz="1600" kern="0">
                          <a:effectLst/>
                        </a:rPr>
                        <a:t>19</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公共基础设施成新率</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dirty="0">
                          <a:effectLst/>
                        </a:rPr>
                        <a:t>公共基础设施净值</a:t>
                      </a:r>
                      <a:r>
                        <a:rPr lang="en-US" sz="1600" kern="0" dirty="0">
                          <a:effectLst/>
                        </a:rPr>
                        <a:t>/</a:t>
                      </a:r>
                      <a:r>
                        <a:rPr lang="zh-CN" sz="1600" kern="0" dirty="0">
                          <a:effectLst/>
                        </a:rPr>
                        <a:t>公共基础设施原值</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反映政府公共基础设施的持续服务能力。</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971957">
                <a:tc>
                  <a:txBody>
                    <a:bodyPr/>
                    <a:lstStyle/>
                    <a:p>
                      <a:pPr algn="ctr">
                        <a:spcAft>
                          <a:spcPts val="0"/>
                        </a:spcAft>
                      </a:pPr>
                      <a:r>
                        <a:rPr lang="en-US" sz="1600" kern="0">
                          <a:effectLst/>
                        </a:rPr>
                        <a:t>20</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保障性住房成新率</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ctr">
                        <a:spcAft>
                          <a:spcPts val="0"/>
                        </a:spcAft>
                      </a:pPr>
                      <a:r>
                        <a:rPr lang="zh-CN" sz="1600" kern="0">
                          <a:effectLst/>
                        </a:rPr>
                        <a:t>保障性住房净值</a:t>
                      </a:r>
                      <a:r>
                        <a:rPr lang="en-US" sz="1600" kern="0">
                          <a:effectLst/>
                        </a:rPr>
                        <a:t>/</a:t>
                      </a:r>
                      <a:r>
                        <a:rPr lang="zh-CN" sz="1600" kern="0">
                          <a:effectLst/>
                        </a:rPr>
                        <a:t>保障性住房原值</a:t>
                      </a:r>
                      <a:endParaRPr lang="zh-CN" sz="1600" kern="80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反映政府保障性住房的持续服务能力。</a:t>
                      </a:r>
                      <a:endParaRPr lang="zh-CN" sz="1600" kern="800" dirty="0">
                        <a:solidFill>
                          <a:srgbClr val="000000"/>
                        </a:solidFill>
                        <a:effectLst/>
                        <a:latin typeface="仿宋_GB2312" panose="02010609030101010101" charset="-122"/>
                        <a:ea typeface="仿宋_GB2312" panose="0201060903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4" name="TextBox 3"/>
          <p:cNvSpPr txBox="1"/>
          <p:nvPr/>
        </p:nvSpPr>
        <p:spPr>
          <a:xfrm>
            <a:off x="571472" y="6215082"/>
            <a:ext cx="785818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提示：带</a:t>
            </a:r>
            <a:r>
              <a:rPr kumimoji="0" lang="en-US" altLang="zh-CN" sz="1800" b="1" i="0" u="none" strike="noStrike" kern="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a:t>
            </a:r>
            <a:r>
              <a:rPr kumimoji="0" lang="zh-CN" altLang="en-US" sz="1800" b="1" i="0" u="none" strike="noStrike" kern="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指标，本级政府综合财务报告分析时可不使用。</a:t>
            </a:r>
            <a:endParaRPr kumimoji="0" lang="zh-CN" altLang="en-US"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p:txBody>
      </p:sp>
      <p:sp>
        <p:nvSpPr>
          <p:cNvPr id="6" name="标题 5"/>
          <p:cNvSpPr>
            <a:spLocks noGrp="1"/>
          </p:cNvSpPr>
          <p:nvPr>
            <p:ph type="title"/>
          </p:nvPr>
        </p:nvSpPr>
        <p:spPr/>
        <p:txBody>
          <a:bodyPr/>
          <a:lstStyle/>
          <a:p>
            <a:r>
              <a:rPr lang="zh-CN" altLang="en-US" sz="4000" dirty="0"/>
              <a:t>五、政府财政经济分析</a:t>
            </a:r>
            <a:endParaRPr lang="zh-CN" altLang="en-US" dirty="0"/>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63</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p:cNvSpPr>
          <p:nvPr>
            <p:ph type="title"/>
          </p:nvPr>
        </p:nvSpPr>
        <p:spPr/>
        <p:txBody>
          <a:bodyPr/>
          <a:lstStyle/>
          <a:p>
            <a:r>
              <a:rPr lang="zh-CN" altLang="en-US" sz="3200" b="1" dirty="0"/>
              <a:t>六</a:t>
            </a:r>
            <a:r>
              <a:rPr lang="zh-CN" altLang="en-US" sz="3200" dirty="0">
                <a:latin typeface="Arial" panose="020B0604020202020204" pitchFamily="34" charset="0"/>
                <a:ea typeface="黑体" panose="02010609060101010101" pitchFamily="2" charset="-122"/>
                <a:cs typeface="Arial" panose="020B0604020202020204" pitchFamily="34" charset="0"/>
              </a:rPr>
              <a:t>、政府财政财务管理情况</a:t>
            </a:r>
          </a:p>
        </p:txBody>
      </p:sp>
      <p:sp>
        <p:nvSpPr>
          <p:cNvPr id="236547" name="Rectangle 3"/>
          <p:cNvSpPr>
            <a:spLocks noGrp="1"/>
          </p:cNvSpPr>
          <p:nvPr>
            <p:ph idx="1"/>
          </p:nvPr>
        </p:nvSpPr>
        <p:spPr/>
        <p:txBody>
          <a:bodyPr/>
          <a:lstStyle/>
          <a:p>
            <a:pPr>
              <a:lnSpc>
                <a:spcPct val="90000"/>
              </a:lnSpc>
              <a:buFont typeface="Wingdings" panose="05000000000000000000" pitchFamily="2" charset="2"/>
              <a:buChar char="Ø"/>
            </a:pPr>
            <a:r>
              <a:rPr lang="zh-CN" altLang="en-US" sz="2400" dirty="0"/>
              <a:t>政府预算管理情况：主要反映政府预算编制管理、预算执行管理、财政监督管理、绩效管理等方面的政策要求、主要措施和取得的成效。</a:t>
            </a:r>
            <a:endParaRPr lang="en-US" altLang="zh-CN" sz="2400" dirty="0"/>
          </a:p>
          <a:p>
            <a:pPr>
              <a:lnSpc>
                <a:spcPct val="90000"/>
              </a:lnSpc>
              <a:buFont typeface="Wingdings" panose="05000000000000000000" pitchFamily="2" charset="2"/>
              <a:buChar char="Ø"/>
            </a:pPr>
            <a:endParaRPr lang="en-US" altLang="zh-CN" sz="2400" dirty="0"/>
          </a:p>
          <a:p>
            <a:pPr>
              <a:lnSpc>
                <a:spcPct val="90000"/>
              </a:lnSpc>
              <a:buFont typeface="Wingdings" panose="05000000000000000000" pitchFamily="2" charset="2"/>
              <a:buChar char="Ø"/>
            </a:pPr>
            <a:r>
              <a:rPr lang="zh-CN" altLang="en-US" sz="2400" dirty="0"/>
              <a:t>政府资产负债管理情况：主要反映政府资产管理、负债管理等方面的政策要求、主要措施和取得的成效。</a:t>
            </a:r>
            <a:endParaRPr lang="en-US" altLang="zh-CN" sz="2400" dirty="0"/>
          </a:p>
          <a:p>
            <a:pPr>
              <a:lnSpc>
                <a:spcPct val="90000"/>
              </a:lnSpc>
              <a:buFont typeface="Wingdings" panose="05000000000000000000" pitchFamily="2" charset="2"/>
              <a:buChar char="Ø"/>
            </a:pPr>
            <a:endParaRPr lang="en-US" altLang="zh-CN" sz="2400" dirty="0"/>
          </a:p>
          <a:p>
            <a:pPr>
              <a:lnSpc>
                <a:spcPct val="90000"/>
              </a:lnSpc>
              <a:buFont typeface="Wingdings" panose="05000000000000000000" pitchFamily="2" charset="2"/>
              <a:buChar char="Ø"/>
            </a:pPr>
            <a:r>
              <a:rPr lang="zh-CN" altLang="en-US" sz="2400" dirty="0"/>
              <a:t>政府收支管理情况：主要反映政府收入管理、支出管理等方面的政策要求、主要措施和取得的成效。</a:t>
            </a:r>
            <a:endParaRPr lang="en-US" altLang="zh-CN" sz="2400" dirty="0"/>
          </a:p>
          <a:p>
            <a:pPr>
              <a:lnSpc>
                <a:spcPct val="90000"/>
              </a:lnSpc>
            </a:pPr>
            <a:endParaRPr lang="zh-CN" altLang="en-US" sz="2400" dirty="0"/>
          </a:p>
        </p:txBody>
      </p:sp>
      <p:sp>
        <p:nvSpPr>
          <p:cNvPr id="4" name="灯片编号占位符 3"/>
          <p:cNvSpPr>
            <a:spLocks noGrp="1"/>
          </p:cNvSpPr>
          <p:nvPr>
            <p:ph type="sldNum" sz="quarter" idx="12"/>
          </p:nvPr>
        </p:nvSpPr>
        <p:spPr>
          <a:xfrm>
            <a:off x="8531225" y="6640513"/>
            <a:ext cx="612775" cy="217487"/>
          </a:xfrm>
          <a:noFill/>
        </p:spPr>
        <p:txBody>
          <a:bodyPr/>
          <a:lstStyle/>
          <a:p>
            <a:pPr algn="l"/>
            <a:fld id="{ED450D87-E7EF-4116-AF44-FE40D8B6DF13}"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64</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p:cNvSpPr>
            <a:spLocks noGrp="1"/>
          </p:cNvSpPr>
          <p:nvPr>
            <p:ph type="title"/>
          </p:nvPr>
        </p:nvSpPr>
        <p:spPr>
          <a:xfrm>
            <a:off x="662396" y="491957"/>
            <a:ext cx="7339220" cy="830902"/>
          </a:xfrm>
        </p:spPr>
        <p:txBody>
          <a:bodyPr/>
          <a:lstStyle/>
          <a:p>
            <a:r>
              <a:rPr lang="zh-CN" altLang="en-US" sz="3200" dirty="0">
                <a:latin typeface="Arial" panose="020B0604020202020204" pitchFamily="34" charset="0"/>
                <a:ea typeface="黑体" panose="02010609060101010101" pitchFamily="2" charset="-122"/>
                <a:cs typeface="Arial" panose="020B0604020202020204" pitchFamily="34" charset="0"/>
              </a:rPr>
              <a:t>七、常见问题</a:t>
            </a:r>
            <a:endParaRPr lang="en-US" altLang="zh-CN" sz="3200" dirty="0">
              <a:latin typeface="Arial" panose="020B0604020202020204" pitchFamily="34" charset="0"/>
              <a:ea typeface="黑体" panose="02010609060101010101" pitchFamily="2" charset="-122"/>
              <a:cs typeface="Arial" panose="020B0604020202020204" pitchFamily="34" charset="0"/>
            </a:endParaRPr>
          </a:p>
        </p:txBody>
      </p:sp>
      <p:sp>
        <p:nvSpPr>
          <p:cNvPr id="115715" name="内容占位符 2"/>
          <p:cNvSpPr>
            <a:spLocks noGrp="1"/>
          </p:cNvSpPr>
          <p:nvPr>
            <p:ph idx="1"/>
          </p:nvPr>
        </p:nvSpPr>
        <p:spPr>
          <a:xfrm>
            <a:off x="613048" y="1471588"/>
            <a:ext cx="7858180" cy="3500462"/>
          </a:xfrm>
        </p:spPr>
        <p:txBody>
          <a:bodyPr/>
          <a:lstStyle/>
          <a:p>
            <a:pPr marL="0" indent="0" eaLnBrk="1" hangingPunct="1">
              <a:buFont typeface="Wingdings" panose="05000000000000000000" pitchFamily="2" charset="2"/>
              <a:buNone/>
            </a:pPr>
            <a:r>
              <a:rPr lang="zh-CN" altLang="en-US" sz="2400" dirty="0"/>
              <a:t>（一）会计报表方面</a:t>
            </a:r>
          </a:p>
          <a:p>
            <a:pPr marL="0" indent="0" eaLnBrk="1" hangingPunct="1">
              <a:buFont typeface="Wingdings" panose="05000000000000000000" pitchFamily="2" charset="2"/>
              <a:buNone/>
            </a:pPr>
            <a:r>
              <a:rPr lang="en-US" altLang="zh-CN" sz="2400" dirty="0"/>
              <a:t>1.</a:t>
            </a:r>
            <a:r>
              <a:rPr lang="zh-CN" altLang="en-US" sz="2400" dirty="0"/>
              <a:t>政府综合财务报告中国库存款、税收收入、非税收入与财政总决算报表中相关项目不一致。</a:t>
            </a: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65</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val="1063437468"/>
              </p:ext>
            </p:extLst>
          </p:nvPr>
        </p:nvGraphicFramePr>
        <p:xfrm>
          <a:off x="840587" y="2924944"/>
          <a:ext cx="7654925" cy="1769110"/>
        </p:xfrm>
        <a:graphic>
          <a:graphicData uri="http://schemas.openxmlformats.org/drawingml/2006/table">
            <a:tbl>
              <a:tblPr firstRow="1" bandRow="1">
                <a:tableStyleId>{8A107856-5554-42FB-B03E-39F5DBC370BA}</a:tableStyleId>
              </a:tblPr>
              <a:tblGrid>
                <a:gridCol w="2126615">
                  <a:extLst>
                    <a:ext uri="{9D8B030D-6E8A-4147-A177-3AD203B41FA5}">
                      <a16:colId xmlns:a16="http://schemas.microsoft.com/office/drawing/2014/main" val="20000"/>
                    </a:ext>
                  </a:extLst>
                </a:gridCol>
                <a:gridCol w="1275715">
                  <a:extLst>
                    <a:ext uri="{9D8B030D-6E8A-4147-A177-3AD203B41FA5}">
                      <a16:colId xmlns:a16="http://schemas.microsoft.com/office/drawing/2014/main" val="20001"/>
                    </a:ext>
                  </a:extLst>
                </a:gridCol>
                <a:gridCol w="4252595">
                  <a:extLst>
                    <a:ext uri="{9D8B030D-6E8A-4147-A177-3AD203B41FA5}">
                      <a16:colId xmlns:a16="http://schemas.microsoft.com/office/drawing/2014/main" val="20002"/>
                    </a:ext>
                  </a:extLst>
                </a:gridCol>
              </a:tblGrid>
              <a:tr h="374650">
                <a:tc>
                  <a:txBody>
                    <a:bodyPr/>
                    <a:lstStyle/>
                    <a:p>
                      <a:pPr algn="ctr"/>
                      <a:r>
                        <a:rPr lang="zh-CN" altLang="en-US" dirty="0"/>
                        <a:t>政府综合财务报告</a:t>
                      </a:r>
                    </a:p>
                  </a:txBody>
                  <a:tcPr/>
                </a:tc>
                <a:tc>
                  <a:txBody>
                    <a:bodyPr/>
                    <a:lstStyle/>
                    <a:p>
                      <a:pPr algn="ctr"/>
                      <a:r>
                        <a:rPr lang="zh-CN" altLang="en-US" dirty="0"/>
                        <a:t>对应关系</a:t>
                      </a:r>
                    </a:p>
                  </a:txBody>
                  <a:tcPr/>
                </a:tc>
                <a:tc>
                  <a:txBody>
                    <a:bodyPr/>
                    <a:lstStyle/>
                    <a:p>
                      <a:pPr algn="ctr"/>
                      <a:r>
                        <a:rPr lang="zh-CN" altLang="en-US" dirty="0"/>
                        <a:t>财政总决算报表</a:t>
                      </a:r>
                    </a:p>
                  </a:txBody>
                  <a:tcPr/>
                </a:tc>
                <a:extLst>
                  <a:ext uri="{0D108BD9-81ED-4DB2-BD59-A6C34878D82A}">
                    <a16:rowId xmlns:a16="http://schemas.microsoft.com/office/drawing/2014/main" val="10000"/>
                  </a:ext>
                </a:extLst>
              </a:tr>
              <a:tr h="374015">
                <a:tc>
                  <a:txBody>
                    <a:bodyPr/>
                    <a:lstStyle/>
                    <a:p>
                      <a:pPr algn="ctr"/>
                      <a:r>
                        <a:rPr lang="zh-CN" altLang="en-US" sz="1800" dirty="0"/>
                        <a:t>国库存款 </a:t>
                      </a:r>
                      <a:endParaRPr lang="zh-CN" altLang="en-US" dirty="0"/>
                    </a:p>
                  </a:txBody>
                  <a:tcPr/>
                </a:tc>
                <a:tc>
                  <a:txBody>
                    <a:bodyPr/>
                    <a:lstStyle/>
                    <a:p>
                      <a:pPr algn="ctr"/>
                      <a:r>
                        <a:rPr lang="en-US" altLang="zh-CN" sz="1800" dirty="0"/>
                        <a:t>=</a:t>
                      </a:r>
                      <a:endParaRPr lang="zh-CN" altLang="en-US" dirty="0"/>
                    </a:p>
                  </a:txBody>
                  <a:tcPr/>
                </a:tc>
                <a:tc>
                  <a:txBody>
                    <a:bodyPr/>
                    <a:lstStyle/>
                    <a:p>
                      <a:pPr algn="ctr"/>
                      <a:r>
                        <a:rPr lang="zh-CN" altLang="en-US" sz="1800" dirty="0"/>
                        <a:t>国库存款</a:t>
                      </a:r>
                      <a:endParaRPr lang="zh-CN" altLang="en-US" dirty="0"/>
                    </a:p>
                  </a:txBody>
                  <a:tcPr/>
                </a:tc>
                <a:extLst>
                  <a:ext uri="{0D108BD9-81ED-4DB2-BD59-A6C34878D82A}">
                    <a16:rowId xmlns:a16="http://schemas.microsoft.com/office/drawing/2014/main" val="10001"/>
                  </a:ext>
                </a:extLst>
              </a:tr>
              <a:tr h="374650">
                <a:tc>
                  <a:txBody>
                    <a:bodyPr/>
                    <a:lstStyle/>
                    <a:p>
                      <a:pPr algn="ctr"/>
                      <a:r>
                        <a:rPr lang="zh-CN" altLang="en-US" sz="1800" dirty="0"/>
                        <a:t>税收收入 </a:t>
                      </a:r>
                      <a:endParaRPr lang="zh-CN" altLang="en-US" dirty="0"/>
                    </a:p>
                  </a:txBody>
                  <a:tcPr/>
                </a:tc>
                <a:tc>
                  <a:txBody>
                    <a:bodyPr/>
                    <a:lstStyle/>
                    <a:p>
                      <a:pPr algn="ctr"/>
                      <a:r>
                        <a:rPr lang="en-US" altLang="zh-CN" sz="1800" dirty="0"/>
                        <a:t>=</a:t>
                      </a:r>
                      <a:endParaRPr lang="zh-CN" altLang="en-US" dirty="0"/>
                    </a:p>
                  </a:txBody>
                  <a:tcPr/>
                </a:tc>
                <a:tc>
                  <a:txBody>
                    <a:bodyPr/>
                    <a:lstStyle/>
                    <a:p>
                      <a:pPr algn="ctr"/>
                      <a:r>
                        <a:rPr lang="zh-CN" altLang="en-US" sz="1800" dirty="0"/>
                        <a:t>税收收入 </a:t>
                      </a:r>
                      <a:endParaRPr lang="zh-CN" altLang="en-US" dirty="0"/>
                    </a:p>
                  </a:txBody>
                  <a:tcPr/>
                </a:tc>
                <a:extLst>
                  <a:ext uri="{0D108BD9-81ED-4DB2-BD59-A6C34878D82A}">
                    <a16:rowId xmlns:a16="http://schemas.microsoft.com/office/drawing/2014/main" val="10002"/>
                  </a:ext>
                </a:extLst>
              </a:tr>
              <a:tr h="645795">
                <a:tc>
                  <a:txBody>
                    <a:bodyPr/>
                    <a:lstStyle/>
                    <a:p>
                      <a:pPr algn="ctr"/>
                      <a:r>
                        <a:rPr lang="zh-CN" altLang="en-US" sz="1800" dirty="0"/>
                        <a:t>非税收入 </a:t>
                      </a:r>
                      <a:endParaRPr lang="zh-CN" altLang="en-US" dirty="0"/>
                    </a:p>
                  </a:txBody>
                  <a:tcPr/>
                </a:tc>
                <a:tc>
                  <a:txBody>
                    <a:bodyPr/>
                    <a:lstStyle/>
                    <a:p>
                      <a:pPr algn="ctr"/>
                      <a:r>
                        <a:rPr lang="en-US" altLang="zh-CN" sz="1800" dirty="0"/>
                        <a:t>=</a:t>
                      </a:r>
                      <a:endParaRPr lang="zh-CN" altLang="en-US" dirty="0"/>
                    </a:p>
                  </a:txBody>
                  <a:tcPr/>
                </a:tc>
                <a:tc>
                  <a:txBody>
                    <a:bodyPr/>
                    <a:lstStyle/>
                    <a:p>
                      <a:pPr algn="ctr"/>
                      <a:r>
                        <a:rPr lang="zh-CN" altLang="en-US" sz="1800" dirty="0">
                          <a:solidFill>
                            <a:srgbClr val="FF0000"/>
                          </a:solidFill>
                        </a:rPr>
                        <a:t>一般公共预算收入中除国有资本经营收入外的非税收入</a:t>
                      </a:r>
                      <a:r>
                        <a:rPr lang="en-US" altLang="en-US" sz="1800" dirty="0"/>
                        <a:t>+</a:t>
                      </a:r>
                      <a:r>
                        <a:rPr lang="zh-CN" altLang="en-US" sz="1800" dirty="0"/>
                        <a:t>政府性基金收入</a:t>
                      </a:r>
                      <a:endParaRPr lang="zh-CN" altLang="en-US" dirty="0"/>
                    </a:p>
                  </a:txBody>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32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sz="3200" dirty="0"/>
          </a:p>
        </p:txBody>
      </p:sp>
      <p:sp>
        <p:nvSpPr>
          <p:cNvPr id="3" name="内容占位符 2"/>
          <p:cNvSpPr>
            <a:spLocks noGrp="1"/>
          </p:cNvSpPr>
          <p:nvPr>
            <p:ph idx="1"/>
          </p:nvPr>
        </p:nvSpPr>
        <p:spPr>
          <a:xfrm>
            <a:off x="428596" y="1417638"/>
            <a:ext cx="8286808" cy="2813062"/>
          </a:xfrm>
        </p:spPr>
        <p:txBody>
          <a:bodyPr/>
          <a:lstStyle/>
          <a:p>
            <a:pPr>
              <a:buNone/>
            </a:pPr>
            <a:r>
              <a:rPr lang="en-US" altLang="zh-CN" sz="2400" dirty="0"/>
              <a:t>   2.</a:t>
            </a:r>
            <a:r>
              <a:rPr lang="zh-CN" altLang="en-US" sz="2400" dirty="0"/>
              <a:t>政府综合财务报告中其他财政存款小于财政总决算报表中其他财政存款。</a:t>
            </a:r>
            <a:endParaRPr lang="en-US" altLang="zh-CN" sz="2400" dirty="0"/>
          </a:p>
          <a:p>
            <a:pPr>
              <a:buNone/>
            </a:pPr>
            <a:endParaRPr lang="zh-CN" altLang="en-US" sz="2400" dirty="0"/>
          </a:p>
          <a:p>
            <a:pPr>
              <a:buNone/>
            </a:pPr>
            <a:r>
              <a:rPr lang="zh-CN" altLang="en-US" sz="2400" dirty="0"/>
              <a:t>   </a:t>
            </a:r>
            <a:r>
              <a:rPr lang="zh-CN" altLang="en-US" sz="2400" dirty="0">
                <a:solidFill>
                  <a:srgbClr val="FF0000"/>
                </a:solidFill>
              </a:rPr>
              <a:t>★政府综合财务报告中，除社保专户以外的所有专户资金都应列入其他财政存款，因此政府综合财务报告中其他财政存款应大于财政总决算报表中其他财政存款</a:t>
            </a:r>
            <a:r>
              <a:rPr lang="zh-CN" altLang="en-US" sz="2400" dirty="0"/>
              <a:t>。</a:t>
            </a: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66</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40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3" name="内容占位符 2"/>
          <p:cNvSpPr>
            <a:spLocks noGrp="1"/>
          </p:cNvSpPr>
          <p:nvPr>
            <p:ph idx="1"/>
          </p:nvPr>
        </p:nvSpPr>
        <p:spPr>
          <a:xfrm>
            <a:off x="470570" y="1628800"/>
            <a:ext cx="8286808" cy="2813062"/>
          </a:xfrm>
        </p:spPr>
        <p:txBody>
          <a:bodyPr/>
          <a:lstStyle/>
          <a:p>
            <a:pPr>
              <a:buNone/>
            </a:pPr>
            <a:r>
              <a:rPr lang="en-US" altLang="zh-CN" sz="2400" dirty="0"/>
              <a:t>   3.</a:t>
            </a:r>
            <a:r>
              <a:rPr lang="zh-CN" altLang="zh-CN" sz="2400" dirty="0"/>
              <a:t>个别地</a:t>
            </a:r>
            <a:r>
              <a:rPr lang="zh-CN" altLang="en-US" sz="2400" dirty="0"/>
              <a:t>州</a:t>
            </a:r>
            <a:r>
              <a:rPr lang="zh-CN" altLang="zh-CN" sz="2400" dirty="0"/>
              <a:t>应付转贷款明细表未严格区分账龄。部分地</a:t>
            </a:r>
            <a:r>
              <a:rPr lang="zh-CN" altLang="en-US" sz="2400" dirty="0"/>
              <a:t>州本</a:t>
            </a:r>
            <a:r>
              <a:rPr lang="zh-CN" altLang="zh-CN" sz="2400" dirty="0"/>
              <a:t>级“应收转贷款”与</a:t>
            </a:r>
            <a:r>
              <a:rPr lang="zh-CN" altLang="en-US" sz="2400" dirty="0"/>
              <a:t>所属县市</a:t>
            </a:r>
            <a:r>
              <a:rPr lang="zh-CN" altLang="zh-CN" sz="2400" dirty="0"/>
              <a:t>“应付转贷款”不一致。</a:t>
            </a:r>
          </a:p>
          <a:p>
            <a:pPr>
              <a:buNone/>
            </a:pPr>
            <a:endParaRPr lang="zh-CN" altLang="en-US" sz="2400" dirty="0">
              <a:solidFill>
                <a:srgbClr val="FF0000"/>
              </a:solidFill>
            </a:endParaRPr>
          </a:p>
          <a:p>
            <a:pPr>
              <a:buNone/>
            </a:pPr>
            <a:r>
              <a:rPr lang="en-US" altLang="zh-CN" sz="2400" dirty="0">
                <a:solidFill>
                  <a:srgbClr val="FF0000"/>
                </a:solidFill>
              </a:rPr>
              <a:t>    </a:t>
            </a:r>
            <a:r>
              <a:rPr lang="zh-CN" altLang="en-US" sz="2400" dirty="0">
                <a:solidFill>
                  <a:srgbClr val="FF0000"/>
                </a:solidFill>
                <a:sym typeface="+mn-ea"/>
              </a:rPr>
              <a:t>★</a:t>
            </a:r>
            <a:r>
              <a:rPr lang="zh-CN" altLang="zh-CN" sz="2400" dirty="0">
                <a:solidFill>
                  <a:srgbClr val="FF0000"/>
                </a:solidFill>
              </a:rPr>
              <a:t>各地</a:t>
            </a:r>
            <a:r>
              <a:rPr lang="zh-CN" altLang="en-US" sz="2400" dirty="0">
                <a:solidFill>
                  <a:srgbClr val="FF0000"/>
                </a:solidFill>
              </a:rPr>
              <a:t>县市</a:t>
            </a:r>
            <a:r>
              <a:rPr lang="zh-CN" altLang="zh-CN" sz="2400" dirty="0">
                <a:solidFill>
                  <a:srgbClr val="FF0000"/>
                </a:solidFill>
              </a:rPr>
              <a:t>应按照指南要求，严格区分应付转贷款到期期限，分别对应到</a:t>
            </a:r>
            <a:r>
              <a:rPr lang="en-US" altLang="zh-CN" sz="2400" dirty="0">
                <a:solidFill>
                  <a:srgbClr val="FF0000"/>
                </a:solidFill>
              </a:rPr>
              <a:t>1-3</a:t>
            </a:r>
            <a:r>
              <a:rPr lang="zh-CN" altLang="zh-CN" sz="2400" dirty="0">
                <a:solidFill>
                  <a:srgbClr val="FF0000"/>
                </a:solidFill>
              </a:rPr>
              <a:t>年（不含</a:t>
            </a:r>
            <a:r>
              <a:rPr lang="en-US" altLang="zh-CN" sz="2400" dirty="0">
                <a:solidFill>
                  <a:srgbClr val="FF0000"/>
                </a:solidFill>
              </a:rPr>
              <a:t>1</a:t>
            </a:r>
            <a:r>
              <a:rPr lang="zh-CN" altLang="zh-CN" sz="2400" dirty="0">
                <a:solidFill>
                  <a:srgbClr val="FF0000"/>
                </a:solidFill>
              </a:rPr>
              <a:t>年），</a:t>
            </a:r>
            <a:r>
              <a:rPr lang="en-US" altLang="zh-CN" sz="2400" dirty="0">
                <a:solidFill>
                  <a:srgbClr val="FF0000"/>
                </a:solidFill>
              </a:rPr>
              <a:t>3-5</a:t>
            </a:r>
            <a:r>
              <a:rPr lang="zh-CN" altLang="zh-CN" sz="2400" dirty="0">
                <a:solidFill>
                  <a:srgbClr val="FF0000"/>
                </a:solidFill>
              </a:rPr>
              <a:t>年（不含</a:t>
            </a:r>
            <a:r>
              <a:rPr lang="en-US" altLang="zh-CN" sz="2400" dirty="0">
                <a:solidFill>
                  <a:srgbClr val="FF0000"/>
                </a:solidFill>
              </a:rPr>
              <a:t>3</a:t>
            </a:r>
            <a:r>
              <a:rPr lang="zh-CN" altLang="zh-CN" sz="2400" dirty="0">
                <a:solidFill>
                  <a:srgbClr val="FF0000"/>
                </a:solidFill>
              </a:rPr>
              <a:t>年），</a:t>
            </a:r>
            <a:r>
              <a:rPr lang="en-US" altLang="zh-CN" sz="2400" dirty="0">
                <a:solidFill>
                  <a:srgbClr val="FF0000"/>
                </a:solidFill>
              </a:rPr>
              <a:t>5</a:t>
            </a:r>
            <a:r>
              <a:rPr lang="zh-CN" altLang="zh-CN" sz="2400" dirty="0">
                <a:solidFill>
                  <a:srgbClr val="FF0000"/>
                </a:solidFill>
              </a:rPr>
              <a:t>年以上（不含</a:t>
            </a:r>
            <a:r>
              <a:rPr lang="en-US" altLang="zh-CN" sz="2400" dirty="0">
                <a:solidFill>
                  <a:srgbClr val="FF0000"/>
                </a:solidFill>
              </a:rPr>
              <a:t>5</a:t>
            </a:r>
            <a:r>
              <a:rPr lang="zh-CN" altLang="zh-CN" sz="2400" dirty="0">
                <a:solidFill>
                  <a:srgbClr val="FF0000"/>
                </a:solidFill>
              </a:rPr>
              <a:t>年）；同时，加强应付转贷款数据上下级间的对账和审核。</a:t>
            </a:r>
            <a:endParaRPr lang="zh-CN" altLang="en-US" sz="2400" dirty="0">
              <a:solidFill>
                <a:srgbClr val="FF0000"/>
              </a:solidFill>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67</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40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3" name="内容占位符 2"/>
          <p:cNvSpPr>
            <a:spLocks noGrp="1"/>
          </p:cNvSpPr>
          <p:nvPr>
            <p:ph idx="1"/>
          </p:nvPr>
        </p:nvSpPr>
        <p:spPr>
          <a:xfrm>
            <a:off x="428596" y="1558282"/>
            <a:ext cx="8358246" cy="2813062"/>
          </a:xfrm>
        </p:spPr>
        <p:txBody>
          <a:bodyPr/>
          <a:lstStyle/>
          <a:p>
            <a:pPr>
              <a:buNone/>
            </a:pPr>
            <a:r>
              <a:rPr lang="en-US" altLang="zh-CN" sz="2400" dirty="0"/>
              <a:t>   4.</a:t>
            </a:r>
            <a:r>
              <a:rPr lang="zh-CN" altLang="en-US" sz="2400" dirty="0"/>
              <a:t>政府综合财务报告中长期投资小于财政总决算报表中股权投资。</a:t>
            </a:r>
            <a:endParaRPr lang="en-US" altLang="zh-CN" sz="2400" dirty="0"/>
          </a:p>
          <a:p>
            <a:pPr>
              <a:buNone/>
            </a:pPr>
            <a:endParaRPr lang="zh-CN" altLang="en-US" sz="2400" dirty="0"/>
          </a:p>
          <a:p>
            <a:pPr>
              <a:buNone/>
            </a:pPr>
            <a:endParaRPr lang="zh-CN" altLang="en-US" sz="2400" dirty="0"/>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68</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val="3755139811"/>
              </p:ext>
            </p:extLst>
          </p:nvPr>
        </p:nvGraphicFramePr>
        <p:xfrm>
          <a:off x="1043608" y="2593973"/>
          <a:ext cx="7358115" cy="741680"/>
        </p:xfrm>
        <a:graphic>
          <a:graphicData uri="http://schemas.openxmlformats.org/drawingml/2006/table">
            <a:tbl>
              <a:tblPr firstRow="1" bandRow="1">
                <a:tableStyleId>{8A107856-5554-42FB-B03E-39F5DBC370BA}</a:tableStyleId>
              </a:tblPr>
              <a:tblGrid>
                <a:gridCol w="2286016">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3786215">
                  <a:extLst>
                    <a:ext uri="{9D8B030D-6E8A-4147-A177-3AD203B41FA5}">
                      <a16:colId xmlns:a16="http://schemas.microsoft.com/office/drawing/2014/main" val="20002"/>
                    </a:ext>
                  </a:extLst>
                </a:gridCol>
              </a:tblGrid>
              <a:tr h="370840">
                <a:tc>
                  <a:txBody>
                    <a:bodyPr/>
                    <a:lstStyle/>
                    <a:p>
                      <a:pPr algn="ctr"/>
                      <a:r>
                        <a:rPr lang="zh-CN" altLang="en-US" dirty="0"/>
                        <a:t>政府综合财务报告</a:t>
                      </a:r>
                    </a:p>
                  </a:txBody>
                  <a:tcPr/>
                </a:tc>
                <a:tc>
                  <a:txBody>
                    <a:bodyPr/>
                    <a:lstStyle/>
                    <a:p>
                      <a:pPr algn="ctr"/>
                      <a:r>
                        <a:rPr lang="zh-CN" altLang="en-US" dirty="0"/>
                        <a:t>对应关系</a:t>
                      </a:r>
                    </a:p>
                  </a:txBody>
                  <a:tcPr/>
                </a:tc>
                <a:tc>
                  <a:txBody>
                    <a:bodyPr/>
                    <a:lstStyle/>
                    <a:p>
                      <a:pPr algn="ctr"/>
                      <a:r>
                        <a:rPr lang="zh-CN" altLang="en-US" dirty="0"/>
                        <a:t>财政总决算报表</a:t>
                      </a:r>
                    </a:p>
                  </a:txBody>
                  <a:tcPr/>
                </a:tc>
                <a:extLst>
                  <a:ext uri="{0D108BD9-81ED-4DB2-BD59-A6C34878D82A}">
                    <a16:rowId xmlns:a16="http://schemas.microsoft.com/office/drawing/2014/main" val="10000"/>
                  </a:ext>
                </a:extLst>
              </a:tr>
              <a:tr h="370840">
                <a:tc>
                  <a:txBody>
                    <a:bodyPr/>
                    <a:lstStyle/>
                    <a:p>
                      <a:pPr algn="ctr"/>
                      <a:r>
                        <a:rPr lang="zh-CN" altLang="en-US" dirty="0"/>
                        <a:t>长期投资</a:t>
                      </a:r>
                    </a:p>
                  </a:txBody>
                  <a:tcPr/>
                </a:tc>
                <a:tc>
                  <a:txBody>
                    <a:bodyPr/>
                    <a:lstStyle/>
                    <a:p>
                      <a:pPr algn="ctr"/>
                      <a:r>
                        <a:rPr lang="zh-CN" altLang="en-US" sz="1800" dirty="0"/>
                        <a:t>≥</a:t>
                      </a:r>
                      <a:endParaRPr lang="zh-CN" altLang="en-US" dirty="0"/>
                    </a:p>
                  </a:txBody>
                  <a:tcPr/>
                </a:tc>
                <a:tc>
                  <a:txBody>
                    <a:bodyPr/>
                    <a:lstStyle/>
                    <a:p>
                      <a:pPr algn="ctr"/>
                      <a:r>
                        <a:rPr lang="zh-CN" altLang="en-US" sz="1800" dirty="0"/>
                        <a:t>股权投资</a:t>
                      </a:r>
                      <a:endParaRPr lang="zh-CN" alt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40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3" name="内容占位符 2"/>
          <p:cNvSpPr>
            <a:spLocks noGrp="1"/>
          </p:cNvSpPr>
          <p:nvPr>
            <p:ph idx="1"/>
          </p:nvPr>
        </p:nvSpPr>
        <p:spPr>
          <a:xfrm>
            <a:off x="491902" y="1484784"/>
            <a:ext cx="8358505" cy="3542665"/>
          </a:xfrm>
        </p:spPr>
        <p:txBody>
          <a:bodyPr/>
          <a:lstStyle/>
          <a:p>
            <a:pPr>
              <a:buNone/>
            </a:pPr>
            <a:r>
              <a:rPr lang="en-US" altLang="zh-CN" sz="2400" dirty="0"/>
              <a:t>   5.</a:t>
            </a:r>
            <a:r>
              <a:rPr lang="zh-CN" altLang="en-US" sz="2400" dirty="0"/>
              <a:t>政府综合财务报表中公共基础设施、文物文化资产、保障性住房数据缺失较多。</a:t>
            </a:r>
          </a:p>
          <a:p>
            <a:pPr>
              <a:buNone/>
            </a:pPr>
            <a:endParaRPr lang="zh-CN" altLang="en-US" sz="2400" dirty="0"/>
          </a:p>
          <a:p>
            <a:pPr>
              <a:buNone/>
            </a:pPr>
            <a:r>
              <a:rPr lang="en-US" altLang="zh-CN" sz="2400" dirty="0"/>
              <a:t>    </a:t>
            </a:r>
            <a:r>
              <a:rPr lang="zh-CN" altLang="en-US" sz="2400" dirty="0">
                <a:sym typeface="+mn-ea"/>
              </a:rPr>
              <a:t>★《财政部</a:t>
            </a:r>
            <a:r>
              <a:rPr lang="en-US" altLang="zh-CN" sz="2400" dirty="0">
                <a:sym typeface="+mn-ea"/>
              </a:rPr>
              <a:t> </a:t>
            </a:r>
            <a:r>
              <a:rPr lang="zh-CN" altLang="en-US" sz="2400" dirty="0">
                <a:sym typeface="+mn-ea"/>
              </a:rPr>
              <a:t>交通运输部关于进一步加强公路水路公共基础设施政府会计核算的通知》（财会〔2020〕23号），</a:t>
            </a:r>
            <a:r>
              <a:rPr lang="zh-CN" altLang="en-US" sz="2400" dirty="0">
                <a:solidFill>
                  <a:srgbClr val="FF0000"/>
                </a:solidFill>
                <a:sym typeface="+mn-ea"/>
              </a:rPr>
              <a:t>要求各记账主体要于2021年12月31日之前按照政府会计准则制度及本通知规定将存量公路水路公共基础设施纳入政府会计核算。</a:t>
            </a:r>
            <a:r>
              <a:rPr lang="zh-CN" altLang="en-US" sz="2400" dirty="0">
                <a:sym typeface="+mn-ea"/>
              </a:rPr>
              <a:t>积极推动相关资产管理部门加强核算入账。</a:t>
            </a: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69</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标题 1"/>
          <p:cNvSpPr>
            <a:spLocks noGrp="1"/>
          </p:cNvSpPr>
          <p:nvPr>
            <p:ph type="title"/>
          </p:nvPr>
        </p:nvSpPr>
        <p:spPr>
          <a:xfrm>
            <a:off x="631252" y="548680"/>
            <a:ext cx="5775325"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二、政府综合会计报表项目</a:t>
            </a:r>
          </a:p>
        </p:txBody>
      </p:sp>
      <p:sp>
        <p:nvSpPr>
          <p:cNvPr id="128003" name="内容占位符 2"/>
          <p:cNvSpPr>
            <a:spLocks noGrp="1"/>
          </p:cNvSpPr>
          <p:nvPr>
            <p:ph idx="1"/>
          </p:nvPr>
        </p:nvSpPr>
        <p:spPr>
          <a:xfrm>
            <a:off x="641695" y="1844824"/>
            <a:ext cx="7889530" cy="3460758"/>
          </a:xfrm>
        </p:spPr>
        <p:txBody>
          <a:bodyPr/>
          <a:lstStyle/>
          <a:p>
            <a:pPr marL="0" indent="0">
              <a:buFont typeface="Wingdings" panose="05000000000000000000" pitchFamily="2" charset="2"/>
              <a:buChar char="Ø"/>
            </a:pPr>
            <a:r>
              <a:rPr lang="zh-CN" altLang="en-US" sz="2400" dirty="0"/>
              <a:t>负债类项目</a:t>
            </a:r>
            <a:endParaRPr lang="en-US" altLang="zh-CN" sz="2400" dirty="0"/>
          </a:p>
          <a:p>
            <a:pPr marL="0" indent="0">
              <a:buNone/>
            </a:pPr>
            <a:r>
              <a:rPr lang="zh-CN" altLang="en-US" sz="2400" dirty="0"/>
              <a:t>应付短期政府债券、短期借款、</a:t>
            </a:r>
            <a:r>
              <a:rPr lang="zh-CN" altLang="zh-CN" sz="2400" dirty="0"/>
              <a:t>应付职工薪酬</a:t>
            </a:r>
            <a:r>
              <a:rPr lang="zh-CN" altLang="en-US" sz="2400" dirty="0"/>
              <a:t>、应付及预收款项、应付政府补贴款、应付利息、一年内到期的非流动负债、其他流动负债、应付长期政府债券、应付转贷款、长期借款、长期应付款、其他非流动负债、受托代理负债。</a:t>
            </a:r>
          </a:p>
          <a:p>
            <a:pPr marL="0" indent="0">
              <a:buNone/>
            </a:pPr>
            <a:r>
              <a:rPr lang="zh-CN" altLang="en-US" sz="2000" dirty="0">
                <a:solidFill>
                  <a:srgbClr val="FF0000"/>
                </a:solidFill>
              </a:rPr>
              <a:t>注意：负债类项目原则上不能出现负数，负数情况需在附注中作出说明。</a:t>
            </a:r>
          </a:p>
          <a:p>
            <a:pPr marL="0" indent="0">
              <a:buFont typeface="Wingdings" panose="05000000000000000000" pitchFamily="2" charset="2"/>
              <a:buChar char="Ø"/>
            </a:pPr>
            <a:r>
              <a:rPr lang="zh-CN" altLang="en-US" sz="2400" dirty="0"/>
              <a:t>净资产类项目</a:t>
            </a:r>
            <a:endParaRPr lang="en-US" altLang="zh-CN" sz="2400" dirty="0"/>
          </a:p>
          <a:p>
            <a:pPr marL="0" indent="0">
              <a:buFont typeface="Wingdings" panose="05000000000000000000" pitchFamily="2" charset="2"/>
              <a:buNone/>
            </a:pPr>
            <a:r>
              <a:rPr lang="zh-CN" altLang="en-US" sz="2400" dirty="0"/>
              <a:t>净资产，反映政府期末总资产减去总负债的差额。</a:t>
            </a:r>
          </a:p>
          <a:p>
            <a:pPr marL="0" indent="0">
              <a:lnSpc>
                <a:spcPts val="2000"/>
              </a:lnSpc>
              <a:buFont typeface="Wingdings" panose="05000000000000000000" pitchFamily="2" charset="2"/>
              <a:buNone/>
            </a:pPr>
            <a:endParaRPr lang="en-US" altLang="zh-CN" sz="2400" dirty="0"/>
          </a:p>
          <a:p>
            <a:pPr marL="0" indent="0">
              <a:buNone/>
            </a:pPr>
            <a:endParaRPr lang="zh-CN" altLang="en-US" sz="2400" dirty="0"/>
          </a:p>
          <a:p>
            <a:pPr marL="0" indent="0">
              <a:buFont typeface="Wingdings" panose="05000000000000000000" pitchFamily="2" charset="2"/>
              <a:buNone/>
            </a:pPr>
            <a:endParaRPr lang="en-US" altLang="zh-CN" sz="2400" dirty="0"/>
          </a:p>
        </p:txBody>
      </p:sp>
      <p:sp>
        <p:nvSpPr>
          <p:cNvPr id="128004" name="灯片编号占位符 3"/>
          <p:cNvSpPr>
            <a:spLocks noGrp="1"/>
          </p:cNvSpPr>
          <p:nvPr>
            <p:ph type="sldNum" sz="quarter" idx="12"/>
          </p:nvPr>
        </p:nvSpPr>
        <p:spPr>
          <a:xfrm>
            <a:off x="8531225" y="6640513"/>
            <a:ext cx="612775" cy="217487"/>
          </a:xfrm>
          <a:noFill/>
        </p:spPr>
        <p:txBody>
          <a:bodyPr/>
          <a:lstStyle/>
          <a:p>
            <a:pPr algn="ctr"/>
            <a:fld id="{F3528562-691A-496C-9AA6-0F004A6F6425}"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ctr"/>
              <a:t>7</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40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17411" name="内容占位符 2"/>
          <p:cNvSpPr>
            <a:spLocks noGrp="1"/>
          </p:cNvSpPr>
          <p:nvPr>
            <p:ph idx="1"/>
          </p:nvPr>
        </p:nvSpPr>
        <p:spPr>
          <a:xfrm>
            <a:off x="457200" y="1567656"/>
            <a:ext cx="8461034" cy="3722688"/>
          </a:xfrm>
        </p:spPr>
        <p:txBody>
          <a:bodyPr/>
          <a:lstStyle/>
          <a:p>
            <a:pPr>
              <a:buNone/>
              <a:defRPr/>
            </a:pPr>
            <a:r>
              <a:rPr lang="en-US" altLang="zh-CN" sz="2400" dirty="0"/>
              <a:t>   6.</a:t>
            </a:r>
            <a:r>
              <a:rPr lang="zh-CN" altLang="en-US" sz="2400" dirty="0"/>
              <a:t>长期借款年末数大于</a:t>
            </a:r>
            <a:r>
              <a:rPr lang="en-US" sz="2400" dirty="0"/>
              <a:t>0</a:t>
            </a:r>
            <a:r>
              <a:rPr lang="zh-CN" altLang="en-US" sz="2400" dirty="0"/>
              <a:t>，应付利息年末数等于</a:t>
            </a:r>
            <a:r>
              <a:rPr lang="en-US" sz="2400" dirty="0"/>
              <a:t>0</a:t>
            </a:r>
            <a:r>
              <a:rPr lang="zh-CN" altLang="en-US" sz="2400" dirty="0"/>
              <a:t>，且未做说明。</a:t>
            </a:r>
            <a:endParaRPr lang="en-US" altLang="zh-CN" sz="2400" dirty="0"/>
          </a:p>
          <a:p>
            <a:pPr>
              <a:buNone/>
              <a:defRPr/>
            </a:pPr>
            <a:endParaRPr lang="en-US" altLang="zh-CN" sz="2400" dirty="0"/>
          </a:p>
          <a:p>
            <a:pPr>
              <a:buNone/>
              <a:defRPr/>
            </a:pPr>
            <a:r>
              <a:rPr lang="zh-CN" altLang="en-US" sz="2400" dirty="0"/>
              <a:t>   ★长期借款年末数不为</a:t>
            </a:r>
            <a:r>
              <a:rPr lang="en-US" altLang="zh-CN" sz="2400" dirty="0"/>
              <a:t>0</a:t>
            </a:r>
            <a:r>
              <a:rPr lang="zh-CN" altLang="en-US" sz="2400" dirty="0"/>
              <a:t>，应付利息年末数应大于</a:t>
            </a:r>
            <a:r>
              <a:rPr lang="en-US" altLang="zh-CN" sz="2400" dirty="0"/>
              <a:t>0</a:t>
            </a:r>
            <a:r>
              <a:rPr lang="zh-CN" altLang="en-US" sz="2400" dirty="0"/>
              <a:t>。如为</a:t>
            </a:r>
            <a:r>
              <a:rPr lang="en-US" altLang="zh-CN" sz="2400" dirty="0"/>
              <a:t>0</a:t>
            </a:r>
            <a:r>
              <a:rPr lang="zh-CN" altLang="en-US" sz="2400" dirty="0"/>
              <a:t>，应填写说明。</a:t>
            </a: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70</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40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121859" name="内容占位符 2"/>
          <p:cNvSpPr>
            <a:spLocks noGrp="1"/>
          </p:cNvSpPr>
          <p:nvPr>
            <p:ph idx="1"/>
          </p:nvPr>
        </p:nvSpPr>
        <p:spPr>
          <a:xfrm>
            <a:off x="971600" y="1628800"/>
            <a:ext cx="7786742" cy="3224226"/>
          </a:xfrm>
        </p:spPr>
        <p:txBody>
          <a:bodyPr/>
          <a:lstStyle/>
          <a:p>
            <a:pPr marL="0" indent="0">
              <a:buNone/>
            </a:pPr>
            <a:r>
              <a:rPr lang="en-US" altLang="zh-CN" sz="2400" dirty="0"/>
              <a:t> 7.</a:t>
            </a:r>
            <a:r>
              <a:rPr lang="zh-CN" altLang="en-US" sz="2400" dirty="0"/>
              <a:t>部分科目出现负数，如其他非流动资产。</a:t>
            </a:r>
            <a:endParaRPr lang="en-US" altLang="zh-CN" sz="2400" dirty="0"/>
          </a:p>
          <a:p>
            <a:pPr marL="0" indent="0">
              <a:buNone/>
            </a:pPr>
            <a:r>
              <a:rPr lang="en-US" altLang="zh-CN" sz="2400" dirty="0"/>
              <a:t>   </a:t>
            </a:r>
          </a:p>
          <a:p>
            <a:pPr marL="0" indent="0">
              <a:buNone/>
            </a:pPr>
            <a:r>
              <a:rPr lang="en-US" altLang="zh-CN" sz="2400" dirty="0"/>
              <a:t>★</a:t>
            </a:r>
            <a:r>
              <a:rPr lang="zh-CN" altLang="en-US" sz="2400" dirty="0"/>
              <a:t>资产负债表中除净资产、其他流动负债外，其他项目金额不应为负数。净资产、其他流动负债项目如为负数，应填写说明。</a:t>
            </a:r>
            <a:endParaRPr lang="en-US" altLang="zh-CN" sz="2400" dirty="0"/>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71</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40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3" name="内容占位符 2"/>
          <p:cNvSpPr>
            <a:spLocks noGrp="1"/>
          </p:cNvSpPr>
          <p:nvPr>
            <p:ph idx="1"/>
          </p:nvPr>
        </p:nvSpPr>
        <p:spPr>
          <a:xfrm>
            <a:off x="500034" y="1556792"/>
            <a:ext cx="8143932" cy="2813062"/>
          </a:xfrm>
        </p:spPr>
        <p:txBody>
          <a:bodyPr/>
          <a:lstStyle/>
          <a:p>
            <a:pPr>
              <a:buNone/>
            </a:pPr>
            <a:r>
              <a:rPr lang="en-US" altLang="zh-CN" sz="2400" dirty="0"/>
              <a:t>  8.</a:t>
            </a:r>
            <a:r>
              <a:rPr lang="zh-CN" altLang="en-US" sz="2400" dirty="0"/>
              <a:t>政府综合财务报告政府间转移性收入明细表中的项目与财政总决算报表中相关项目不一致。</a:t>
            </a:r>
            <a:endParaRPr lang="en-US" altLang="zh-CN" sz="2400" dirty="0"/>
          </a:p>
          <a:p>
            <a:pPr>
              <a:buNone/>
            </a:pPr>
            <a:endParaRPr lang="zh-CN" altLang="en-US" sz="2400" dirty="0"/>
          </a:p>
          <a:p>
            <a:pPr>
              <a:buNone/>
            </a:pPr>
            <a:r>
              <a:rPr lang="zh-CN" altLang="en-US" sz="2400" dirty="0"/>
              <a:t>  </a:t>
            </a: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72</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graphicFrame>
        <p:nvGraphicFramePr>
          <p:cNvPr id="6" name="表格 5"/>
          <p:cNvGraphicFramePr>
            <a:graphicFrameLocks noGrp="1"/>
          </p:cNvGraphicFramePr>
          <p:nvPr>
            <p:extLst>
              <p:ext uri="{D42A27DB-BD31-4B8C-83A1-F6EECF244321}">
                <p14:modId xmlns:p14="http://schemas.microsoft.com/office/powerpoint/2010/main" val="229381419"/>
              </p:ext>
            </p:extLst>
          </p:nvPr>
        </p:nvGraphicFramePr>
        <p:xfrm>
          <a:off x="1115616" y="2780928"/>
          <a:ext cx="7215239" cy="1651000"/>
        </p:xfrm>
        <a:graphic>
          <a:graphicData uri="http://schemas.openxmlformats.org/drawingml/2006/table">
            <a:tbl>
              <a:tblPr firstRow="1" bandRow="1">
                <a:tableStyleId>{8A107856-5554-42FB-B03E-39F5DBC370BA}</a:tableStyleId>
              </a:tblPr>
              <a:tblGrid>
                <a:gridCol w="3143272">
                  <a:extLst>
                    <a:ext uri="{9D8B030D-6E8A-4147-A177-3AD203B41FA5}">
                      <a16:colId xmlns:a16="http://schemas.microsoft.com/office/drawing/2014/main" val="20000"/>
                    </a:ext>
                  </a:extLst>
                </a:gridCol>
                <a:gridCol w="1500198">
                  <a:extLst>
                    <a:ext uri="{9D8B030D-6E8A-4147-A177-3AD203B41FA5}">
                      <a16:colId xmlns:a16="http://schemas.microsoft.com/office/drawing/2014/main" val="20001"/>
                    </a:ext>
                  </a:extLst>
                </a:gridCol>
                <a:gridCol w="2571769">
                  <a:extLst>
                    <a:ext uri="{9D8B030D-6E8A-4147-A177-3AD203B41FA5}">
                      <a16:colId xmlns:a16="http://schemas.microsoft.com/office/drawing/2014/main" val="20002"/>
                    </a:ext>
                  </a:extLst>
                </a:gridCol>
              </a:tblGrid>
              <a:tr h="370840">
                <a:tc>
                  <a:txBody>
                    <a:bodyPr/>
                    <a:lstStyle/>
                    <a:p>
                      <a:pPr algn="ctr"/>
                      <a:r>
                        <a:rPr lang="zh-CN" altLang="en-US" dirty="0"/>
                        <a:t>政府综合财务报告</a:t>
                      </a:r>
                    </a:p>
                  </a:txBody>
                  <a:tcPr/>
                </a:tc>
                <a:tc>
                  <a:txBody>
                    <a:bodyPr/>
                    <a:lstStyle/>
                    <a:p>
                      <a:pPr algn="ctr"/>
                      <a:r>
                        <a:rPr lang="zh-CN" altLang="en-US" dirty="0"/>
                        <a:t>对应关系</a:t>
                      </a:r>
                    </a:p>
                  </a:txBody>
                  <a:tcPr/>
                </a:tc>
                <a:tc>
                  <a:txBody>
                    <a:bodyPr/>
                    <a:lstStyle/>
                    <a:p>
                      <a:pPr algn="ctr"/>
                      <a:r>
                        <a:rPr lang="zh-CN" altLang="en-US" dirty="0"/>
                        <a:t>财政总决算报表</a:t>
                      </a:r>
                    </a:p>
                  </a:txBody>
                  <a:tcPr/>
                </a:tc>
                <a:extLst>
                  <a:ext uri="{0D108BD9-81ED-4DB2-BD59-A6C34878D82A}">
                    <a16:rowId xmlns:a16="http://schemas.microsoft.com/office/drawing/2014/main" val="10000"/>
                  </a:ext>
                </a:extLst>
              </a:tr>
              <a:tr h="370840">
                <a:tc>
                  <a:txBody>
                    <a:bodyPr/>
                    <a:lstStyle/>
                    <a:p>
                      <a:pPr algn="ctr"/>
                      <a:r>
                        <a:rPr lang="zh-CN" altLang="en-US" sz="1800" dirty="0"/>
                        <a:t>政府间转移性收入</a:t>
                      </a:r>
                      <a:endParaRPr lang="en-US" altLang="zh-CN" sz="1800" dirty="0"/>
                    </a:p>
                    <a:p>
                      <a:pPr algn="ctr"/>
                      <a:r>
                        <a:rPr lang="en-US" altLang="zh-CN" sz="1800" dirty="0"/>
                        <a:t>——</a:t>
                      </a:r>
                      <a:r>
                        <a:rPr lang="zh-CN" altLang="en-US" sz="1800" dirty="0"/>
                        <a:t>上级政府财政 </a:t>
                      </a:r>
                      <a:endParaRPr lang="zh-CN" altLang="en-US" dirty="0"/>
                    </a:p>
                  </a:txBody>
                  <a:tcPr/>
                </a:tc>
                <a:tc>
                  <a:txBody>
                    <a:bodyPr/>
                    <a:lstStyle/>
                    <a:p>
                      <a:pPr algn="ctr">
                        <a:lnSpc>
                          <a:spcPct val="150000"/>
                        </a:lnSpc>
                      </a:pPr>
                      <a:r>
                        <a:rPr lang="en-US" altLang="zh-CN" sz="1800" dirty="0"/>
                        <a:t>=</a:t>
                      </a:r>
                      <a:endParaRPr lang="zh-CN" altLang="en-US" dirty="0"/>
                    </a:p>
                  </a:txBody>
                  <a:tcPr/>
                </a:tc>
                <a:tc>
                  <a:txBody>
                    <a:bodyPr/>
                    <a:lstStyle/>
                    <a:p>
                      <a:pPr algn="ctr">
                        <a:lnSpc>
                          <a:spcPts val="3200"/>
                        </a:lnSpc>
                      </a:pPr>
                      <a:r>
                        <a:rPr lang="zh-CN" altLang="en-US" sz="1800" dirty="0"/>
                        <a:t>补助收入</a:t>
                      </a:r>
                      <a:endParaRPr lang="zh-CN" altLang="en-US" dirty="0"/>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a:t>政府间转移性收入</a:t>
                      </a:r>
                      <a:endParaRPr lang="en-US" altLang="zh-CN" sz="1800" dirty="0"/>
                    </a:p>
                    <a:p>
                      <a:pPr algn="ctr"/>
                      <a:r>
                        <a:rPr lang="en-US" altLang="zh-CN" sz="1800" dirty="0"/>
                        <a:t>——</a:t>
                      </a:r>
                      <a:r>
                        <a:rPr lang="zh-CN" altLang="en-US" sz="1800" dirty="0"/>
                        <a:t>下级政府财政 </a:t>
                      </a:r>
                      <a:endParaRPr lang="zh-CN" altLang="en-US" dirty="0"/>
                    </a:p>
                  </a:txBody>
                  <a:tcPr/>
                </a:tc>
                <a:tc>
                  <a:txBody>
                    <a:bodyPr/>
                    <a:lstStyle/>
                    <a:p>
                      <a:pPr algn="ctr">
                        <a:lnSpc>
                          <a:spcPct val="150000"/>
                        </a:lnSpc>
                      </a:pPr>
                      <a:r>
                        <a:rPr lang="en-US" altLang="zh-CN" sz="1800" dirty="0"/>
                        <a:t>=</a:t>
                      </a:r>
                      <a:endParaRPr lang="zh-CN" altLang="en-US" dirty="0"/>
                    </a:p>
                  </a:txBody>
                  <a:tcPr/>
                </a:tc>
                <a:tc>
                  <a:txBody>
                    <a:bodyPr/>
                    <a:lstStyle/>
                    <a:p>
                      <a:pPr marL="0" marR="0" indent="0" algn="ctr" defTabSz="914400" rtl="0" eaLnBrk="1" fontAlgn="auto" latinLnBrk="0" hangingPunct="1">
                        <a:lnSpc>
                          <a:spcPts val="3200"/>
                        </a:lnSpc>
                        <a:spcBef>
                          <a:spcPts val="0"/>
                        </a:spcBef>
                        <a:spcAft>
                          <a:spcPts val="0"/>
                        </a:spcAft>
                        <a:buClrTx/>
                        <a:buSzTx/>
                        <a:buFontTx/>
                        <a:buNone/>
                        <a:defRPr/>
                      </a:pPr>
                      <a:r>
                        <a:rPr lang="zh-CN" altLang="en-US" sz="1800" dirty="0"/>
                        <a:t>上解收入（市县除外）</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40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3" name="内容占位符 2"/>
          <p:cNvSpPr>
            <a:spLocks noGrp="1"/>
          </p:cNvSpPr>
          <p:nvPr>
            <p:ph idx="1"/>
          </p:nvPr>
        </p:nvSpPr>
        <p:spPr>
          <a:xfrm>
            <a:off x="457200" y="1607054"/>
            <a:ext cx="8215370" cy="2813062"/>
          </a:xfrm>
        </p:spPr>
        <p:txBody>
          <a:bodyPr/>
          <a:lstStyle/>
          <a:p>
            <a:pPr>
              <a:buNone/>
            </a:pPr>
            <a:r>
              <a:rPr lang="en-US" altLang="zh-CN" sz="2400" dirty="0"/>
              <a:t>   9.</a:t>
            </a:r>
            <a:r>
              <a:rPr lang="zh-CN" altLang="en-US" sz="2400" dirty="0"/>
              <a:t>政府综合财务报告政府间转移性支出明细表中的项目与财政总决算报表中相关项目不一致。</a:t>
            </a:r>
            <a:endParaRPr lang="en-US" altLang="zh-CN" sz="2400" dirty="0"/>
          </a:p>
          <a:p>
            <a:pPr>
              <a:buNone/>
            </a:pPr>
            <a:endParaRPr lang="zh-CN" altLang="en-US" sz="2400" dirty="0"/>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73</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val="1748054194"/>
              </p:ext>
            </p:extLst>
          </p:nvPr>
        </p:nvGraphicFramePr>
        <p:xfrm>
          <a:off x="1043608" y="2708920"/>
          <a:ext cx="7215239" cy="1651000"/>
        </p:xfrm>
        <a:graphic>
          <a:graphicData uri="http://schemas.openxmlformats.org/drawingml/2006/table">
            <a:tbl>
              <a:tblPr firstRow="1" bandRow="1">
                <a:tableStyleId>{8A107856-5554-42FB-B03E-39F5DBC370BA}</a:tableStyleId>
              </a:tblPr>
              <a:tblGrid>
                <a:gridCol w="3143272">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2786083">
                  <a:extLst>
                    <a:ext uri="{9D8B030D-6E8A-4147-A177-3AD203B41FA5}">
                      <a16:colId xmlns:a16="http://schemas.microsoft.com/office/drawing/2014/main" val="20002"/>
                    </a:ext>
                  </a:extLst>
                </a:gridCol>
              </a:tblGrid>
              <a:tr h="370840">
                <a:tc>
                  <a:txBody>
                    <a:bodyPr/>
                    <a:lstStyle/>
                    <a:p>
                      <a:pPr algn="ctr"/>
                      <a:r>
                        <a:rPr lang="zh-CN" altLang="en-US" dirty="0"/>
                        <a:t>政府综合财务报告</a:t>
                      </a:r>
                    </a:p>
                  </a:txBody>
                  <a:tcPr/>
                </a:tc>
                <a:tc>
                  <a:txBody>
                    <a:bodyPr/>
                    <a:lstStyle/>
                    <a:p>
                      <a:pPr algn="ctr"/>
                      <a:r>
                        <a:rPr lang="zh-CN" altLang="en-US" dirty="0"/>
                        <a:t>对应关系</a:t>
                      </a:r>
                    </a:p>
                  </a:txBody>
                  <a:tcPr/>
                </a:tc>
                <a:tc>
                  <a:txBody>
                    <a:bodyPr/>
                    <a:lstStyle/>
                    <a:p>
                      <a:pPr algn="ctr"/>
                      <a:r>
                        <a:rPr lang="zh-CN" altLang="en-US" dirty="0"/>
                        <a:t>财政总决算报表</a:t>
                      </a:r>
                    </a:p>
                  </a:txBody>
                  <a:tcPr/>
                </a:tc>
                <a:extLst>
                  <a:ext uri="{0D108BD9-81ED-4DB2-BD59-A6C34878D82A}">
                    <a16:rowId xmlns:a16="http://schemas.microsoft.com/office/drawing/2014/main" val="10000"/>
                  </a:ext>
                </a:extLst>
              </a:tr>
              <a:tr h="370840">
                <a:tc>
                  <a:txBody>
                    <a:bodyPr/>
                    <a:lstStyle/>
                    <a:p>
                      <a:pPr algn="ctr"/>
                      <a:r>
                        <a:rPr lang="zh-CN" altLang="en-US" sz="1800" dirty="0"/>
                        <a:t>政府间转移性支出</a:t>
                      </a:r>
                      <a:endParaRPr lang="en-US" altLang="zh-CN" sz="1800" dirty="0"/>
                    </a:p>
                    <a:p>
                      <a:pPr algn="ctr"/>
                      <a:r>
                        <a:rPr lang="en-US" altLang="zh-CN" sz="1800" dirty="0"/>
                        <a:t>——</a:t>
                      </a:r>
                      <a:r>
                        <a:rPr lang="zh-CN" altLang="en-US" sz="1800" dirty="0"/>
                        <a:t>上级政府财政 </a:t>
                      </a:r>
                      <a:endParaRPr lang="zh-CN" altLang="en-US" dirty="0"/>
                    </a:p>
                  </a:txBody>
                  <a:tcPr/>
                </a:tc>
                <a:tc>
                  <a:txBody>
                    <a:bodyPr/>
                    <a:lstStyle/>
                    <a:p>
                      <a:pPr algn="ctr">
                        <a:lnSpc>
                          <a:spcPct val="150000"/>
                        </a:lnSpc>
                      </a:pPr>
                      <a:r>
                        <a:rPr lang="en-US" altLang="zh-CN" sz="1800" dirty="0"/>
                        <a:t>=</a:t>
                      </a:r>
                      <a:endParaRPr lang="zh-CN" altLang="en-US" dirty="0"/>
                    </a:p>
                  </a:txBody>
                  <a:tcPr/>
                </a:tc>
                <a:tc>
                  <a:txBody>
                    <a:bodyPr/>
                    <a:lstStyle/>
                    <a:p>
                      <a:pPr algn="ctr">
                        <a:lnSpc>
                          <a:spcPts val="3200"/>
                        </a:lnSpc>
                      </a:pPr>
                      <a:r>
                        <a:rPr lang="zh-CN" altLang="en-US" sz="1800" dirty="0"/>
                        <a:t>上解支出</a:t>
                      </a:r>
                      <a:endParaRPr lang="zh-CN" altLang="en-US" dirty="0"/>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a:t>政府间转移性支出</a:t>
                      </a:r>
                      <a:endParaRPr lang="en-US" altLang="zh-CN" sz="1800" dirty="0"/>
                    </a:p>
                    <a:p>
                      <a:pPr algn="ctr"/>
                      <a:r>
                        <a:rPr lang="en-US" altLang="zh-CN" sz="1800" dirty="0"/>
                        <a:t>——</a:t>
                      </a:r>
                      <a:r>
                        <a:rPr lang="zh-CN" altLang="en-US" sz="1800" dirty="0"/>
                        <a:t>下级政府财政 </a:t>
                      </a:r>
                      <a:endParaRPr lang="zh-CN" altLang="en-US" dirty="0"/>
                    </a:p>
                  </a:txBody>
                  <a:tcPr/>
                </a:tc>
                <a:tc>
                  <a:txBody>
                    <a:bodyPr/>
                    <a:lstStyle/>
                    <a:p>
                      <a:pPr algn="ctr">
                        <a:lnSpc>
                          <a:spcPct val="150000"/>
                        </a:lnSpc>
                      </a:pPr>
                      <a:r>
                        <a:rPr lang="en-US" altLang="zh-CN" sz="1800" dirty="0"/>
                        <a:t>=</a:t>
                      </a:r>
                      <a:endParaRPr lang="zh-CN" altLang="en-US" dirty="0"/>
                    </a:p>
                  </a:txBody>
                  <a:tcPr/>
                </a:tc>
                <a:tc>
                  <a:txBody>
                    <a:bodyPr/>
                    <a:lstStyle/>
                    <a:p>
                      <a:pPr marL="0" marR="0" indent="0" algn="ctr" defTabSz="914400" rtl="0" eaLnBrk="1" fontAlgn="auto" latinLnBrk="0" hangingPunct="1">
                        <a:lnSpc>
                          <a:spcPts val="3200"/>
                        </a:lnSpc>
                        <a:spcBef>
                          <a:spcPts val="0"/>
                        </a:spcBef>
                        <a:spcAft>
                          <a:spcPts val="0"/>
                        </a:spcAft>
                        <a:buClrTx/>
                        <a:buSzTx/>
                        <a:buFontTx/>
                        <a:buNone/>
                        <a:defRPr/>
                      </a:pPr>
                      <a:r>
                        <a:rPr lang="zh-CN" altLang="en-US" sz="1800" dirty="0"/>
                        <a:t>补助支出</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40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119811" name="内容占位符 2"/>
          <p:cNvSpPr>
            <a:spLocks noGrp="1"/>
          </p:cNvSpPr>
          <p:nvPr>
            <p:ph idx="1"/>
          </p:nvPr>
        </p:nvSpPr>
        <p:spPr>
          <a:xfrm>
            <a:off x="500002" y="1556792"/>
            <a:ext cx="8643998" cy="3240087"/>
          </a:xfrm>
        </p:spPr>
        <p:txBody>
          <a:bodyPr/>
          <a:lstStyle/>
          <a:p>
            <a:pPr>
              <a:buNone/>
            </a:pPr>
            <a:r>
              <a:rPr lang="en-US" altLang="zh-CN" sz="2400" dirty="0"/>
              <a:t>   10.</a:t>
            </a:r>
            <a:r>
              <a:rPr lang="zh-CN" altLang="en-US" sz="2400" dirty="0"/>
              <a:t>收入费用表中投资收益小于长期投资及投资收益明细表中投资收益，且未做说明。</a:t>
            </a:r>
            <a:endParaRPr lang="en-US" altLang="zh-CN" sz="2400" dirty="0"/>
          </a:p>
          <a:p>
            <a:pPr>
              <a:buNone/>
            </a:pPr>
            <a:endParaRPr lang="en-US" altLang="zh-CN" sz="2400" dirty="0"/>
          </a:p>
          <a:p>
            <a:pPr>
              <a:buNone/>
            </a:pPr>
            <a:r>
              <a:rPr lang="zh-CN" altLang="en-US" sz="2400" dirty="0"/>
              <a:t>   ★一般情况下，收入费用表投资收益≥长期投资及投资收益明细表投资收益，除非短期投资收益为负，应在财务报告中说明。</a:t>
            </a: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74</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40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17411" name="内容占位符 2"/>
          <p:cNvSpPr>
            <a:spLocks noGrp="1"/>
          </p:cNvSpPr>
          <p:nvPr>
            <p:ph idx="1"/>
          </p:nvPr>
        </p:nvSpPr>
        <p:spPr>
          <a:xfrm>
            <a:off x="842362" y="1434034"/>
            <a:ext cx="7858180" cy="3786214"/>
          </a:xfrm>
        </p:spPr>
        <p:txBody>
          <a:bodyPr/>
          <a:lstStyle/>
          <a:p>
            <a:pPr marL="0" indent="0">
              <a:buFont typeface="Wingdings" panose="05000000000000000000" pitchFamily="2" charset="2"/>
              <a:buNone/>
              <a:defRPr/>
            </a:pPr>
            <a:r>
              <a:rPr lang="en-US" altLang="en-US" sz="2400" dirty="0"/>
              <a:t>1</a:t>
            </a:r>
            <a:r>
              <a:rPr lang="en-US" altLang="zh-CN" sz="2400" dirty="0"/>
              <a:t>1</a:t>
            </a:r>
            <a:r>
              <a:rPr lang="en-US" altLang="en-US" sz="2400" dirty="0"/>
              <a:t>.</a:t>
            </a:r>
            <a:r>
              <a:rPr altLang="en-US" sz="2400" dirty="0">
                <a:latin typeface="+mn-ea"/>
              </a:rPr>
              <a:t> </a:t>
            </a:r>
            <a:r>
              <a:rPr lang="zh-CN" altLang="en-US" sz="2400" dirty="0">
                <a:latin typeface="+mn-ea"/>
              </a:rPr>
              <a:t>政府综合财务报告</a:t>
            </a:r>
            <a:r>
              <a:rPr lang="zh-CN" altLang="en-US" sz="2400" dirty="0"/>
              <a:t>中财务费用小于财政总决算报表中相关项目。</a:t>
            </a:r>
            <a:endParaRPr altLang="en-US" sz="2400" dirty="0"/>
          </a:p>
          <a:p>
            <a:pPr marL="0" indent="0">
              <a:lnSpc>
                <a:spcPts val="2000"/>
              </a:lnSpc>
              <a:buFont typeface="Wingdings" panose="05000000000000000000" pitchFamily="2" charset="2"/>
              <a:buNone/>
              <a:defRPr/>
            </a:pPr>
            <a:r>
              <a:rPr lang="en-US" altLang="zh-CN" sz="2400" dirty="0"/>
              <a:t> </a:t>
            </a:r>
          </a:p>
          <a:p>
            <a:pPr marL="0" indent="0">
              <a:lnSpc>
                <a:spcPts val="2000"/>
              </a:lnSpc>
              <a:buNone/>
              <a:defRPr/>
            </a:pPr>
            <a:r>
              <a:rPr lang="zh-CN" altLang="en-US" sz="2400" dirty="0"/>
              <a:t>★原则上遵循以下关系：</a:t>
            </a:r>
            <a:endParaRPr lang="en-US" altLang="zh-CN" sz="2400" dirty="0"/>
          </a:p>
          <a:p>
            <a:pPr marL="0" indent="0">
              <a:lnSpc>
                <a:spcPts val="2000"/>
              </a:lnSpc>
              <a:buFont typeface="Wingdings" panose="05000000000000000000" pitchFamily="2" charset="2"/>
              <a:buNone/>
              <a:defRPr/>
            </a:pPr>
            <a:endParaRPr lang="en-US" altLang="zh-CN" sz="2400" dirty="0"/>
          </a:p>
          <a:p>
            <a:pPr marL="0" indent="0">
              <a:lnSpc>
                <a:spcPts val="2000"/>
              </a:lnSpc>
              <a:buFont typeface="Wingdings" panose="05000000000000000000" pitchFamily="2" charset="2"/>
              <a:buNone/>
              <a:defRPr/>
            </a:pPr>
            <a:endParaRPr lang="en-US" altLang="zh-CN" sz="2400" dirty="0"/>
          </a:p>
          <a:p>
            <a:pPr marL="0" indent="0">
              <a:lnSpc>
                <a:spcPts val="2000"/>
              </a:lnSpc>
              <a:buFont typeface="Wingdings" panose="05000000000000000000" pitchFamily="2" charset="2"/>
              <a:buNone/>
              <a:defRPr/>
            </a:pPr>
            <a:endParaRPr lang="en-US" altLang="zh-CN" sz="2400" dirty="0"/>
          </a:p>
          <a:p>
            <a:pPr marL="0" indent="0">
              <a:lnSpc>
                <a:spcPts val="2800"/>
              </a:lnSpc>
              <a:buNone/>
              <a:defRPr/>
            </a:pPr>
            <a:r>
              <a:rPr lang="zh-CN" altLang="en-US" sz="2400" dirty="0"/>
              <a:t>★若存在部门将债务付息支出列入其他费用、抵销事项等情况，导致财务费用小于财政总决算报表中相关项目，则需在政府综合财务报告中予以说明。</a:t>
            </a:r>
            <a:endParaRPr lang="en-US" altLang="zh-CN" sz="2400" dirty="0"/>
          </a:p>
          <a:p>
            <a:pPr marL="0" indent="0">
              <a:lnSpc>
                <a:spcPts val="2000"/>
              </a:lnSpc>
              <a:buFont typeface="Wingdings" panose="05000000000000000000" pitchFamily="2" charset="2"/>
              <a:buNone/>
              <a:defRPr/>
            </a:pPr>
            <a:endParaRPr lang="en-US" altLang="zh-CN" sz="2400" dirty="0"/>
          </a:p>
          <a:p>
            <a:pPr marL="0" indent="0">
              <a:buFont typeface="Wingdings" panose="05000000000000000000" pitchFamily="2" charset="2"/>
              <a:buNone/>
              <a:defRPr/>
            </a:pPr>
            <a:endParaRPr lang="en-US" altLang="zh-CN" sz="2400" dirty="0"/>
          </a:p>
          <a:p>
            <a:pPr marL="0" indent="0">
              <a:buFont typeface="Wingdings" panose="05000000000000000000" pitchFamily="2" charset="2"/>
              <a:buNone/>
              <a:defRPr/>
            </a:pPr>
            <a:r>
              <a:rPr lang="zh-CN" altLang="en-US" sz="2400" dirty="0"/>
              <a:t>    </a:t>
            </a:r>
            <a:endParaRPr lang="en-US" altLang="zh-CN" sz="2400" dirty="0"/>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75</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val="1554710371"/>
              </p:ext>
            </p:extLst>
          </p:nvPr>
        </p:nvGraphicFramePr>
        <p:xfrm>
          <a:off x="985238" y="3058160"/>
          <a:ext cx="7572428" cy="741680"/>
        </p:xfrm>
        <a:graphic>
          <a:graphicData uri="http://schemas.openxmlformats.org/drawingml/2006/table">
            <a:tbl>
              <a:tblPr firstRow="1" bandRow="1">
                <a:tableStyleId>{8A107856-5554-42FB-B03E-39F5DBC370BA}</a:tableStyleId>
              </a:tblPr>
              <a:tblGrid>
                <a:gridCol w="2143140">
                  <a:extLst>
                    <a:ext uri="{9D8B030D-6E8A-4147-A177-3AD203B41FA5}">
                      <a16:colId xmlns:a16="http://schemas.microsoft.com/office/drawing/2014/main" val="20000"/>
                    </a:ext>
                  </a:extLst>
                </a:gridCol>
                <a:gridCol w="1324249">
                  <a:extLst>
                    <a:ext uri="{9D8B030D-6E8A-4147-A177-3AD203B41FA5}">
                      <a16:colId xmlns:a16="http://schemas.microsoft.com/office/drawing/2014/main" val="20001"/>
                    </a:ext>
                  </a:extLst>
                </a:gridCol>
                <a:gridCol w="4105039">
                  <a:extLst>
                    <a:ext uri="{9D8B030D-6E8A-4147-A177-3AD203B41FA5}">
                      <a16:colId xmlns:a16="http://schemas.microsoft.com/office/drawing/2014/main" val="20002"/>
                    </a:ext>
                  </a:extLst>
                </a:gridCol>
              </a:tblGrid>
              <a:tr h="370840">
                <a:tc>
                  <a:txBody>
                    <a:bodyPr/>
                    <a:lstStyle/>
                    <a:p>
                      <a:pPr algn="ctr"/>
                      <a:r>
                        <a:rPr lang="zh-CN" altLang="en-US" dirty="0"/>
                        <a:t>政府综合财务报告</a:t>
                      </a:r>
                    </a:p>
                  </a:txBody>
                  <a:tcPr/>
                </a:tc>
                <a:tc>
                  <a:txBody>
                    <a:bodyPr/>
                    <a:lstStyle/>
                    <a:p>
                      <a:pPr algn="ctr"/>
                      <a:r>
                        <a:rPr lang="zh-CN" altLang="en-US" dirty="0"/>
                        <a:t>对应关系</a:t>
                      </a:r>
                    </a:p>
                  </a:txBody>
                  <a:tcPr/>
                </a:tc>
                <a:tc>
                  <a:txBody>
                    <a:bodyPr/>
                    <a:lstStyle/>
                    <a:p>
                      <a:pPr algn="ctr"/>
                      <a:r>
                        <a:rPr lang="zh-CN" altLang="en-US" dirty="0"/>
                        <a:t>财政总决算报表</a:t>
                      </a:r>
                    </a:p>
                  </a:txBody>
                  <a:tcPr/>
                </a:tc>
                <a:extLst>
                  <a:ext uri="{0D108BD9-81ED-4DB2-BD59-A6C34878D82A}">
                    <a16:rowId xmlns:a16="http://schemas.microsoft.com/office/drawing/2014/main" val="10000"/>
                  </a:ext>
                </a:extLst>
              </a:tr>
              <a:tr h="370840">
                <a:tc>
                  <a:txBody>
                    <a:bodyPr/>
                    <a:lstStyle/>
                    <a:p>
                      <a:pPr algn="ctr"/>
                      <a:r>
                        <a:rPr lang="zh-CN" altLang="en-US" sz="1800" dirty="0"/>
                        <a:t>财务费用</a:t>
                      </a:r>
                      <a:endParaRPr lang="zh-CN" altLang="en-US" dirty="0"/>
                    </a:p>
                  </a:txBody>
                  <a:tcPr/>
                </a:tc>
                <a:tc>
                  <a:txBody>
                    <a:bodyPr/>
                    <a:lstStyle/>
                    <a:p>
                      <a:pPr algn="ctr"/>
                      <a:r>
                        <a:rPr lang="zh-CN" altLang="en-US" sz="1800" dirty="0"/>
                        <a:t>≥</a:t>
                      </a:r>
                      <a:endParaRPr lang="zh-CN" altLang="en-US" dirty="0"/>
                    </a:p>
                  </a:txBody>
                  <a:tcPr/>
                </a:tc>
                <a:tc>
                  <a:txBody>
                    <a:bodyPr/>
                    <a:lstStyle/>
                    <a:p>
                      <a:pPr algn="ctr"/>
                      <a:r>
                        <a:rPr lang="zh-CN" altLang="en-US" sz="1800" dirty="0"/>
                        <a:t>债务付息支出</a:t>
                      </a:r>
                      <a:r>
                        <a:rPr lang="en-US" sz="1800" dirty="0"/>
                        <a:t>+</a:t>
                      </a:r>
                      <a:r>
                        <a:rPr lang="zh-CN" altLang="en-US" sz="1800" dirty="0"/>
                        <a:t>债务发行费用支出</a:t>
                      </a:r>
                      <a:endParaRPr lang="zh-CN" altLang="en-US" dirty="0"/>
                    </a:p>
                  </a:txBody>
                  <a:tcPr/>
                </a:tc>
                <a:extLst>
                  <a:ext uri="{0D108BD9-81ED-4DB2-BD59-A6C34878D82A}">
                    <a16:rowId xmlns:a16="http://schemas.microsoft.com/office/drawing/2014/main" val="10001"/>
                  </a:ext>
                </a:extLst>
              </a:tr>
            </a:tbl>
          </a:graphicData>
        </a:graphic>
      </p:graphicFrame>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3600" dirty="0"/>
              <a:t>七</a:t>
            </a:r>
            <a:r>
              <a:rPr lang="zh-CN" altLang="en-US" sz="3600" dirty="0">
                <a:latin typeface="Arial" panose="020B0604020202020204" pitchFamily="34" charset="0"/>
                <a:ea typeface="黑体" panose="02010609060101010101" pitchFamily="2" charset="-122"/>
                <a:cs typeface="Arial" panose="020B0604020202020204" pitchFamily="34" charset="0"/>
              </a:rPr>
              <a:t>、常见问题</a:t>
            </a:r>
            <a:endParaRPr lang="zh-CN" altLang="en-US" dirty="0"/>
          </a:p>
        </p:txBody>
      </p:sp>
      <p:sp>
        <p:nvSpPr>
          <p:cNvPr id="147459" name="内容占位符 2"/>
          <p:cNvSpPr>
            <a:spLocks noGrp="1"/>
          </p:cNvSpPr>
          <p:nvPr>
            <p:ph idx="1"/>
          </p:nvPr>
        </p:nvSpPr>
        <p:spPr>
          <a:xfrm>
            <a:off x="683568" y="1628800"/>
            <a:ext cx="8358246" cy="3456384"/>
          </a:xfrm>
        </p:spPr>
        <p:txBody>
          <a:bodyPr/>
          <a:lstStyle/>
          <a:p>
            <a:pPr>
              <a:buNone/>
            </a:pPr>
            <a:r>
              <a:rPr lang="en-US" altLang="zh-CN" sz="2400" dirty="0"/>
              <a:t> </a:t>
            </a:r>
            <a:r>
              <a:rPr lang="zh-CN" altLang="en-US" sz="2400" dirty="0">
                <a:latin typeface="Arial" panose="020B0604020202020204" pitchFamily="34" charset="0"/>
                <a:ea typeface="黑体" panose="02010609060101010101" pitchFamily="2" charset="-122"/>
                <a:cs typeface="Arial" panose="020B0604020202020204" pitchFamily="34" charset="0"/>
              </a:rPr>
              <a:t>（二）会计报表附注方面</a:t>
            </a:r>
            <a:r>
              <a:rPr lang="en-US" altLang="zh-CN" sz="2400" dirty="0"/>
              <a:t>   </a:t>
            </a:r>
          </a:p>
          <a:p>
            <a:pPr>
              <a:lnSpc>
                <a:spcPct val="150000"/>
              </a:lnSpc>
              <a:buNone/>
            </a:pPr>
            <a:r>
              <a:rPr lang="en-US" altLang="zh-CN" sz="2400" dirty="0"/>
              <a:t> 1.</a:t>
            </a:r>
            <a:r>
              <a:rPr lang="zh-CN" altLang="en-US" sz="2400" dirty="0"/>
              <a:t>未注明合并主体变动情况。</a:t>
            </a:r>
            <a:endParaRPr lang="en-US" altLang="zh-CN" sz="2400" dirty="0"/>
          </a:p>
          <a:p>
            <a:pPr>
              <a:lnSpc>
                <a:spcPct val="150000"/>
              </a:lnSpc>
              <a:buNone/>
            </a:pPr>
            <a:r>
              <a:rPr lang="zh-CN" altLang="en-US" sz="2400" dirty="0"/>
              <a:t>   ★根据</a:t>
            </a:r>
            <a:r>
              <a:rPr lang="en-US" altLang="zh-CN" sz="2400" dirty="0"/>
              <a:t>《</a:t>
            </a:r>
            <a:r>
              <a:rPr lang="zh-CN" altLang="en-US" sz="2400" dirty="0"/>
              <a:t>政府综合财务报告编制操作指南（试行）</a:t>
            </a:r>
            <a:r>
              <a:rPr lang="en-US" altLang="zh-CN" sz="2400" dirty="0"/>
              <a:t>》</a:t>
            </a:r>
            <a:r>
              <a:rPr lang="zh-CN" altLang="en-US" sz="2400" dirty="0"/>
              <a:t>（财库</a:t>
            </a:r>
            <a:r>
              <a:rPr lang="en-US" altLang="zh-CN" sz="2400" dirty="0"/>
              <a:t>﹝2019﹞58</a:t>
            </a:r>
            <a:r>
              <a:rPr lang="zh-CN" altLang="en-US" sz="2400" dirty="0"/>
              <a:t>号）要求，应在会计报表附注中说明会计报表包含的机构主体和资金主体，以及变动情况。若合并主体上下年度无变化，也应在政府财务报告中予以说明。</a:t>
            </a:r>
            <a:endParaRPr lang="zh-CN" altLang="zh-CN" sz="2400" dirty="0"/>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76</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36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17411" name="内容占位符 2"/>
          <p:cNvSpPr>
            <a:spLocks noGrp="1"/>
          </p:cNvSpPr>
          <p:nvPr>
            <p:ph idx="1"/>
          </p:nvPr>
        </p:nvSpPr>
        <p:spPr>
          <a:xfrm>
            <a:off x="457200" y="1340768"/>
            <a:ext cx="8358246" cy="3722706"/>
          </a:xfrm>
        </p:spPr>
        <p:txBody>
          <a:bodyPr/>
          <a:lstStyle/>
          <a:p>
            <a:pPr>
              <a:buNone/>
            </a:pPr>
            <a:r>
              <a:rPr lang="en-US" altLang="zh-CN" sz="2400" dirty="0"/>
              <a:t>  2.</a:t>
            </a:r>
            <a:r>
              <a:rPr lang="zh-CN" altLang="en-US" sz="2400" dirty="0"/>
              <a:t>长期借款明细表、长期投资及投资收益明细表不规范，长期借款明细表债权人名称不准确、出现阿拉伯数字等，投资对象出现“其他”、“对企业投资”等笼统概括。</a:t>
            </a:r>
            <a:endParaRPr lang="en-US" altLang="zh-CN" sz="2400" dirty="0"/>
          </a:p>
          <a:p>
            <a:pPr>
              <a:buNone/>
            </a:pPr>
            <a:endParaRPr lang="en-US" altLang="zh-CN" sz="2400" dirty="0"/>
          </a:p>
          <a:p>
            <a:pPr>
              <a:buNone/>
            </a:pPr>
            <a:r>
              <a:rPr lang="zh-CN" altLang="en-US" sz="2400" dirty="0"/>
              <a:t>   ★规范日常账务处理，详细登记往来单位名称，尤其是涉及与企业、银行的往来，应详细登记到分公司、支行，便于后期往来清理。</a:t>
            </a:r>
          </a:p>
          <a:p>
            <a:pPr marL="0" indent="0">
              <a:buFont typeface="Wingdings" panose="05000000000000000000" pitchFamily="2" charset="2"/>
              <a:buNone/>
              <a:defRPr/>
            </a:pPr>
            <a:endParaRPr lang="zh-CN" altLang="en-US" sz="2400" dirty="0"/>
          </a:p>
          <a:p>
            <a:pPr>
              <a:buFont typeface="Wingdings" panose="05000000000000000000" pitchFamily="2" charset="2"/>
              <a:buChar char="Ø"/>
              <a:defRPr/>
            </a:pPr>
            <a:endParaRPr lang="en-US" altLang="zh-CN" sz="2400" dirty="0"/>
          </a:p>
          <a:p>
            <a:pPr>
              <a:buFont typeface="Wingdings" panose="05000000000000000000" pitchFamily="2" charset="2"/>
              <a:buChar char="Ø"/>
              <a:defRPr/>
            </a:pPr>
            <a:endParaRPr lang="en-US" altLang="zh-CN" sz="2400" dirty="0"/>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77</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36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17411" name="内容占位符 2"/>
          <p:cNvSpPr>
            <a:spLocks noGrp="1"/>
          </p:cNvSpPr>
          <p:nvPr>
            <p:ph idx="1"/>
          </p:nvPr>
        </p:nvSpPr>
        <p:spPr>
          <a:xfrm>
            <a:off x="539552" y="1484784"/>
            <a:ext cx="8358246" cy="3722706"/>
          </a:xfrm>
        </p:spPr>
        <p:txBody>
          <a:bodyPr/>
          <a:lstStyle/>
          <a:p>
            <a:pPr>
              <a:buNone/>
            </a:pPr>
            <a:r>
              <a:rPr lang="en-US" altLang="zh-CN" sz="2400" dirty="0"/>
              <a:t>3</a:t>
            </a:r>
            <a:r>
              <a:rPr lang="en-US" sz="2400" dirty="0"/>
              <a:t>.</a:t>
            </a:r>
            <a:r>
              <a:rPr lang="zh-CN" altLang="en-US" sz="2400" dirty="0"/>
              <a:t> 未披露公共基础设施等政府经管资产的种类、实物量等信息。</a:t>
            </a:r>
            <a:endParaRPr lang="en-US" altLang="zh-CN" sz="2400" dirty="0"/>
          </a:p>
          <a:p>
            <a:pPr>
              <a:buNone/>
            </a:pPr>
            <a:r>
              <a:rPr lang="zh-CN" altLang="en-US" sz="2400" dirty="0"/>
              <a:t>   ★根据</a:t>
            </a:r>
            <a:r>
              <a:rPr lang="en-US" altLang="zh-CN" sz="2400" dirty="0"/>
              <a:t>《</a:t>
            </a:r>
            <a:r>
              <a:rPr lang="zh-CN" altLang="en-US" sz="2400" dirty="0"/>
              <a:t>政府综合财务报告编制操作指南（试行）</a:t>
            </a:r>
            <a:r>
              <a:rPr lang="en-US" altLang="zh-CN" sz="2400" dirty="0"/>
              <a:t>》</a:t>
            </a:r>
            <a:r>
              <a:rPr lang="zh-CN" altLang="en-US" sz="2400" dirty="0"/>
              <a:t>（财库</a:t>
            </a:r>
            <a:r>
              <a:rPr lang="en-US" altLang="zh-CN" sz="2400" dirty="0"/>
              <a:t>﹝2019﹞58</a:t>
            </a:r>
            <a:r>
              <a:rPr lang="zh-CN" altLang="en-US" sz="2400" dirty="0"/>
              <a:t>号）要求，应在需要说明的其他事项中披露政府部门管理的公共基础设施、文物文化资产、保障性住房、自然资源资产等重要资产种类和实物量等相关信息。</a:t>
            </a:r>
          </a:p>
          <a:p>
            <a:pPr marL="0" indent="0">
              <a:buFont typeface="Wingdings" panose="05000000000000000000" pitchFamily="2" charset="2"/>
              <a:buNone/>
              <a:defRPr/>
            </a:pPr>
            <a:endParaRPr lang="zh-CN" altLang="en-US" sz="2400" dirty="0"/>
          </a:p>
          <a:p>
            <a:pPr>
              <a:buFont typeface="Wingdings" panose="05000000000000000000" pitchFamily="2" charset="2"/>
              <a:buChar char="Ø"/>
              <a:defRPr/>
            </a:pPr>
            <a:endParaRPr lang="en-US" altLang="zh-CN" sz="2400" dirty="0"/>
          </a:p>
          <a:p>
            <a:pPr>
              <a:buFont typeface="Wingdings" panose="05000000000000000000" pitchFamily="2" charset="2"/>
              <a:buChar char="Ø"/>
              <a:defRPr/>
            </a:pPr>
            <a:endParaRPr lang="en-US" altLang="zh-CN" sz="2400" dirty="0"/>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78</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36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dirty="0"/>
          </a:p>
        </p:txBody>
      </p:sp>
      <p:sp>
        <p:nvSpPr>
          <p:cNvPr id="17411" name="内容占位符 2"/>
          <p:cNvSpPr>
            <a:spLocks noGrp="1"/>
          </p:cNvSpPr>
          <p:nvPr>
            <p:ph idx="1"/>
          </p:nvPr>
        </p:nvSpPr>
        <p:spPr>
          <a:xfrm>
            <a:off x="519112" y="1407795"/>
            <a:ext cx="8105775" cy="4042410"/>
          </a:xfrm>
        </p:spPr>
        <p:txBody>
          <a:bodyPr/>
          <a:lstStyle/>
          <a:p>
            <a:pPr>
              <a:buNone/>
            </a:pPr>
            <a:r>
              <a:rPr lang="en-US" sz="2000" dirty="0"/>
              <a:t>  </a:t>
            </a:r>
            <a:r>
              <a:rPr lang="en-US" altLang="zh-CN" sz="2000" dirty="0"/>
              <a:t>4</a:t>
            </a:r>
            <a:r>
              <a:rPr lang="en-US" sz="2000" dirty="0"/>
              <a:t>.</a:t>
            </a:r>
            <a:r>
              <a:rPr lang="zh-CN" altLang="en-US" sz="2000" dirty="0"/>
              <a:t> 财政专户资金余额披露不完整，未披露社保基金专户余额（即，该类专户年末存款余额）。</a:t>
            </a:r>
            <a:endParaRPr lang="en-US" altLang="zh-CN" sz="2000" dirty="0"/>
          </a:p>
          <a:p>
            <a:pPr>
              <a:buNone/>
            </a:pPr>
            <a:r>
              <a:rPr lang="zh-CN" altLang="en-US" sz="2000" dirty="0"/>
              <a:t> ★根据预算法实施条例，财库</a:t>
            </a:r>
            <a:r>
              <a:rPr lang="en-US" altLang="zh-CN" sz="2000" dirty="0"/>
              <a:t>﹝2020﹞5</a:t>
            </a:r>
            <a:r>
              <a:rPr lang="zh-CN" altLang="en-US" sz="2000" dirty="0"/>
              <a:t>号文件专门要求</a:t>
            </a:r>
            <a:r>
              <a:rPr lang="zh-CN" altLang="en-US" sz="2000" dirty="0">
                <a:solidFill>
                  <a:srgbClr val="FF0000"/>
                </a:solidFill>
              </a:rPr>
              <a:t>在报表附注</a:t>
            </a:r>
            <a:r>
              <a:rPr lang="en-US" altLang="zh-CN" sz="2000" dirty="0">
                <a:solidFill>
                  <a:srgbClr val="FF0000"/>
                </a:solidFill>
              </a:rPr>
              <a:t>“</a:t>
            </a:r>
            <a:r>
              <a:rPr lang="zh-CN" altLang="en-US" sz="2000" dirty="0">
                <a:solidFill>
                  <a:srgbClr val="FF0000"/>
                </a:solidFill>
              </a:rPr>
              <a:t>需要说明的其他事项</a:t>
            </a:r>
            <a:r>
              <a:rPr lang="en-US" altLang="zh-CN" sz="2000" dirty="0">
                <a:solidFill>
                  <a:srgbClr val="FF0000"/>
                </a:solidFill>
              </a:rPr>
              <a:t>”</a:t>
            </a:r>
            <a:r>
              <a:rPr lang="zh-CN" altLang="en-US" sz="2000" dirty="0">
                <a:solidFill>
                  <a:srgbClr val="FF0000"/>
                </a:solidFill>
              </a:rPr>
              <a:t>中反映社保基金专户资金余额。</a:t>
            </a:r>
            <a:endParaRPr lang="zh-CN" altLang="en-US" sz="2000" dirty="0"/>
          </a:p>
          <a:p>
            <a:pPr marL="0" indent="0">
              <a:buFont typeface="Wingdings" panose="05000000000000000000" pitchFamily="2" charset="2"/>
              <a:buNone/>
              <a:defRPr/>
            </a:pPr>
            <a:r>
              <a:rPr lang="en-US" altLang="zh-CN" sz="2000" dirty="0"/>
              <a:t> </a:t>
            </a:r>
            <a:r>
              <a:rPr lang="zh-CN" altLang="en-US" sz="2000" dirty="0">
                <a:sym typeface="+mn-ea"/>
              </a:rPr>
              <a:t>★</a:t>
            </a:r>
            <a:r>
              <a:rPr lang="en-US" altLang="zh-CN" sz="2000" dirty="0"/>
              <a:t> “</a:t>
            </a:r>
            <a:r>
              <a:rPr lang="zh-CN" altLang="en-US" sz="2000" dirty="0"/>
              <a:t>货币资金明细表</a:t>
            </a:r>
            <a:r>
              <a:rPr lang="en-US" altLang="zh-CN" sz="2000" dirty="0"/>
              <a:t>”</a:t>
            </a:r>
            <a:r>
              <a:rPr lang="zh-CN" altLang="en-US" sz="2000" dirty="0"/>
              <a:t>中单独列示</a:t>
            </a:r>
            <a:r>
              <a:rPr lang="en-US" altLang="zh-CN" sz="2000" dirty="0"/>
              <a:t>“</a:t>
            </a:r>
            <a:r>
              <a:rPr lang="zh-CN" altLang="en-US" sz="2000" dirty="0"/>
              <a:t>其他财政存款</a:t>
            </a:r>
            <a:r>
              <a:rPr lang="en-US" altLang="zh-CN" sz="2000" dirty="0"/>
              <a:t>”</a:t>
            </a:r>
            <a:r>
              <a:rPr lang="zh-CN" altLang="en-US" sz="2000" dirty="0"/>
              <a:t>，反映除社保基金专户以外的财政专户资金余额。</a:t>
            </a:r>
          </a:p>
          <a:p>
            <a:pPr marL="0" indent="0">
              <a:buFont typeface="Wingdings" panose="05000000000000000000" pitchFamily="2" charset="2"/>
              <a:buNone/>
              <a:defRPr/>
            </a:pPr>
            <a:r>
              <a:rPr lang="zh-CN" altLang="en-US" sz="2000" dirty="0"/>
              <a:t> </a:t>
            </a:r>
            <a:r>
              <a:rPr lang="zh-CN" altLang="en-US" sz="2000" dirty="0">
                <a:sym typeface="+mn-ea"/>
              </a:rPr>
              <a:t>★</a:t>
            </a:r>
            <a:r>
              <a:rPr lang="en-US" altLang="zh-CN" sz="2000" dirty="0"/>
              <a:t> “</a:t>
            </a:r>
            <a:r>
              <a:rPr lang="zh-CN" altLang="en-US" sz="2000" dirty="0"/>
              <a:t>货币资金明细表</a:t>
            </a:r>
            <a:r>
              <a:rPr lang="en-US" altLang="zh-CN" sz="2000" dirty="0"/>
              <a:t>”</a:t>
            </a:r>
            <a:r>
              <a:rPr lang="zh-CN" altLang="en-US" sz="2000" dirty="0"/>
              <a:t>中</a:t>
            </a:r>
            <a:r>
              <a:rPr lang="en-US" altLang="zh-CN" sz="2000" dirty="0">
                <a:solidFill>
                  <a:schemeClr val="tx1"/>
                </a:solidFill>
              </a:rPr>
              <a:t>“</a:t>
            </a:r>
            <a:r>
              <a:rPr lang="zh-CN" altLang="en-US" sz="2000" dirty="0">
                <a:solidFill>
                  <a:schemeClr val="tx1"/>
                </a:solidFill>
              </a:rPr>
              <a:t>其他货币资金</a:t>
            </a:r>
            <a:r>
              <a:rPr lang="en-US" altLang="zh-CN" sz="2000" dirty="0">
                <a:solidFill>
                  <a:schemeClr val="tx1"/>
                </a:solidFill>
              </a:rPr>
              <a:t>”</a:t>
            </a:r>
            <a:r>
              <a:rPr lang="zh-CN" altLang="en-US" sz="2000" dirty="0">
                <a:solidFill>
                  <a:schemeClr val="tx1"/>
                </a:solidFill>
              </a:rPr>
              <a:t>，反映部门单位持有的外埠存款、银行本票存款、银行汇票存款、信用卡存款等各种其他货币资金。财政总会计无此内容。</a:t>
            </a:r>
          </a:p>
          <a:p>
            <a:pPr>
              <a:buFont typeface="Wingdings" panose="05000000000000000000" pitchFamily="2" charset="2"/>
              <a:buChar char="Ø"/>
              <a:defRPr/>
            </a:pPr>
            <a:endParaRPr lang="en-US" altLang="zh-CN" sz="2400" dirty="0">
              <a:solidFill>
                <a:schemeClr val="tx1"/>
              </a:solidFill>
            </a:endParaRPr>
          </a:p>
          <a:p>
            <a:pPr>
              <a:buFont typeface="Wingdings" panose="05000000000000000000" pitchFamily="2" charset="2"/>
              <a:buChar char="Ø"/>
              <a:defRPr/>
            </a:pPr>
            <a:endParaRPr lang="en-US" altLang="zh-CN" sz="2400" dirty="0">
              <a:solidFill>
                <a:schemeClr val="tx1"/>
              </a:solidFill>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79</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灯片编号占位符 3"/>
          <p:cNvSpPr>
            <a:spLocks noGrp="1"/>
          </p:cNvSpPr>
          <p:nvPr>
            <p:ph type="sldNum" sz="quarter" idx="12"/>
          </p:nvPr>
        </p:nvSpPr>
        <p:spPr>
          <a:xfrm>
            <a:off x="8531225" y="6640513"/>
            <a:ext cx="612775" cy="217487"/>
          </a:xfrm>
          <a:noFill/>
        </p:spPr>
        <p:txBody>
          <a:bodyPr/>
          <a:lstStyle/>
          <a:p>
            <a:pPr algn="l"/>
            <a:fld id="{AB685DFC-5869-4110-BAA7-FE1DB436056D}"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8</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7" name="图片 6"/>
          <p:cNvPicPr>
            <a:picLocks noChangeAspect="1"/>
          </p:cNvPicPr>
          <p:nvPr/>
        </p:nvPicPr>
        <p:blipFill>
          <a:blip r:embed="rId3"/>
          <a:stretch>
            <a:fillRect/>
          </a:stretch>
        </p:blipFill>
        <p:spPr>
          <a:xfrm>
            <a:off x="539551" y="-18833"/>
            <a:ext cx="7991673" cy="6858000"/>
          </a:xfrm>
          <a:prstGeom prst="rect">
            <a:avLst/>
          </a:prstGeom>
        </p:spPr>
      </p:pic>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标题 1"/>
          <p:cNvSpPr>
            <a:spLocks noGrp="1"/>
          </p:cNvSpPr>
          <p:nvPr>
            <p:ph type="title"/>
          </p:nvPr>
        </p:nvSpPr>
        <p:spPr>
          <a:xfrm>
            <a:off x="1331640" y="404664"/>
            <a:ext cx="5527703"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sz="3000" dirty="0">
              <a:latin typeface="Arial" panose="020B0604020202020204" pitchFamily="34" charset="0"/>
              <a:ea typeface="黑体" panose="02010609060101010101" pitchFamily="2" charset="-122"/>
              <a:cs typeface="Arial" panose="020B0604020202020204" pitchFamily="34" charset="0"/>
            </a:endParaRPr>
          </a:p>
        </p:txBody>
      </p:sp>
      <p:sp>
        <p:nvSpPr>
          <p:cNvPr id="17411" name="内容占位符 2"/>
          <p:cNvSpPr>
            <a:spLocks noGrp="1"/>
          </p:cNvSpPr>
          <p:nvPr>
            <p:ph idx="1"/>
          </p:nvPr>
        </p:nvSpPr>
        <p:spPr>
          <a:xfrm>
            <a:off x="323528" y="1485019"/>
            <a:ext cx="8568952" cy="4608277"/>
          </a:xfrm>
        </p:spPr>
        <p:txBody>
          <a:bodyPr/>
          <a:lstStyle/>
          <a:p>
            <a:pPr marL="0" indent="0">
              <a:buNone/>
              <a:defRPr/>
            </a:pPr>
            <a:r>
              <a:rPr lang="zh-CN" altLang="en-US" sz="2000" dirty="0">
                <a:latin typeface="Arial" panose="020B0604020202020204" pitchFamily="34" charset="0"/>
                <a:ea typeface="黑体" panose="02010609060101010101" pitchFamily="2" charset="-122"/>
                <a:cs typeface="Arial" panose="020B0604020202020204" pitchFamily="34" charset="0"/>
              </a:rPr>
              <a:t>（三</a:t>
            </a:r>
            <a:r>
              <a:rPr lang="zh-CN" altLang="en-US" sz="2000" dirty="0"/>
              <a:t>）</a:t>
            </a:r>
            <a:r>
              <a:rPr lang="zh-CN" altLang="en-US" sz="2000" dirty="0">
                <a:latin typeface="Arial" panose="020B0604020202020204" pitchFamily="34" charset="0"/>
                <a:ea typeface="黑体" panose="02010609060101010101" pitchFamily="2" charset="-122"/>
                <a:cs typeface="Arial" panose="020B0604020202020204" pitchFamily="34" charset="0"/>
              </a:rPr>
              <a:t>财政经济分析方面</a:t>
            </a:r>
            <a:endParaRPr lang="en-US" altLang="zh-CN" sz="2000" dirty="0">
              <a:latin typeface="Arial" panose="020B0604020202020204" pitchFamily="34" charset="0"/>
              <a:ea typeface="黑体" panose="02010609060101010101" pitchFamily="2" charset="-122"/>
              <a:cs typeface="Arial" panose="020B0604020202020204" pitchFamily="34" charset="0"/>
            </a:endParaRPr>
          </a:p>
          <a:p>
            <a:pPr marL="0" indent="0">
              <a:lnSpc>
                <a:spcPct val="150000"/>
              </a:lnSpc>
              <a:buNone/>
              <a:defRPr/>
            </a:pPr>
            <a:r>
              <a:rPr lang="en-US" altLang="zh-CN" sz="2000" dirty="0"/>
              <a:t>1.</a:t>
            </a:r>
            <a:r>
              <a:rPr lang="zh-CN" altLang="zh-CN" sz="2000" kern="100" dirty="0">
                <a:effectLst/>
                <a:latin typeface="Calibri" panose="020F0502020204030204" pitchFamily="34" charset="0"/>
                <a:ea typeface="仿宋_GB2312" panose="02010609030101010101" charset="-122"/>
                <a:cs typeface="仿宋_GB2312" panose="02010609030101010101" charset="-122"/>
              </a:rPr>
              <a:t>部分</a:t>
            </a:r>
            <a:r>
              <a:rPr lang="zh-CN" altLang="en-US" sz="2000" kern="100" dirty="0">
                <a:latin typeface="Calibri" panose="020F0502020204030204" pitchFamily="34" charset="0"/>
                <a:ea typeface="仿宋_GB2312" panose="02010609030101010101" charset="-122"/>
                <a:cs typeface="仿宋_GB2312" panose="02010609030101010101" charset="-122"/>
              </a:rPr>
              <a:t>县市</a:t>
            </a:r>
            <a:r>
              <a:rPr lang="zh-CN" altLang="zh-CN" sz="2000" kern="100" dirty="0">
                <a:effectLst/>
                <a:latin typeface="Calibri" panose="020F0502020204030204" pitchFamily="34" charset="0"/>
                <a:ea typeface="仿宋_GB2312" panose="02010609030101010101" charset="-122"/>
                <a:cs typeface="仿宋_GB2312" panose="02010609030101010101" charset="-122"/>
              </a:rPr>
              <a:t>报告经济分析和财政财务管理情况编写质量不高，主要体现在：（</a:t>
            </a:r>
            <a:r>
              <a:rPr lang="en-US" altLang="zh-CN" sz="2000" kern="100" dirty="0">
                <a:effectLst/>
                <a:latin typeface="Calibri" panose="020F0502020204030204" pitchFamily="34" charset="0"/>
                <a:ea typeface="仿宋_GB2312" panose="02010609030101010101" charset="-122"/>
                <a:cs typeface="仿宋_GB2312" panose="02010609030101010101" charset="-122"/>
              </a:rPr>
              <a:t>1</a:t>
            </a:r>
            <a:r>
              <a:rPr lang="zh-CN" altLang="zh-CN" sz="2000" kern="100" dirty="0">
                <a:effectLst/>
                <a:latin typeface="Calibri" panose="020F0502020204030204" pitchFamily="34" charset="0"/>
                <a:ea typeface="仿宋_GB2312" panose="02010609030101010101" charset="-122"/>
                <a:cs typeface="仿宋_GB2312" panose="02010609030101010101" charset="-122"/>
              </a:rPr>
              <a:t>）内容缺失：部分县</a:t>
            </a:r>
            <a:r>
              <a:rPr lang="zh-CN" altLang="en-US" sz="2000" kern="100" dirty="0">
                <a:effectLst/>
                <a:latin typeface="Calibri" panose="020F0502020204030204" pitchFamily="34" charset="0"/>
                <a:ea typeface="仿宋_GB2312" panose="02010609030101010101" charset="-122"/>
                <a:cs typeface="仿宋_GB2312" panose="02010609030101010101" charset="-122"/>
              </a:rPr>
              <a:t>市</a:t>
            </a:r>
            <a:r>
              <a:rPr lang="zh-CN" altLang="zh-CN" sz="2000" kern="100" dirty="0">
                <a:effectLst/>
                <a:latin typeface="Calibri" panose="020F0502020204030204" pitchFamily="34" charset="0"/>
                <a:ea typeface="仿宋_GB2312" panose="02010609030101010101" charset="-122"/>
                <a:cs typeface="仿宋_GB2312" panose="02010609030101010101" charset="-122"/>
              </a:rPr>
              <a:t>未按编制要求编写政府财政经济分析和政府财政财务管理情况。（</a:t>
            </a:r>
            <a:r>
              <a:rPr lang="en-US" altLang="zh-CN" sz="2000" kern="100" dirty="0">
                <a:effectLst/>
                <a:latin typeface="Calibri" panose="020F0502020204030204" pitchFamily="34" charset="0"/>
                <a:ea typeface="仿宋_GB2312" panose="02010609030101010101" charset="-122"/>
                <a:cs typeface="仿宋_GB2312" panose="02010609030101010101" charset="-122"/>
              </a:rPr>
              <a:t>2</a:t>
            </a:r>
            <a:r>
              <a:rPr lang="zh-CN" altLang="zh-CN" sz="2000" kern="100" dirty="0">
                <a:effectLst/>
                <a:latin typeface="Calibri" panose="020F0502020204030204" pitchFamily="34" charset="0"/>
                <a:ea typeface="仿宋_GB2312" panose="02010609030101010101" charset="-122"/>
                <a:cs typeface="仿宋_GB2312" panose="02010609030101010101" charset="-122"/>
              </a:rPr>
              <a:t>）内容文不对题：有的</a:t>
            </a:r>
            <a:r>
              <a:rPr lang="zh-CN" altLang="en-US" sz="2000" kern="100" dirty="0">
                <a:effectLst/>
                <a:latin typeface="Calibri" panose="020F0502020204030204" pitchFamily="34" charset="0"/>
                <a:ea typeface="仿宋_GB2312" panose="02010609030101010101" charset="-122"/>
                <a:cs typeface="仿宋_GB2312" panose="02010609030101010101" charset="-122"/>
              </a:rPr>
              <a:t>县市</a:t>
            </a:r>
            <a:r>
              <a:rPr lang="zh-CN" altLang="zh-CN" sz="2000" kern="100" dirty="0">
                <a:effectLst/>
                <a:latin typeface="Calibri" panose="020F0502020204030204" pitchFamily="34" charset="0"/>
                <a:ea typeface="仿宋_GB2312" panose="02010609030101010101" charset="-122"/>
                <a:cs typeface="仿宋_GB2312" panose="02010609030101010101" charset="-122"/>
              </a:rPr>
              <a:t>仅仅是将预算执行分析粘到报告中。（</a:t>
            </a:r>
            <a:r>
              <a:rPr lang="en-US" altLang="zh-CN" sz="2000" kern="100" dirty="0">
                <a:effectLst/>
                <a:latin typeface="Calibri" panose="020F0502020204030204" pitchFamily="34" charset="0"/>
                <a:ea typeface="仿宋_GB2312" panose="02010609030101010101" charset="-122"/>
                <a:cs typeface="仿宋_GB2312" panose="02010609030101010101" charset="-122"/>
              </a:rPr>
              <a:t>3</a:t>
            </a:r>
            <a:r>
              <a:rPr lang="zh-CN" altLang="zh-CN" sz="2000" kern="100" dirty="0">
                <a:effectLst/>
                <a:latin typeface="Calibri" panose="020F0502020204030204" pitchFamily="34" charset="0"/>
                <a:ea typeface="仿宋_GB2312" panose="02010609030101010101" charset="-122"/>
                <a:cs typeface="仿宋_GB2312" panose="02010609030101010101" charset="-122"/>
              </a:rPr>
              <a:t>）仅有数据没有说明：只有数字的罗列，没有突出说明</a:t>
            </a:r>
            <a:r>
              <a:rPr lang="zh-CN" altLang="en-US" sz="2000" kern="100" dirty="0">
                <a:latin typeface="Calibri" panose="020F0502020204030204" pitchFamily="34" charset="0"/>
                <a:ea typeface="仿宋_GB2312" panose="02010609030101010101" charset="-122"/>
                <a:cs typeface="仿宋_GB2312" panose="02010609030101010101" charset="-122"/>
              </a:rPr>
              <a:t>县市</a:t>
            </a:r>
            <a:r>
              <a:rPr lang="zh-CN" altLang="zh-CN" sz="2000" kern="100" dirty="0">
                <a:effectLst/>
                <a:latin typeface="Calibri" panose="020F0502020204030204" pitchFamily="34" charset="0"/>
                <a:ea typeface="仿宋_GB2312" panose="02010609030101010101" charset="-122"/>
                <a:cs typeface="仿宋_GB2312" panose="02010609030101010101" charset="-122"/>
              </a:rPr>
              <a:t>相关管理情况。</a:t>
            </a:r>
            <a:endParaRPr lang="en-US" altLang="zh-CN" sz="2000" dirty="0"/>
          </a:p>
          <a:p>
            <a:pPr marL="0" indent="0">
              <a:lnSpc>
                <a:spcPct val="150000"/>
              </a:lnSpc>
              <a:buNone/>
              <a:defRPr/>
            </a:pPr>
            <a:r>
              <a:rPr lang="zh-CN" altLang="en-US" sz="2000" dirty="0">
                <a:solidFill>
                  <a:srgbClr val="FF0000"/>
                </a:solidFill>
              </a:rPr>
              <a:t>★</a:t>
            </a:r>
            <a:r>
              <a:rPr lang="zh-CN" altLang="zh-CN" sz="2000" kern="100" dirty="0">
                <a:solidFill>
                  <a:srgbClr val="FF0000"/>
                </a:solidFill>
                <a:effectLst/>
                <a:ea typeface="仿宋_GB2312" panose="02010609030101010101" charset="-122"/>
                <a:cs typeface="仿宋_GB2312" panose="02010609030101010101" charset="-122"/>
              </a:rPr>
              <a:t>各</a:t>
            </a:r>
            <a:r>
              <a:rPr lang="zh-CN" altLang="en-US" sz="2000" kern="100" dirty="0">
                <a:solidFill>
                  <a:srgbClr val="FF0000"/>
                </a:solidFill>
                <a:ea typeface="仿宋_GB2312" panose="02010609030101010101" charset="-122"/>
                <a:cs typeface="仿宋_GB2312" panose="02010609030101010101" charset="-122"/>
              </a:rPr>
              <a:t>县市</a:t>
            </a:r>
            <a:r>
              <a:rPr lang="zh-CN" altLang="zh-CN" sz="2000" kern="100" dirty="0">
                <a:solidFill>
                  <a:srgbClr val="FF0000"/>
                </a:solidFill>
                <a:effectLst/>
                <a:ea typeface="仿宋_GB2312" panose="02010609030101010101" charset="-122"/>
                <a:cs typeface="仿宋_GB2312" panose="02010609030101010101" charset="-122"/>
              </a:rPr>
              <a:t>应根据指南和相关规定编制报告，结合本</a:t>
            </a:r>
            <a:r>
              <a:rPr lang="zh-CN" altLang="en-US" sz="2000" kern="100" dirty="0">
                <a:solidFill>
                  <a:srgbClr val="FF0000"/>
                </a:solidFill>
                <a:ea typeface="仿宋_GB2312" panose="02010609030101010101" charset="-122"/>
                <a:cs typeface="仿宋_GB2312" panose="02010609030101010101" charset="-122"/>
              </a:rPr>
              <a:t>县市</a:t>
            </a:r>
            <a:r>
              <a:rPr lang="zh-CN" altLang="zh-CN" sz="2000" kern="100" dirty="0">
                <a:solidFill>
                  <a:srgbClr val="FF0000"/>
                </a:solidFill>
                <a:effectLst/>
                <a:ea typeface="仿宋_GB2312" panose="02010609030101010101" charset="-122"/>
                <a:cs typeface="仿宋_GB2312" panose="02010609030101010101" charset="-122"/>
              </a:rPr>
              <a:t>实际情况和相关财务数据，认真撰写本</a:t>
            </a:r>
            <a:r>
              <a:rPr lang="zh-CN" altLang="en-US" sz="2000" kern="100" dirty="0">
                <a:solidFill>
                  <a:srgbClr val="FF0000"/>
                </a:solidFill>
                <a:ea typeface="仿宋_GB2312" panose="02010609030101010101" charset="-122"/>
                <a:cs typeface="仿宋_GB2312" panose="02010609030101010101" charset="-122"/>
              </a:rPr>
              <a:t>县市</a:t>
            </a:r>
            <a:r>
              <a:rPr lang="zh-CN" altLang="zh-CN" sz="2000" kern="100" dirty="0">
                <a:solidFill>
                  <a:srgbClr val="FF0000"/>
                </a:solidFill>
                <a:effectLst/>
                <a:ea typeface="仿宋_GB2312" panose="02010609030101010101" charset="-122"/>
                <a:cs typeface="仿宋_GB2312" panose="02010609030101010101" charset="-122"/>
              </a:rPr>
              <a:t>财政经济情况和财政财务管理情况，保证上下文之间能够紧密结合，而非简单照搬照抄其他报告的内容。</a:t>
            </a:r>
            <a:endParaRPr lang="zh-CN" altLang="en-US" sz="2000" dirty="0">
              <a:solidFill>
                <a:srgbClr val="FF0000"/>
              </a:solidFill>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80</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标题 1"/>
          <p:cNvSpPr>
            <a:spLocks noGrp="1"/>
          </p:cNvSpPr>
          <p:nvPr>
            <p:ph type="title"/>
          </p:nvPr>
        </p:nvSpPr>
        <p:spPr>
          <a:xfrm>
            <a:off x="899592" y="476672"/>
            <a:ext cx="5527703" cy="1184275"/>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七、常见问题</a:t>
            </a:r>
            <a:endParaRPr lang="zh-CN" altLang="en-US" sz="3000" dirty="0">
              <a:latin typeface="Arial" panose="020B0604020202020204" pitchFamily="34" charset="0"/>
              <a:ea typeface="黑体" panose="02010609060101010101" pitchFamily="2" charset="-122"/>
              <a:cs typeface="Arial" panose="020B0604020202020204" pitchFamily="34" charset="0"/>
            </a:endParaRPr>
          </a:p>
        </p:txBody>
      </p:sp>
      <p:sp>
        <p:nvSpPr>
          <p:cNvPr id="17411" name="内容占位符 2"/>
          <p:cNvSpPr>
            <a:spLocks noGrp="1"/>
          </p:cNvSpPr>
          <p:nvPr>
            <p:ph idx="1"/>
          </p:nvPr>
        </p:nvSpPr>
        <p:spPr>
          <a:xfrm>
            <a:off x="739252" y="1592796"/>
            <a:ext cx="7947548" cy="3672408"/>
          </a:xfrm>
        </p:spPr>
        <p:txBody>
          <a:bodyPr/>
          <a:lstStyle/>
          <a:p>
            <a:pPr marL="0" indent="0">
              <a:lnSpc>
                <a:spcPct val="150000"/>
              </a:lnSpc>
              <a:buNone/>
              <a:defRPr/>
            </a:pPr>
            <a:r>
              <a:rPr lang="en-US" altLang="zh-CN" sz="2000" dirty="0">
                <a:latin typeface="+mn-ea"/>
              </a:rPr>
              <a:t>2.</a:t>
            </a:r>
            <a:r>
              <a:rPr lang="zh-CN" altLang="zh-CN" sz="2000" dirty="0">
                <a:latin typeface="+mn-ea"/>
              </a:rPr>
              <a:t>部分报告应分析说明事项未进行分析说明或分析说明不充分，主要涉及以下情况：资产、负债、收入、费用总额、公共基础设施净值、保障性住房净值较上年增减变动的情况；部分资产、净资产项目为负数的情况；在建工程明细表中土地收储项目，资产负债表中公共基础设施净值、保障性住房净值小于</a:t>
            </a:r>
            <a:r>
              <a:rPr lang="en-US" altLang="zh-CN" sz="2000" dirty="0">
                <a:latin typeface="+mn-ea"/>
              </a:rPr>
              <a:t>1</a:t>
            </a:r>
            <a:r>
              <a:rPr lang="zh-CN" altLang="zh-CN" sz="2000" dirty="0">
                <a:latin typeface="+mn-ea"/>
              </a:rPr>
              <a:t>万元的情况，等等。</a:t>
            </a:r>
            <a:endParaRPr lang="en-US" altLang="zh-CN" sz="2000" dirty="0">
              <a:latin typeface="+mn-ea"/>
            </a:endParaRPr>
          </a:p>
          <a:p>
            <a:pPr marL="0" indent="0">
              <a:lnSpc>
                <a:spcPct val="150000"/>
              </a:lnSpc>
              <a:buNone/>
              <a:defRPr/>
            </a:pPr>
            <a:r>
              <a:rPr lang="zh-CN" altLang="en-US" sz="2000" dirty="0">
                <a:solidFill>
                  <a:srgbClr val="FF0000"/>
                </a:solidFill>
                <a:latin typeface="+mn-ea"/>
              </a:rPr>
              <a:t>★</a:t>
            </a:r>
            <a:r>
              <a:rPr lang="zh-CN" altLang="zh-CN" sz="2000" dirty="0">
                <a:solidFill>
                  <a:srgbClr val="FF0000"/>
                </a:solidFill>
                <a:latin typeface="+mn-ea"/>
              </a:rPr>
              <a:t>需根据最新综合财务报告报告样式规定，在政府综合财务报告中相应位置，对有关情况提供具体的解释说明，并详细分析成因。</a:t>
            </a:r>
          </a:p>
          <a:p>
            <a:pPr marL="0" indent="0">
              <a:buNone/>
              <a:defRPr/>
            </a:pPr>
            <a:endParaRPr lang="en-US" altLang="zh-CN" sz="2000" dirty="0"/>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Verdan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81</a:t>
            </a:fld>
            <a:endParaRPr kumimoji="0" lang="en-US" altLang="zh-CN" sz="1200" b="0" i="0" u="none" strike="noStrike" kern="1200" cap="none" spc="0" normalizeH="0" baseline="0" noProof="0">
              <a:ln>
                <a:noFill/>
              </a:ln>
              <a:solidFill>
                <a:srgbClr val="003366"/>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11560" y="1844824"/>
            <a:ext cx="7715304" cy="3382964"/>
          </a:xfrm>
        </p:spPr>
        <p:txBody>
          <a:bodyPr/>
          <a:lstStyle/>
          <a:p>
            <a:pPr marL="0">
              <a:buNone/>
            </a:pPr>
            <a:r>
              <a:rPr lang="zh-CN" altLang="en-US" sz="2400" dirty="0">
                <a:solidFill>
                  <a:schemeClr val="tx1"/>
                </a:solidFill>
              </a:rPr>
              <a:t>★可对本地区政府资产负债、收入费用总体情况及变化情况进行分析。</a:t>
            </a:r>
            <a:endParaRPr lang="en-US" altLang="zh-CN" sz="2400" dirty="0">
              <a:solidFill>
                <a:schemeClr val="tx1"/>
              </a:solidFill>
            </a:endParaRPr>
          </a:p>
          <a:p>
            <a:pPr>
              <a:buFont typeface="Wingdings" panose="05000000000000000000" pitchFamily="2" charset="2"/>
              <a:buChar char="ü"/>
            </a:pPr>
            <a:endParaRPr lang="en-US" altLang="zh-CN" sz="2400" dirty="0">
              <a:solidFill>
                <a:schemeClr val="tx1"/>
              </a:solidFill>
            </a:endParaRPr>
          </a:p>
          <a:p>
            <a:pPr marL="0">
              <a:buFont typeface="Wingdings" panose="05000000000000000000" pitchFamily="2" charset="2"/>
              <a:buChar char="ü"/>
            </a:pPr>
            <a:r>
              <a:rPr lang="zh-CN" altLang="en-US" sz="2400" dirty="0">
                <a:solidFill>
                  <a:schemeClr val="tx1"/>
                </a:solidFill>
              </a:rPr>
              <a:t>例：</a:t>
            </a:r>
            <a:r>
              <a:rPr lang="en-US" sz="2400" dirty="0">
                <a:solidFill>
                  <a:schemeClr val="tx1"/>
                </a:solidFill>
              </a:rPr>
              <a:t>2021</a:t>
            </a:r>
            <a:r>
              <a:rPr lang="zh-CN" altLang="en-US" sz="2400" dirty="0">
                <a:solidFill>
                  <a:schemeClr val="tx1"/>
                </a:solidFill>
              </a:rPr>
              <a:t>年底，某地州政府资产总额</a:t>
            </a:r>
            <a:r>
              <a:rPr lang="en-US" sz="2400" dirty="0">
                <a:solidFill>
                  <a:schemeClr val="tx1"/>
                </a:solidFill>
              </a:rPr>
              <a:t>**</a:t>
            </a:r>
            <a:r>
              <a:rPr lang="zh-CN" altLang="en-US" sz="2400" dirty="0">
                <a:solidFill>
                  <a:schemeClr val="tx1"/>
                </a:solidFill>
              </a:rPr>
              <a:t>亿元，从资产的流动性来看，流动资产为</a:t>
            </a:r>
            <a:r>
              <a:rPr lang="en-US" sz="2400" dirty="0">
                <a:solidFill>
                  <a:schemeClr val="tx1"/>
                </a:solidFill>
              </a:rPr>
              <a:t>**</a:t>
            </a:r>
            <a:r>
              <a:rPr lang="zh-CN" altLang="en-US" sz="2400" dirty="0">
                <a:solidFill>
                  <a:schemeClr val="tx1"/>
                </a:solidFill>
              </a:rPr>
              <a:t>亿元，占比</a:t>
            </a:r>
            <a:r>
              <a:rPr lang="en-US" sz="2400" dirty="0">
                <a:solidFill>
                  <a:schemeClr val="tx1"/>
                </a:solidFill>
              </a:rPr>
              <a:t>**%</a:t>
            </a:r>
            <a:r>
              <a:rPr lang="zh-CN" altLang="en-US" sz="2400" dirty="0">
                <a:solidFill>
                  <a:schemeClr val="tx1"/>
                </a:solidFill>
              </a:rPr>
              <a:t>；非流动资产</a:t>
            </a:r>
            <a:r>
              <a:rPr lang="en-US" sz="2400" dirty="0">
                <a:solidFill>
                  <a:schemeClr val="tx1"/>
                </a:solidFill>
              </a:rPr>
              <a:t>**</a:t>
            </a:r>
            <a:r>
              <a:rPr lang="zh-CN" altLang="en-US" sz="2400" dirty="0">
                <a:solidFill>
                  <a:schemeClr val="tx1"/>
                </a:solidFill>
              </a:rPr>
              <a:t>亿元，占比</a:t>
            </a:r>
            <a:r>
              <a:rPr lang="en-US" sz="2400" dirty="0">
                <a:solidFill>
                  <a:schemeClr val="tx1"/>
                </a:solidFill>
              </a:rPr>
              <a:t>**%</a:t>
            </a:r>
            <a:r>
              <a:rPr lang="zh-CN" altLang="en-US" sz="2400" dirty="0">
                <a:solidFill>
                  <a:schemeClr val="tx1"/>
                </a:solidFill>
              </a:rPr>
              <a:t>；受托代理资产</a:t>
            </a:r>
            <a:r>
              <a:rPr lang="en-US" sz="2400" dirty="0">
                <a:solidFill>
                  <a:schemeClr val="tx1"/>
                </a:solidFill>
              </a:rPr>
              <a:t>**</a:t>
            </a:r>
            <a:r>
              <a:rPr lang="zh-CN" altLang="en-US" sz="2400" dirty="0">
                <a:solidFill>
                  <a:schemeClr val="tx1"/>
                </a:solidFill>
              </a:rPr>
              <a:t>亿元，占比</a:t>
            </a:r>
            <a:r>
              <a:rPr lang="en-US" sz="2400" dirty="0">
                <a:solidFill>
                  <a:schemeClr val="tx1"/>
                </a:solidFill>
              </a:rPr>
              <a:t>**%</a:t>
            </a:r>
            <a:r>
              <a:rPr lang="zh-CN" altLang="en-US" sz="2400" dirty="0">
                <a:solidFill>
                  <a:schemeClr val="tx1"/>
                </a:solidFill>
              </a:rPr>
              <a:t>。从资产构成的具体项目来看，主要包括</a:t>
            </a:r>
            <a:r>
              <a:rPr lang="en-US" altLang="zh-CN" sz="2400" dirty="0">
                <a:solidFill>
                  <a:schemeClr val="tx1"/>
                </a:solidFill>
              </a:rPr>
              <a:t>……</a:t>
            </a:r>
            <a:r>
              <a:rPr lang="zh-CN" altLang="en-US" sz="2400" dirty="0">
                <a:solidFill>
                  <a:schemeClr val="tx1"/>
                </a:solidFill>
              </a:rPr>
              <a:t>等资产。</a:t>
            </a:r>
          </a:p>
        </p:txBody>
      </p:sp>
      <p:sp>
        <p:nvSpPr>
          <p:cNvPr id="4" name="灯片编号占位符 3"/>
          <p:cNvSpPr txBox="1"/>
          <p:nvPr/>
        </p:nvSpPr>
        <p:spPr>
          <a:xfrm>
            <a:off x="6553200" y="6245225"/>
            <a:ext cx="1981200" cy="4762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82</a:t>
            </a:fld>
            <a:endParaRPr kumimoji="0" lang="en-US" altLang="zh-CN" sz="12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p:txBody>
      </p:sp>
      <p:sp>
        <p:nvSpPr>
          <p:cNvPr id="6" name="标题 5"/>
          <p:cNvSpPr txBox="1"/>
          <p:nvPr/>
        </p:nvSpPr>
        <p:spPr>
          <a:xfrm>
            <a:off x="2483768" y="188640"/>
            <a:ext cx="5229200" cy="1245229"/>
          </a:xfrm>
          <a:prstGeom prst="rect">
            <a:avLst/>
          </a:prstGeom>
        </p:spPr>
        <p:txBody>
          <a:bodyPr/>
          <a:lstStyle>
            <a:lvl1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1pPr>
            <a:lvl2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endParaRPr lang="en-US" altLang="zh-CN" sz="4000" kern="0" dirty="0"/>
          </a:p>
          <a:p>
            <a:r>
              <a:rPr lang="zh-CN" altLang="en-US" sz="4000" kern="0" dirty="0"/>
              <a:t>七、常见问题</a:t>
            </a:r>
            <a:endParaRPr lang="zh-CN" altLang="en-US" kern="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63042" y="1844824"/>
            <a:ext cx="8001000" cy="3608108"/>
          </a:xfrm>
        </p:spPr>
        <p:txBody>
          <a:bodyPr/>
          <a:lstStyle/>
          <a:p>
            <a:pPr marL="0">
              <a:buFont typeface="Wingdings" panose="05000000000000000000" pitchFamily="2" charset="2"/>
              <a:buChar char="ü"/>
            </a:pPr>
            <a:r>
              <a:rPr lang="zh-CN" altLang="en-US" sz="2400" dirty="0">
                <a:solidFill>
                  <a:schemeClr val="tx1"/>
                </a:solidFill>
              </a:rPr>
              <a:t>例：</a:t>
            </a:r>
            <a:r>
              <a:rPr lang="en-US" sz="2400" dirty="0">
                <a:solidFill>
                  <a:schemeClr val="tx1"/>
                </a:solidFill>
              </a:rPr>
              <a:t>2021</a:t>
            </a:r>
            <a:r>
              <a:rPr lang="zh-CN" altLang="en-US" sz="2400" dirty="0">
                <a:solidFill>
                  <a:schemeClr val="tx1"/>
                </a:solidFill>
              </a:rPr>
              <a:t>年底资产总额比</a:t>
            </a:r>
            <a:r>
              <a:rPr lang="en-US" sz="2400" dirty="0">
                <a:solidFill>
                  <a:schemeClr val="tx1"/>
                </a:solidFill>
              </a:rPr>
              <a:t>2020</a:t>
            </a:r>
            <a:r>
              <a:rPr lang="zh-CN" altLang="en-US" sz="2400" dirty="0">
                <a:solidFill>
                  <a:schemeClr val="tx1"/>
                </a:solidFill>
              </a:rPr>
              <a:t>年底增加（减少）</a:t>
            </a:r>
            <a:r>
              <a:rPr lang="en-US" sz="2400" dirty="0">
                <a:solidFill>
                  <a:schemeClr val="tx1"/>
                </a:solidFill>
              </a:rPr>
              <a:t>**</a:t>
            </a:r>
            <a:r>
              <a:rPr lang="zh-CN" altLang="en-US" sz="2400" dirty="0">
                <a:solidFill>
                  <a:schemeClr val="tx1"/>
                </a:solidFill>
              </a:rPr>
              <a:t>亿元，增长（下降）</a:t>
            </a:r>
            <a:r>
              <a:rPr lang="en-US" sz="2400" dirty="0">
                <a:solidFill>
                  <a:schemeClr val="tx1"/>
                </a:solidFill>
              </a:rPr>
              <a:t>**%</a:t>
            </a:r>
            <a:r>
              <a:rPr lang="zh-CN" altLang="en-US" sz="2400" dirty="0">
                <a:solidFill>
                  <a:schemeClr val="tx1"/>
                </a:solidFill>
              </a:rPr>
              <a:t>，增长（下降）幅度较高，增长（下降）的主要原因有</a:t>
            </a:r>
            <a:r>
              <a:rPr lang="en-US" altLang="zh-CN" sz="2400" dirty="0">
                <a:solidFill>
                  <a:schemeClr val="tx1"/>
                </a:solidFill>
              </a:rPr>
              <a:t>……</a:t>
            </a:r>
            <a:r>
              <a:rPr lang="zh-CN" altLang="en-US" sz="2400" dirty="0">
                <a:solidFill>
                  <a:schemeClr val="tx1"/>
                </a:solidFill>
              </a:rPr>
              <a:t>（本级政府财务报告编制范围发生变化等）。</a:t>
            </a:r>
            <a:endParaRPr lang="en-US" altLang="zh-CN" sz="2400" dirty="0">
              <a:solidFill>
                <a:schemeClr val="tx1"/>
              </a:solidFill>
            </a:endParaRPr>
          </a:p>
          <a:p>
            <a:pPr>
              <a:buFont typeface="Wingdings" panose="05000000000000000000" pitchFamily="2" charset="2"/>
              <a:buChar char="ü"/>
            </a:pPr>
            <a:endParaRPr lang="zh-CN" altLang="en-US" sz="2400" dirty="0">
              <a:solidFill>
                <a:schemeClr val="tx1"/>
              </a:solidFill>
            </a:endParaRPr>
          </a:p>
          <a:p>
            <a:pPr marL="0">
              <a:buFont typeface="Wingdings" panose="05000000000000000000" pitchFamily="2" charset="2"/>
              <a:buChar char="ü"/>
            </a:pPr>
            <a:r>
              <a:rPr lang="zh-CN" altLang="en-US" sz="2400" dirty="0">
                <a:solidFill>
                  <a:schemeClr val="tx1"/>
                </a:solidFill>
              </a:rPr>
              <a:t>例：公共基础设施净值增加了</a:t>
            </a:r>
            <a:r>
              <a:rPr lang="en-US" sz="2400" dirty="0">
                <a:solidFill>
                  <a:schemeClr val="tx1"/>
                </a:solidFill>
              </a:rPr>
              <a:t>**</a:t>
            </a:r>
            <a:r>
              <a:rPr lang="zh-CN" altLang="en-US" sz="2400" dirty="0">
                <a:solidFill>
                  <a:schemeClr val="tx1"/>
                </a:solidFill>
              </a:rPr>
              <a:t>亿元，增长了</a:t>
            </a:r>
            <a:r>
              <a:rPr lang="en-US" sz="2400" dirty="0">
                <a:solidFill>
                  <a:schemeClr val="tx1"/>
                </a:solidFill>
              </a:rPr>
              <a:t>**</a:t>
            </a:r>
            <a:r>
              <a:rPr lang="zh-CN" altLang="en-US" sz="2400" dirty="0">
                <a:solidFill>
                  <a:schemeClr val="tx1"/>
                </a:solidFill>
              </a:rPr>
              <a:t>倍。主要是</a:t>
            </a:r>
            <a:r>
              <a:rPr lang="en-US" altLang="zh-CN" sz="2400" dirty="0">
                <a:solidFill>
                  <a:schemeClr val="tx1"/>
                </a:solidFill>
              </a:rPr>
              <a:t>……</a:t>
            </a:r>
            <a:r>
              <a:rPr lang="zh-CN" altLang="en-US" sz="2400" dirty="0">
                <a:solidFill>
                  <a:schemeClr val="tx1"/>
                </a:solidFill>
              </a:rPr>
              <a:t>（公共基础设施入账、本地政府加大对公共基础设施的投入等）。</a:t>
            </a:r>
          </a:p>
        </p:txBody>
      </p:sp>
      <p:sp>
        <p:nvSpPr>
          <p:cNvPr id="4" name="灯片编号占位符 3"/>
          <p:cNvSpPr txBox="1"/>
          <p:nvPr/>
        </p:nvSpPr>
        <p:spPr>
          <a:xfrm>
            <a:off x="6553200" y="6245225"/>
            <a:ext cx="1981200" cy="4762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83</a:t>
            </a:fld>
            <a:endParaRPr kumimoji="0" lang="en-US" altLang="zh-CN" sz="12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p:txBody>
      </p:sp>
      <p:sp>
        <p:nvSpPr>
          <p:cNvPr id="5" name="标题 5"/>
          <p:cNvSpPr txBox="1"/>
          <p:nvPr/>
        </p:nvSpPr>
        <p:spPr>
          <a:xfrm>
            <a:off x="2627784" y="116632"/>
            <a:ext cx="3456384" cy="1152128"/>
          </a:xfrm>
          <a:prstGeom prst="rect">
            <a:avLst/>
          </a:prstGeom>
        </p:spPr>
        <p:txBody>
          <a:bodyPr/>
          <a:lstStyle>
            <a:lvl1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1pPr>
            <a:lvl2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endParaRPr lang="en-US" altLang="zh-CN" sz="4000" kern="0" dirty="0"/>
          </a:p>
          <a:p>
            <a:r>
              <a:rPr lang="zh-CN" altLang="en-US" sz="4000" kern="0" dirty="0"/>
              <a:t>七、常见问题</a:t>
            </a:r>
            <a:endParaRPr lang="zh-CN" altLang="en-US" kern="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14348" y="1916832"/>
            <a:ext cx="7715304" cy="3382964"/>
          </a:xfrm>
        </p:spPr>
        <p:txBody>
          <a:bodyPr/>
          <a:lstStyle/>
          <a:p>
            <a:pPr marL="0" lvl="0">
              <a:buClr>
                <a:srgbClr val="336699"/>
              </a:buClr>
              <a:buFont typeface="Wingdings" panose="05000000000000000000" pitchFamily="2" charset="2"/>
              <a:buChar char="ü"/>
            </a:pPr>
            <a:r>
              <a:rPr lang="zh-CN" altLang="en-US" sz="2400" dirty="0">
                <a:solidFill>
                  <a:srgbClr val="003366"/>
                </a:solidFill>
              </a:rPr>
              <a:t>例：在建工程增加（减少）</a:t>
            </a:r>
            <a:r>
              <a:rPr lang="en-US" sz="2400" dirty="0">
                <a:solidFill>
                  <a:srgbClr val="003366"/>
                </a:solidFill>
              </a:rPr>
              <a:t>**</a:t>
            </a:r>
            <a:r>
              <a:rPr lang="zh-CN" altLang="en-US" sz="2400" dirty="0">
                <a:solidFill>
                  <a:srgbClr val="003366"/>
                </a:solidFill>
              </a:rPr>
              <a:t>亿元，增长（降幅）</a:t>
            </a:r>
            <a:r>
              <a:rPr lang="en-US" sz="2400" dirty="0">
                <a:solidFill>
                  <a:srgbClr val="003366"/>
                </a:solidFill>
              </a:rPr>
              <a:t>**%</a:t>
            </a:r>
            <a:r>
              <a:rPr lang="zh-CN" altLang="en-US" sz="2400" dirty="0">
                <a:solidFill>
                  <a:srgbClr val="003366"/>
                </a:solidFill>
              </a:rPr>
              <a:t>。主要是</a:t>
            </a:r>
            <a:r>
              <a:rPr lang="en-US" altLang="zh-CN" sz="2400" dirty="0">
                <a:solidFill>
                  <a:srgbClr val="003366"/>
                </a:solidFill>
              </a:rPr>
              <a:t>……</a:t>
            </a:r>
            <a:r>
              <a:rPr lang="zh-CN" altLang="en-US" sz="2400" dirty="0">
                <a:solidFill>
                  <a:srgbClr val="003366"/>
                </a:solidFill>
              </a:rPr>
              <a:t>（本年公共基础设施投入增加、在建工程转固等）。</a:t>
            </a:r>
          </a:p>
          <a:p>
            <a:endParaRPr lang="en-US" altLang="zh-CN" sz="2400" dirty="0">
              <a:solidFill>
                <a:srgbClr val="003366"/>
              </a:solidFill>
            </a:endParaRPr>
          </a:p>
          <a:p>
            <a:pPr marL="0">
              <a:buClr>
                <a:srgbClr val="336699"/>
              </a:buClr>
              <a:buFont typeface="Wingdings" panose="05000000000000000000" pitchFamily="2" charset="2"/>
              <a:buChar char="ü"/>
            </a:pPr>
            <a:r>
              <a:rPr lang="zh-CN" altLang="en-US" sz="2400" dirty="0">
                <a:solidFill>
                  <a:srgbClr val="003366"/>
                </a:solidFill>
              </a:rPr>
              <a:t>例：一年内到期的非流动负债和应付长期政府债券增加</a:t>
            </a:r>
            <a:r>
              <a:rPr lang="en-US" altLang="zh-CN" sz="2400" dirty="0">
                <a:solidFill>
                  <a:srgbClr val="003366"/>
                </a:solidFill>
              </a:rPr>
              <a:t>**</a:t>
            </a:r>
            <a:r>
              <a:rPr lang="zh-CN" altLang="en-US" sz="2400" dirty="0">
                <a:solidFill>
                  <a:srgbClr val="003366"/>
                </a:solidFill>
              </a:rPr>
              <a:t>亿元，主要原因是</a:t>
            </a:r>
            <a:r>
              <a:rPr lang="en-US" altLang="zh-CN" sz="2400" dirty="0">
                <a:solidFill>
                  <a:srgbClr val="003366"/>
                </a:solidFill>
              </a:rPr>
              <a:t>……</a:t>
            </a:r>
            <a:r>
              <a:rPr lang="zh-CN" altLang="en-US" sz="2400" dirty="0">
                <a:solidFill>
                  <a:srgbClr val="003366"/>
                </a:solidFill>
              </a:rPr>
              <a:t>（发行地方政府债券等）。</a:t>
            </a:r>
          </a:p>
        </p:txBody>
      </p:sp>
      <p:sp>
        <p:nvSpPr>
          <p:cNvPr id="4" name="灯片编号占位符 3"/>
          <p:cNvSpPr txBox="1"/>
          <p:nvPr/>
        </p:nvSpPr>
        <p:spPr>
          <a:xfrm>
            <a:off x="6553200" y="6245225"/>
            <a:ext cx="1981200" cy="4762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84</a:t>
            </a:fld>
            <a:endParaRPr kumimoji="0" lang="en-US" altLang="zh-CN" sz="12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p:txBody>
      </p:sp>
      <p:sp>
        <p:nvSpPr>
          <p:cNvPr id="5" name="标题 5"/>
          <p:cNvSpPr txBox="1"/>
          <p:nvPr/>
        </p:nvSpPr>
        <p:spPr>
          <a:xfrm>
            <a:off x="2411760" y="326807"/>
            <a:ext cx="5293469" cy="719361"/>
          </a:xfrm>
          <a:prstGeom prst="rect">
            <a:avLst/>
          </a:prstGeom>
        </p:spPr>
        <p:txBody>
          <a:bodyPr/>
          <a:lstStyle>
            <a:lvl1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1pPr>
            <a:lvl2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endParaRPr lang="en-US" altLang="zh-CN" sz="4000" kern="0" dirty="0"/>
          </a:p>
          <a:p>
            <a:r>
              <a:rPr lang="zh-CN" altLang="en-US" sz="4000" kern="0" dirty="0"/>
              <a:t>七、常见问题</a:t>
            </a:r>
            <a:endParaRPr lang="zh-CN" altLang="en-US" kern="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539933799"/>
              </p:ext>
            </p:extLst>
          </p:nvPr>
        </p:nvGraphicFramePr>
        <p:xfrm>
          <a:off x="917337" y="3005418"/>
          <a:ext cx="7358085" cy="2935728"/>
        </p:xfrm>
        <a:graphic>
          <a:graphicData uri="http://schemas.openxmlformats.org/drawingml/2006/table">
            <a:tbl>
              <a:tblPr firstRow="1" bandRow="1">
                <a:tableStyleId>{16D9F66E-5EB9-4882-86FB-DCBF35E3C3E4}</a:tableStyleId>
              </a:tblPr>
              <a:tblGrid>
                <a:gridCol w="2286016">
                  <a:extLst>
                    <a:ext uri="{9D8B030D-6E8A-4147-A177-3AD203B41FA5}">
                      <a16:colId xmlns:a16="http://schemas.microsoft.com/office/drawing/2014/main" val="20000"/>
                    </a:ext>
                  </a:extLst>
                </a:gridCol>
                <a:gridCol w="2619374">
                  <a:extLst>
                    <a:ext uri="{9D8B030D-6E8A-4147-A177-3AD203B41FA5}">
                      <a16:colId xmlns:a16="http://schemas.microsoft.com/office/drawing/2014/main" val="20001"/>
                    </a:ext>
                  </a:extLst>
                </a:gridCol>
                <a:gridCol w="2452695">
                  <a:extLst>
                    <a:ext uri="{9D8B030D-6E8A-4147-A177-3AD203B41FA5}">
                      <a16:colId xmlns:a16="http://schemas.microsoft.com/office/drawing/2014/main" val="20002"/>
                    </a:ext>
                  </a:extLst>
                </a:gridCol>
              </a:tblGrid>
              <a:tr h="326192">
                <a:tc>
                  <a:txBody>
                    <a:bodyPr/>
                    <a:lstStyle/>
                    <a:p>
                      <a:pPr algn="ctr"/>
                      <a:r>
                        <a:rPr lang="zh-CN" altLang="en-US" sz="1400" b="1" kern="1200" dirty="0">
                          <a:solidFill>
                            <a:schemeClr val="dk1"/>
                          </a:solidFill>
                          <a:latin typeface="+mn-lt"/>
                          <a:ea typeface="+mn-ea"/>
                          <a:cs typeface="+mn-cs"/>
                        </a:rPr>
                        <a:t>收入项目</a:t>
                      </a:r>
                      <a:endParaRPr lang="zh-CN" altLang="en-US" sz="1400" dirty="0"/>
                    </a:p>
                  </a:txBody>
                  <a:tcPr/>
                </a:tc>
                <a:tc>
                  <a:txBody>
                    <a:bodyPr/>
                    <a:lstStyle/>
                    <a:p>
                      <a:pPr algn="ctr"/>
                      <a:r>
                        <a:rPr lang="zh-CN" altLang="en-US" sz="1400" dirty="0"/>
                        <a:t>金额</a:t>
                      </a:r>
                    </a:p>
                  </a:txBody>
                  <a:tcPr/>
                </a:tc>
                <a:tc>
                  <a:txBody>
                    <a:bodyPr/>
                    <a:lstStyle/>
                    <a:p>
                      <a:pPr algn="ctr"/>
                      <a:r>
                        <a:rPr lang="zh-CN" altLang="en-US" sz="1400" dirty="0"/>
                        <a:t>占比</a:t>
                      </a:r>
                    </a:p>
                  </a:txBody>
                  <a:tcPr/>
                </a:tc>
                <a:extLst>
                  <a:ext uri="{0D108BD9-81ED-4DB2-BD59-A6C34878D82A}">
                    <a16:rowId xmlns:a16="http://schemas.microsoft.com/office/drawing/2014/main" val="10000"/>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税收收入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非税收入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事业收入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经营收入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投资收益</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政府间转移性收入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其他收入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326192">
                <a:tc>
                  <a:txBody>
                    <a:bodyPr/>
                    <a:lstStyle/>
                    <a:p>
                      <a:pPr algn="l" fontAlgn="ctr" hangingPunct="0">
                        <a:lnSpc>
                          <a:spcPts val="1500"/>
                        </a:lnSpc>
                        <a:spcAft>
                          <a:spcPts val="0"/>
                        </a:spcAft>
                      </a:pPr>
                      <a:r>
                        <a:rPr lang="zh-CN" altLang="en-US" sz="1400" b="1" kern="1200" dirty="0">
                          <a:solidFill>
                            <a:schemeClr val="dk1"/>
                          </a:solidFill>
                          <a:latin typeface="+mn-lt"/>
                          <a:ea typeface="+mn-ea"/>
                          <a:cs typeface="+mn-cs"/>
                        </a:rPr>
                        <a:t>收入合计</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1643042" y="2643182"/>
            <a:ext cx="6143668"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表</a:t>
            </a:r>
            <a:r>
              <a:rPr kumimoji="0" lang="en-US" altLang="zh-CN"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1</a:t>
            </a:r>
            <a:r>
              <a:rPr kumimoji="0" lang="zh-CN" altLang="en-US"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a:t>
            </a:r>
            <a:r>
              <a:rPr kumimoji="0" lang="en-US" altLang="zh-CN"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20**</a:t>
            </a:r>
            <a:r>
              <a:rPr kumimoji="0" lang="zh-CN" altLang="en-US"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年度某省政府收入构成情况</a:t>
            </a:r>
            <a:endParaRPr kumimoji="0" lang="en-US" altLang="zh-CN"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单位：亿元</a:t>
            </a:r>
            <a:endParaRPr kumimoji="0" lang="zh-CN" altLang="en-US" sz="18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p:txBody>
      </p:sp>
      <p:sp>
        <p:nvSpPr>
          <p:cNvPr id="6" name="TextBox 5"/>
          <p:cNvSpPr txBox="1"/>
          <p:nvPr/>
        </p:nvSpPr>
        <p:spPr>
          <a:xfrm>
            <a:off x="595880" y="1977186"/>
            <a:ext cx="735811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3366"/>
                </a:solidFill>
                <a:effectLst/>
                <a:uLnTx/>
                <a:uFillTx/>
                <a:latin typeface="楷体_GB2312" panose="02010609030101010101" pitchFamily="49" charset="-122"/>
                <a:ea typeface="楷体_GB2312" panose="02010609030101010101" pitchFamily="49" charset="-122"/>
                <a:cs typeface="+mn-cs"/>
              </a:rPr>
              <a:t>例：利用图表展示政府收入费用情况。</a:t>
            </a:r>
          </a:p>
        </p:txBody>
      </p:sp>
      <p:sp>
        <p:nvSpPr>
          <p:cNvPr id="7" name="灯片编号占位符 3"/>
          <p:cNvSpPr txBox="1"/>
          <p:nvPr/>
        </p:nvSpPr>
        <p:spPr>
          <a:xfrm>
            <a:off x="6553200" y="6245225"/>
            <a:ext cx="1981200" cy="4762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85</a:t>
            </a:fld>
            <a:endParaRPr kumimoji="0" lang="en-US" altLang="zh-CN" sz="12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p:txBody>
      </p:sp>
      <p:sp>
        <p:nvSpPr>
          <p:cNvPr id="8" name="标题 5"/>
          <p:cNvSpPr txBox="1"/>
          <p:nvPr/>
        </p:nvSpPr>
        <p:spPr>
          <a:xfrm>
            <a:off x="595880" y="500031"/>
            <a:ext cx="8001000" cy="912745"/>
          </a:xfrm>
          <a:prstGeom prst="rect">
            <a:avLst/>
          </a:prstGeom>
        </p:spPr>
        <p:txBody>
          <a:bodyPr/>
          <a:lstStyle>
            <a:lvl1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1pPr>
            <a:lvl2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endParaRPr lang="en-US" altLang="zh-CN" sz="4000" kern="0" dirty="0"/>
          </a:p>
          <a:p>
            <a:r>
              <a:rPr lang="zh-CN" altLang="en-US" sz="4000" kern="0" dirty="0"/>
              <a:t>七、常见问题</a:t>
            </a:r>
            <a:endParaRPr lang="zh-CN" altLang="en-US" kern="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928662" y="3000372"/>
          <a:ext cx="7358085" cy="2935728"/>
        </p:xfrm>
        <a:graphic>
          <a:graphicData uri="http://schemas.openxmlformats.org/drawingml/2006/table">
            <a:tbl>
              <a:tblPr firstRow="1" bandRow="1">
                <a:tableStyleId>{16D9F66E-5EB9-4882-86FB-DCBF35E3C3E4}</a:tableStyleId>
              </a:tblPr>
              <a:tblGrid>
                <a:gridCol w="1857388">
                  <a:extLst>
                    <a:ext uri="{9D8B030D-6E8A-4147-A177-3AD203B41FA5}">
                      <a16:colId xmlns:a16="http://schemas.microsoft.com/office/drawing/2014/main" val="20000"/>
                    </a:ext>
                  </a:extLst>
                </a:gridCol>
                <a:gridCol w="1857388">
                  <a:extLst>
                    <a:ext uri="{9D8B030D-6E8A-4147-A177-3AD203B41FA5}">
                      <a16:colId xmlns:a16="http://schemas.microsoft.com/office/drawing/2014/main" val="20001"/>
                    </a:ext>
                  </a:extLst>
                </a:gridCol>
                <a:gridCol w="1803788">
                  <a:extLst>
                    <a:ext uri="{9D8B030D-6E8A-4147-A177-3AD203B41FA5}">
                      <a16:colId xmlns:a16="http://schemas.microsoft.com/office/drawing/2014/main" val="20002"/>
                    </a:ext>
                  </a:extLst>
                </a:gridCol>
                <a:gridCol w="1839521">
                  <a:extLst>
                    <a:ext uri="{9D8B030D-6E8A-4147-A177-3AD203B41FA5}">
                      <a16:colId xmlns:a16="http://schemas.microsoft.com/office/drawing/2014/main" val="20003"/>
                    </a:ext>
                  </a:extLst>
                </a:gridCol>
              </a:tblGrid>
              <a:tr h="326192">
                <a:tc>
                  <a:txBody>
                    <a:bodyPr/>
                    <a:lstStyle/>
                    <a:p>
                      <a:pPr algn="ctr"/>
                      <a:r>
                        <a:rPr lang="zh-CN" altLang="en-US" sz="1400" b="1" kern="1200" dirty="0">
                          <a:solidFill>
                            <a:schemeClr val="dk1"/>
                          </a:solidFill>
                          <a:latin typeface="+mn-lt"/>
                          <a:ea typeface="+mn-ea"/>
                          <a:cs typeface="+mn-cs"/>
                        </a:rPr>
                        <a:t>收入项目</a:t>
                      </a:r>
                      <a:endParaRPr lang="zh-CN" altLang="en-US" sz="1400" dirty="0"/>
                    </a:p>
                  </a:txBody>
                  <a:tcPr/>
                </a:tc>
                <a:tc>
                  <a:txBody>
                    <a:bodyPr/>
                    <a:lstStyle/>
                    <a:p>
                      <a:pPr algn="ctr"/>
                      <a:r>
                        <a:rPr lang="zh-CN" altLang="en-US" sz="1400" dirty="0"/>
                        <a:t>省级</a:t>
                      </a:r>
                    </a:p>
                  </a:txBody>
                  <a:tcPr/>
                </a:tc>
                <a:tc>
                  <a:txBody>
                    <a:bodyPr/>
                    <a:lstStyle/>
                    <a:p>
                      <a:pPr algn="ctr"/>
                      <a:r>
                        <a:rPr lang="zh-CN" altLang="en-US" sz="1400" dirty="0"/>
                        <a:t>市级</a:t>
                      </a:r>
                    </a:p>
                  </a:txBody>
                  <a:tcPr/>
                </a:tc>
                <a:tc>
                  <a:txBody>
                    <a:bodyPr/>
                    <a:lstStyle/>
                    <a:p>
                      <a:pPr algn="ctr"/>
                      <a:r>
                        <a:rPr lang="zh-CN" altLang="en-US" sz="1400" dirty="0"/>
                        <a:t>县级</a:t>
                      </a:r>
                    </a:p>
                  </a:txBody>
                  <a:tcPr/>
                </a:tc>
                <a:extLst>
                  <a:ext uri="{0D108BD9-81ED-4DB2-BD59-A6C34878D82A}">
                    <a16:rowId xmlns:a16="http://schemas.microsoft.com/office/drawing/2014/main" val="10000"/>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税收收入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非税收入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事业收入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经营收入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投资收益</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政府间转移性收入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326192">
                <a:tc>
                  <a:txBody>
                    <a:bodyPr/>
                    <a:lstStyle/>
                    <a:p>
                      <a:pPr algn="l" fontAlgn="ctr" hangingPunct="0">
                        <a:lnSpc>
                          <a:spcPts val="1500"/>
                        </a:lnSpc>
                        <a:spcAft>
                          <a:spcPts val="0"/>
                        </a:spcAft>
                      </a:pPr>
                      <a:r>
                        <a:rPr lang="en-US" altLang="en-US" sz="1400" b="0" kern="1200" dirty="0">
                          <a:solidFill>
                            <a:schemeClr val="dk1"/>
                          </a:solidFill>
                          <a:latin typeface="+mn-lt"/>
                          <a:ea typeface="+mn-ea"/>
                          <a:cs typeface="+mn-cs"/>
                        </a:rPr>
                        <a:t>  </a:t>
                      </a:r>
                      <a:r>
                        <a:rPr lang="zh-CN" altLang="en-US" sz="1400" b="0" kern="1200" dirty="0">
                          <a:solidFill>
                            <a:schemeClr val="dk1"/>
                          </a:solidFill>
                          <a:latin typeface="+mn-lt"/>
                          <a:ea typeface="+mn-ea"/>
                          <a:cs typeface="+mn-cs"/>
                        </a:rPr>
                        <a:t>其他收入</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326192">
                <a:tc>
                  <a:txBody>
                    <a:bodyPr/>
                    <a:lstStyle/>
                    <a:p>
                      <a:pPr algn="l" fontAlgn="ctr" hangingPunct="0">
                        <a:lnSpc>
                          <a:spcPts val="1500"/>
                        </a:lnSpc>
                        <a:spcAft>
                          <a:spcPts val="0"/>
                        </a:spcAft>
                      </a:pPr>
                      <a:r>
                        <a:rPr lang="zh-CN" altLang="en-US" sz="1400" b="1" kern="1200" dirty="0">
                          <a:solidFill>
                            <a:schemeClr val="dk1"/>
                          </a:solidFill>
                          <a:latin typeface="+mn-lt"/>
                          <a:ea typeface="+mn-ea"/>
                          <a:cs typeface="+mn-cs"/>
                        </a:rPr>
                        <a:t>收入合计</a:t>
                      </a:r>
                    </a:p>
                  </a:txBody>
                  <a:tcPr marL="36195" marR="36195" marT="36195" marB="36195" anchor="ct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tc>
                  <a:txBody>
                    <a:bodyPr/>
                    <a:lstStyle/>
                    <a:p>
                      <a:pPr algn="ctr"/>
                      <a:r>
                        <a:rPr lang="en-US" altLang="zh-CN" sz="1400" b="0" kern="1200" dirty="0">
                          <a:solidFill>
                            <a:schemeClr val="dk1"/>
                          </a:solidFill>
                          <a:latin typeface="+mn-lt"/>
                          <a:ea typeface="+mn-ea"/>
                          <a:cs typeface="+mn-cs"/>
                        </a:rPr>
                        <a:t>**</a:t>
                      </a:r>
                      <a:endParaRPr lang="zh-CN" alt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1714480" y="2214554"/>
            <a:ext cx="6143668"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表</a:t>
            </a:r>
            <a:r>
              <a:rPr kumimoji="0" lang="en-US" altLang="zh-CN"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2</a:t>
            </a:r>
            <a:r>
              <a:rPr kumimoji="0" lang="zh-CN" altLang="en-US"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a:t>
            </a:r>
            <a:r>
              <a:rPr kumimoji="0" lang="en-US" altLang="zh-CN"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20**</a:t>
            </a:r>
            <a:r>
              <a:rPr kumimoji="0" lang="zh-CN" altLang="en-US"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年度某省政府收入分级次情况</a:t>
            </a:r>
            <a:endParaRPr kumimoji="0" lang="en-US" altLang="zh-CN" sz="18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rPr>
              <a:t>单位：亿元</a:t>
            </a:r>
            <a:endParaRPr kumimoji="0" lang="zh-CN" altLang="en-US" sz="18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p:txBody>
      </p:sp>
      <p:sp>
        <p:nvSpPr>
          <p:cNvPr id="6" name="灯片编号占位符 3"/>
          <p:cNvSpPr txBox="1"/>
          <p:nvPr/>
        </p:nvSpPr>
        <p:spPr>
          <a:xfrm>
            <a:off x="6553200" y="6245225"/>
            <a:ext cx="1981200" cy="4762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86</a:t>
            </a:fld>
            <a:endParaRPr kumimoji="0" lang="en-US" altLang="zh-CN" sz="12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p:txBody>
      </p:sp>
      <p:sp>
        <p:nvSpPr>
          <p:cNvPr id="7" name="标题 5"/>
          <p:cNvSpPr txBox="1"/>
          <p:nvPr/>
        </p:nvSpPr>
        <p:spPr>
          <a:xfrm>
            <a:off x="574675" y="700088"/>
            <a:ext cx="8001000" cy="1216025"/>
          </a:xfrm>
          <a:prstGeom prst="rect">
            <a:avLst/>
          </a:prstGeom>
        </p:spPr>
        <p:txBody>
          <a:bodyPr/>
          <a:lstStyle>
            <a:lvl1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1pPr>
            <a:lvl2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endParaRPr lang="en-US" altLang="zh-CN" sz="4000" kern="0" dirty="0"/>
          </a:p>
          <a:p>
            <a:r>
              <a:rPr lang="zh-CN" altLang="en-US" sz="4000" kern="0" dirty="0"/>
              <a:t>七、常见问题</a:t>
            </a:r>
            <a:endParaRPr lang="zh-CN" altLang="en-US" kern="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42910" y="2214554"/>
            <a:ext cx="8001000" cy="3929090"/>
          </a:xfrm>
        </p:spPr>
        <p:txBody>
          <a:bodyPr/>
          <a:lstStyle/>
          <a:p>
            <a:pPr marL="0">
              <a:lnSpc>
                <a:spcPts val="1000"/>
              </a:lnSpc>
              <a:buNone/>
            </a:pPr>
            <a:endParaRPr lang="en-US" altLang="zh-CN" sz="2400" dirty="0">
              <a:solidFill>
                <a:schemeClr val="tx1"/>
              </a:solidFill>
            </a:endParaRPr>
          </a:p>
          <a:p>
            <a:pPr marL="0">
              <a:buFont typeface="Wingdings" panose="05000000000000000000" pitchFamily="2" charset="2"/>
              <a:buChar char="ü"/>
            </a:pPr>
            <a:r>
              <a:rPr lang="zh-CN" altLang="en-US" sz="2400" dirty="0">
                <a:solidFill>
                  <a:schemeClr val="tx1"/>
                </a:solidFill>
              </a:rPr>
              <a:t>例：</a:t>
            </a:r>
            <a:r>
              <a:rPr lang="en-US" altLang="en-US" sz="2400" dirty="0">
                <a:solidFill>
                  <a:schemeClr val="tx1"/>
                </a:solidFill>
              </a:rPr>
              <a:t>2021</a:t>
            </a:r>
            <a:r>
              <a:rPr lang="zh-CN" altLang="en-US" sz="2400" dirty="0">
                <a:solidFill>
                  <a:schemeClr val="tx1"/>
                </a:solidFill>
              </a:rPr>
              <a:t>年地州资产负债率</a:t>
            </a:r>
            <a:r>
              <a:rPr lang="en-US" altLang="zh-CN" sz="2400" dirty="0">
                <a:solidFill>
                  <a:schemeClr val="tx1"/>
                </a:solidFill>
              </a:rPr>
              <a:t>**</a:t>
            </a:r>
            <a:r>
              <a:rPr lang="en-US" altLang="en-US" sz="2400" dirty="0">
                <a:solidFill>
                  <a:schemeClr val="tx1"/>
                </a:solidFill>
              </a:rPr>
              <a:t>%</a:t>
            </a:r>
            <a:r>
              <a:rPr lang="zh-CN" altLang="en-US" sz="2400" dirty="0">
                <a:solidFill>
                  <a:schemeClr val="tx1"/>
                </a:solidFill>
              </a:rPr>
              <a:t>，政府财务风险较大</a:t>
            </a:r>
            <a:r>
              <a:rPr lang="en-US" altLang="zh-CN" sz="2400" dirty="0">
                <a:solidFill>
                  <a:schemeClr val="tx1"/>
                </a:solidFill>
              </a:rPr>
              <a:t>/</a:t>
            </a:r>
            <a:r>
              <a:rPr lang="zh-CN" altLang="en-US" sz="2400" dirty="0">
                <a:solidFill>
                  <a:schemeClr val="tx1"/>
                </a:solidFill>
              </a:rPr>
              <a:t>小，偿付债务本息的能力较弱</a:t>
            </a:r>
            <a:r>
              <a:rPr lang="en-US" altLang="zh-CN" sz="2400" dirty="0">
                <a:solidFill>
                  <a:schemeClr val="tx1"/>
                </a:solidFill>
              </a:rPr>
              <a:t>/</a:t>
            </a:r>
            <a:r>
              <a:rPr lang="zh-CN" altLang="en-US" sz="2400" dirty="0">
                <a:solidFill>
                  <a:schemeClr val="tx1"/>
                </a:solidFill>
              </a:rPr>
              <a:t>强，政府应注意偿债风险</a:t>
            </a:r>
            <a:r>
              <a:rPr lang="en-US" altLang="zh-CN" sz="2400" dirty="0">
                <a:solidFill>
                  <a:schemeClr val="tx1"/>
                </a:solidFill>
              </a:rPr>
              <a:t>/</a:t>
            </a:r>
            <a:r>
              <a:rPr lang="zh-CN" altLang="en-US" sz="2400" dirty="0">
                <a:solidFill>
                  <a:schemeClr val="tx1"/>
                </a:solidFill>
              </a:rPr>
              <a:t>利用财务杠杆的能力还有待提升。</a:t>
            </a:r>
            <a:endParaRPr lang="en-US" altLang="zh-CN" sz="2400" dirty="0">
              <a:solidFill>
                <a:schemeClr val="tx1"/>
              </a:solidFill>
            </a:endParaRPr>
          </a:p>
          <a:p>
            <a:pPr marL="0">
              <a:lnSpc>
                <a:spcPts val="1000"/>
              </a:lnSpc>
              <a:buFont typeface="Wingdings" panose="05000000000000000000" pitchFamily="2" charset="2"/>
              <a:buChar char="ü"/>
            </a:pPr>
            <a:endParaRPr lang="zh-CN" altLang="en-US" sz="2400" dirty="0">
              <a:solidFill>
                <a:schemeClr val="tx1"/>
              </a:solidFill>
            </a:endParaRPr>
          </a:p>
          <a:p>
            <a:pPr marL="0">
              <a:buFont typeface="Wingdings" panose="05000000000000000000" pitchFamily="2" charset="2"/>
              <a:buChar char="ü"/>
            </a:pPr>
            <a:r>
              <a:rPr lang="zh-CN" altLang="en-US" sz="2400" dirty="0">
                <a:solidFill>
                  <a:schemeClr val="tx1"/>
                </a:solidFill>
              </a:rPr>
              <a:t>例：分级次看，市级政府资产负债率</a:t>
            </a:r>
            <a:r>
              <a:rPr lang="en-US" altLang="en-US" sz="2400" dirty="0">
                <a:solidFill>
                  <a:schemeClr val="tx1"/>
                </a:solidFill>
              </a:rPr>
              <a:t>**</a:t>
            </a:r>
            <a:r>
              <a:rPr lang="en-US" altLang="zh-CN" sz="2400" dirty="0">
                <a:solidFill>
                  <a:schemeClr val="tx1"/>
                </a:solidFill>
              </a:rPr>
              <a:t>%</a:t>
            </a:r>
            <a:r>
              <a:rPr lang="zh-CN" altLang="en-US" sz="2400" dirty="0">
                <a:solidFill>
                  <a:schemeClr val="tx1"/>
                </a:solidFill>
              </a:rPr>
              <a:t>；县级政府资产负债率</a:t>
            </a:r>
            <a:r>
              <a:rPr lang="en-US" altLang="en-US" sz="2400" dirty="0">
                <a:solidFill>
                  <a:schemeClr val="tx1"/>
                </a:solidFill>
              </a:rPr>
              <a:t>**</a:t>
            </a:r>
            <a:r>
              <a:rPr lang="en-US" altLang="zh-CN" sz="2400" dirty="0">
                <a:solidFill>
                  <a:schemeClr val="tx1"/>
                </a:solidFill>
              </a:rPr>
              <a:t>%</a:t>
            </a:r>
            <a:r>
              <a:rPr lang="zh-CN" altLang="en-US" sz="2400" dirty="0">
                <a:solidFill>
                  <a:schemeClr val="tx1"/>
                </a:solidFill>
              </a:rPr>
              <a:t>。（可参考企业资产负债率一般以</a:t>
            </a:r>
            <a:r>
              <a:rPr lang="en-US" altLang="zh-CN" sz="2400" dirty="0">
                <a:solidFill>
                  <a:schemeClr val="tx1"/>
                </a:solidFill>
              </a:rPr>
              <a:t>60%</a:t>
            </a:r>
            <a:r>
              <a:rPr lang="zh-CN" altLang="en-US" sz="2400" dirty="0">
                <a:solidFill>
                  <a:schemeClr val="tx1"/>
                </a:solidFill>
              </a:rPr>
              <a:t>为标准，分析本地州政府财务风险、财务状况等。）</a:t>
            </a:r>
          </a:p>
        </p:txBody>
      </p:sp>
      <p:sp>
        <p:nvSpPr>
          <p:cNvPr id="4" name="灯片编号占位符 3"/>
          <p:cNvSpPr txBox="1"/>
          <p:nvPr/>
        </p:nvSpPr>
        <p:spPr>
          <a:xfrm>
            <a:off x="6553200" y="6245225"/>
            <a:ext cx="1981200" cy="4762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87</a:t>
            </a:fld>
            <a:endParaRPr kumimoji="0" lang="en-US" altLang="zh-CN" sz="12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p:txBody>
      </p:sp>
      <p:sp>
        <p:nvSpPr>
          <p:cNvPr id="5" name="标题 5"/>
          <p:cNvSpPr txBox="1"/>
          <p:nvPr/>
        </p:nvSpPr>
        <p:spPr>
          <a:xfrm>
            <a:off x="574675" y="700088"/>
            <a:ext cx="8001000" cy="1216025"/>
          </a:xfrm>
          <a:prstGeom prst="rect">
            <a:avLst/>
          </a:prstGeom>
        </p:spPr>
        <p:txBody>
          <a:bodyPr/>
          <a:lstStyle>
            <a:lvl1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1pPr>
            <a:lvl2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endParaRPr lang="en-US" altLang="zh-CN" sz="4000" kern="0" dirty="0"/>
          </a:p>
          <a:p>
            <a:r>
              <a:rPr lang="zh-CN" altLang="en-US" sz="4000" kern="0" dirty="0"/>
              <a:t>七、常见问题</a:t>
            </a:r>
            <a:endParaRPr lang="zh-CN" altLang="en-US" kern="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1472" y="2357430"/>
            <a:ext cx="8001000" cy="3382964"/>
          </a:xfrm>
        </p:spPr>
        <p:txBody>
          <a:bodyPr/>
          <a:lstStyle/>
          <a:p>
            <a:pPr marL="0">
              <a:buFont typeface="Wingdings" panose="05000000000000000000" pitchFamily="2" charset="2"/>
              <a:buChar char="ü"/>
            </a:pPr>
            <a:r>
              <a:rPr lang="zh-CN" altLang="en-US" sz="2400" dirty="0">
                <a:solidFill>
                  <a:schemeClr val="tx1"/>
                </a:solidFill>
              </a:rPr>
              <a:t>例：</a:t>
            </a:r>
            <a:r>
              <a:rPr lang="en-US" altLang="en-US" sz="2400" dirty="0">
                <a:solidFill>
                  <a:schemeClr val="tx1"/>
                </a:solidFill>
              </a:rPr>
              <a:t>2021</a:t>
            </a:r>
            <a:r>
              <a:rPr lang="zh-CN" altLang="en-US" sz="2400" dirty="0">
                <a:solidFill>
                  <a:schemeClr val="tx1"/>
                </a:solidFill>
              </a:rPr>
              <a:t>年某地州现金比率为</a:t>
            </a:r>
            <a:r>
              <a:rPr lang="en-US" altLang="en-US" sz="2400" dirty="0">
                <a:solidFill>
                  <a:schemeClr val="tx1"/>
                </a:solidFill>
              </a:rPr>
              <a:t>**%</a:t>
            </a:r>
            <a:r>
              <a:rPr lang="zh-CN" altLang="en-US" sz="2400" dirty="0">
                <a:solidFill>
                  <a:schemeClr val="tx1"/>
                </a:solidFill>
              </a:rPr>
              <a:t>，说明我地州政府用于偿还短期债务的货币资金充足</a:t>
            </a:r>
            <a:r>
              <a:rPr lang="en-US" altLang="zh-CN" sz="2400" dirty="0">
                <a:solidFill>
                  <a:schemeClr val="tx1"/>
                </a:solidFill>
              </a:rPr>
              <a:t>/</a:t>
            </a:r>
            <a:r>
              <a:rPr lang="zh-CN" altLang="en-US" sz="2400" dirty="0">
                <a:solidFill>
                  <a:schemeClr val="tx1"/>
                </a:solidFill>
              </a:rPr>
              <a:t>不足，偿债能力较好</a:t>
            </a:r>
            <a:r>
              <a:rPr lang="en-US" altLang="zh-CN" sz="2400" dirty="0">
                <a:solidFill>
                  <a:schemeClr val="tx1"/>
                </a:solidFill>
              </a:rPr>
              <a:t>/</a:t>
            </a:r>
            <a:r>
              <a:rPr lang="zh-CN" altLang="en-US" sz="2400" dirty="0">
                <a:solidFill>
                  <a:schemeClr val="tx1"/>
                </a:solidFill>
              </a:rPr>
              <a:t>差。</a:t>
            </a:r>
            <a:endParaRPr lang="en-US" altLang="zh-CN" sz="2400" dirty="0">
              <a:solidFill>
                <a:schemeClr val="tx1"/>
              </a:solidFill>
            </a:endParaRPr>
          </a:p>
          <a:p>
            <a:pPr marL="0">
              <a:buNone/>
            </a:pPr>
            <a:endParaRPr lang="en-US" altLang="zh-CN" sz="2400" dirty="0">
              <a:solidFill>
                <a:schemeClr val="tx1"/>
              </a:solidFill>
            </a:endParaRPr>
          </a:p>
          <a:p>
            <a:pPr marL="0">
              <a:buFont typeface="Wingdings" panose="05000000000000000000" pitchFamily="2" charset="2"/>
              <a:buChar char="ü"/>
            </a:pPr>
            <a:r>
              <a:rPr lang="zh-CN" altLang="en-US" sz="2400" dirty="0">
                <a:solidFill>
                  <a:schemeClr val="tx1"/>
                </a:solidFill>
              </a:rPr>
              <a:t>例：</a:t>
            </a:r>
            <a:r>
              <a:rPr lang="en-US" altLang="en-US" sz="2400" dirty="0">
                <a:solidFill>
                  <a:schemeClr val="tx1"/>
                </a:solidFill>
              </a:rPr>
              <a:t>2021</a:t>
            </a:r>
            <a:r>
              <a:rPr lang="zh-CN" altLang="en-US" sz="2400" dirty="0">
                <a:solidFill>
                  <a:schemeClr val="tx1"/>
                </a:solidFill>
              </a:rPr>
              <a:t>年某地州政府自给率为</a:t>
            </a:r>
            <a:r>
              <a:rPr lang="en-US" altLang="en-US" sz="2400" dirty="0">
                <a:solidFill>
                  <a:schemeClr val="tx1"/>
                </a:solidFill>
              </a:rPr>
              <a:t>**%</a:t>
            </a:r>
            <a:r>
              <a:rPr lang="zh-CN" altLang="en-US" sz="2400" dirty="0">
                <a:solidFill>
                  <a:schemeClr val="tx1"/>
                </a:solidFill>
              </a:rPr>
              <a:t>，说明某地州政府自给能力较强</a:t>
            </a:r>
            <a:r>
              <a:rPr lang="en-US" altLang="zh-CN" sz="2400" dirty="0">
                <a:solidFill>
                  <a:schemeClr val="tx1"/>
                </a:solidFill>
              </a:rPr>
              <a:t>/</a:t>
            </a:r>
            <a:r>
              <a:rPr lang="zh-CN" altLang="en-US" sz="2400" dirty="0">
                <a:solidFill>
                  <a:schemeClr val="tx1"/>
                </a:solidFill>
              </a:rPr>
              <a:t>较弱，经济基础发展较好</a:t>
            </a:r>
            <a:r>
              <a:rPr lang="en-US" altLang="zh-CN" sz="2400" dirty="0">
                <a:solidFill>
                  <a:schemeClr val="tx1"/>
                </a:solidFill>
              </a:rPr>
              <a:t>/</a:t>
            </a:r>
            <a:r>
              <a:rPr lang="zh-CN" altLang="en-US" sz="2400" dirty="0">
                <a:solidFill>
                  <a:schemeClr val="tx1"/>
                </a:solidFill>
              </a:rPr>
              <a:t>相对薄弱，自身收入足以</a:t>
            </a:r>
            <a:r>
              <a:rPr lang="en-US" altLang="zh-CN" sz="2400" dirty="0">
                <a:solidFill>
                  <a:schemeClr val="tx1"/>
                </a:solidFill>
              </a:rPr>
              <a:t>/</a:t>
            </a:r>
            <a:r>
              <a:rPr lang="zh-CN" altLang="en-US" sz="2400" dirty="0">
                <a:solidFill>
                  <a:schemeClr val="tx1"/>
                </a:solidFill>
              </a:rPr>
              <a:t>不足以弥补费用性支出。</a:t>
            </a:r>
            <a:endParaRPr lang="en-US" altLang="zh-CN" sz="2400" dirty="0">
              <a:solidFill>
                <a:schemeClr val="tx1"/>
              </a:solidFill>
            </a:endParaRPr>
          </a:p>
          <a:p>
            <a:pPr marL="0">
              <a:buNone/>
            </a:pPr>
            <a:endParaRPr lang="en-US" altLang="zh-CN" sz="2400" dirty="0">
              <a:solidFill>
                <a:schemeClr val="tx1"/>
              </a:solidFill>
            </a:endParaRPr>
          </a:p>
          <a:p>
            <a:pPr marL="0">
              <a:buNone/>
            </a:pPr>
            <a:endParaRPr lang="zh-CN" altLang="en-US" sz="2400" dirty="0">
              <a:solidFill>
                <a:schemeClr val="tx1"/>
              </a:solidFill>
            </a:endParaRPr>
          </a:p>
        </p:txBody>
      </p:sp>
      <p:sp>
        <p:nvSpPr>
          <p:cNvPr id="4" name="灯片编号占位符 3"/>
          <p:cNvSpPr txBox="1"/>
          <p:nvPr/>
        </p:nvSpPr>
        <p:spPr>
          <a:xfrm>
            <a:off x="6553200" y="6245225"/>
            <a:ext cx="1981200" cy="47625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B354E8B-4D7C-4189-BED4-B7D2DAF0EED9}" type="slidenum">
              <a:rPr kumimoji="0" lang="en-US" altLang="zh-CN" sz="1200" b="0" i="0" u="none" strike="noStrike" kern="1200" cap="none" spc="0" normalizeH="0" baseline="0" noProof="0" smtClean="0">
                <a:ln>
                  <a:noFill/>
                </a:ln>
                <a:solidFill>
                  <a:srgbClr val="003366"/>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88</a:t>
            </a:fld>
            <a:endParaRPr kumimoji="0" lang="en-US" altLang="zh-CN" sz="1200" b="0" i="0" u="none" strike="noStrike" kern="120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mn-cs"/>
            </a:endParaRPr>
          </a:p>
        </p:txBody>
      </p:sp>
      <p:sp>
        <p:nvSpPr>
          <p:cNvPr id="5" name="标题 5"/>
          <p:cNvSpPr txBox="1"/>
          <p:nvPr/>
        </p:nvSpPr>
        <p:spPr>
          <a:xfrm>
            <a:off x="574675" y="700088"/>
            <a:ext cx="8001000" cy="1216025"/>
          </a:xfrm>
          <a:prstGeom prst="rect">
            <a:avLst/>
          </a:prstGeom>
        </p:spPr>
        <p:txBody>
          <a:bodyPr/>
          <a:lstStyle>
            <a:lvl1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1pPr>
            <a:lvl2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ea typeface="黑体" panose="02010609060101010101" pitchFamily="2" charset="-122"/>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endParaRPr lang="en-US" altLang="zh-CN" sz="4000" kern="0" dirty="0"/>
          </a:p>
          <a:p>
            <a:r>
              <a:rPr lang="zh-CN" altLang="en-US" sz="4000" kern="0" dirty="0"/>
              <a:t>七、常见问题</a:t>
            </a:r>
            <a:endParaRPr lang="zh-CN" altLang="en-US" kern="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灯片编号占位符 1"/>
          <p:cNvSpPr>
            <a:spLocks noGrp="1"/>
          </p:cNvSpPr>
          <p:nvPr>
            <p:ph type="sldNum" sz="quarter" idx="12"/>
          </p:nvPr>
        </p:nvSpPr>
        <p:spPr>
          <a:noFill/>
        </p:spPr>
        <p:txBody>
          <a:bodyPr/>
          <a:lstStyle/>
          <a:p>
            <a:fld id="{8E8DA675-37BF-4385-B47D-763AD11E5569}" type="slidenum">
              <a:rPr lang="en-US" altLang="zh-CN"/>
              <a:pPr/>
              <a:t>89</a:t>
            </a:fld>
            <a:endParaRPr lang="en-US" altLang="zh-CN"/>
          </a:p>
        </p:txBody>
      </p:sp>
      <p:sp>
        <p:nvSpPr>
          <p:cNvPr id="175106" name="Rectangle 3"/>
          <p:cNvSpPr>
            <a:spLocks noGrp="1" noChangeArrowheads="1"/>
          </p:cNvSpPr>
          <p:nvPr>
            <p:ph type="body" idx="4294967295"/>
          </p:nvPr>
        </p:nvSpPr>
        <p:spPr>
          <a:xfrm>
            <a:off x="0" y="3143250"/>
            <a:ext cx="8001000" cy="1243013"/>
          </a:xfrm>
        </p:spPr>
        <p:txBody>
          <a:bodyPr/>
          <a:lstStyle/>
          <a:p>
            <a:pPr algn="ctr" eaLnBrk="1" hangingPunct="1">
              <a:buFont typeface="Wingdings" panose="05000000000000000000" pitchFamily="2" charset="2"/>
              <a:buNone/>
            </a:pPr>
            <a:r>
              <a:rPr lang="zh-CN" altLang="en-US" sz="5400">
                <a:latin typeface="黑体" panose="02010609060101010101" pitchFamily="2" charset="-122"/>
                <a:ea typeface="黑体" panose="02010609060101010101" pitchFamily="2" charset="-122"/>
              </a:rPr>
              <a:t>谢谢大家！</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标题 1"/>
          <p:cNvSpPr>
            <a:spLocks noGrp="1"/>
          </p:cNvSpPr>
          <p:nvPr>
            <p:ph type="title"/>
          </p:nvPr>
        </p:nvSpPr>
        <p:spPr>
          <a:xfrm>
            <a:off x="642910" y="836613"/>
            <a:ext cx="5600728" cy="1185862"/>
          </a:xfrm>
        </p:spPr>
        <p:txBody>
          <a:bodyPr/>
          <a:lstStyle/>
          <a:p>
            <a:pPr eaLnBrk="1" hangingPunct="1"/>
            <a:r>
              <a:rPr lang="zh-CN" altLang="en-US" sz="3200" dirty="0">
                <a:latin typeface="Arial" panose="020B0604020202020204" pitchFamily="34" charset="0"/>
                <a:ea typeface="黑体" panose="02010609060101010101" pitchFamily="2" charset="-122"/>
                <a:cs typeface="Arial" panose="020B0604020202020204" pitchFamily="34" charset="0"/>
              </a:rPr>
              <a:t>二、政府综合会计报表项目</a:t>
            </a:r>
          </a:p>
        </p:txBody>
      </p:sp>
      <p:sp>
        <p:nvSpPr>
          <p:cNvPr id="17411" name="内容占位符 2"/>
          <p:cNvSpPr>
            <a:spLocks noGrp="1"/>
          </p:cNvSpPr>
          <p:nvPr>
            <p:ph idx="1"/>
          </p:nvPr>
        </p:nvSpPr>
        <p:spPr>
          <a:xfrm>
            <a:off x="642910" y="2214554"/>
            <a:ext cx="8105554" cy="4357718"/>
          </a:xfrm>
        </p:spPr>
        <p:txBody>
          <a:bodyPr/>
          <a:lstStyle/>
          <a:p>
            <a:pPr>
              <a:buFont typeface="Wingdings" panose="05000000000000000000" pitchFamily="2" charset="2"/>
              <a:buChar char="u"/>
              <a:defRPr/>
            </a:pPr>
            <a:r>
              <a:rPr altLang="en-US" sz="2400" dirty="0"/>
              <a:t>收入费用表</a:t>
            </a:r>
            <a:endParaRPr lang="en-US" altLang="zh-CN" sz="2400" dirty="0"/>
          </a:p>
          <a:p>
            <a:pPr>
              <a:buFont typeface="Wingdings" panose="05000000000000000000" pitchFamily="2" charset="2"/>
              <a:buChar char="Ø"/>
              <a:defRPr/>
            </a:pPr>
            <a:r>
              <a:rPr altLang="en-US" sz="2400" dirty="0"/>
              <a:t>收入类项目</a:t>
            </a:r>
          </a:p>
          <a:p>
            <a:pPr marL="0" indent="0">
              <a:buNone/>
              <a:defRPr/>
            </a:pPr>
            <a:r>
              <a:rPr lang="zh-CN" altLang="en-US" sz="2400" dirty="0"/>
              <a:t>税收收入、非税收入、事业收入、经营收入、投资收益、政府间转移性收入、其他收入。                                      </a:t>
            </a:r>
            <a:endParaRPr lang="en-US" altLang="zh-CN" sz="2400" dirty="0"/>
          </a:p>
          <a:p>
            <a:pPr marL="0" indent="0">
              <a:buNone/>
              <a:defRPr/>
            </a:pPr>
            <a:endParaRPr lang="en-US" altLang="zh-CN" sz="2400" dirty="0">
              <a:solidFill>
                <a:srgbClr val="FF0000"/>
              </a:solidFill>
            </a:endParaRPr>
          </a:p>
          <a:p>
            <a:pPr marL="0" indent="0">
              <a:buNone/>
              <a:defRPr/>
            </a:pPr>
            <a:endParaRPr lang="zh-CN" altLang="en-US" sz="2400" dirty="0"/>
          </a:p>
        </p:txBody>
      </p:sp>
      <p:sp>
        <p:nvSpPr>
          <p:cNvPr id="134148" name="灯片编号占位符 3"/>
          <p:cNvSpPr>
            <a:spLocks noGrp="1"/>
          </p:cNvSpPr>
          <p:nvPr>
            <p:ph type="sldNum" sz="quarter" idx="12"/>
          </p:nvPr>
        </p:nvSpPr>
        <p:spPr>
          <a:xfrm>
            <a:off x="8531225" y="6640513"/>
            <a:ext cx="612775" cy="217487"/>
          </a:xfrm>
          <a:noFill/>
        </p:spPr>
        <p:txBody>
          <a:bodyPr/>
          <a:lstStyle/>
          <a:p>
            <a:pPr algn="l"/>
            <a:fld id="{BAC48387-A82C-466E-865E-0156DF4E6620}" type="slidenum">
              <a:rPr lang="zh-CN" altLang="en-US">
                <a:latin typeface="Arial Unicode MS" panose="020B0604020202020204" pitchFamily="34" charset="-122"/>
                <a:ea typeface="Arial Unicode MS" panose="020B0604020202020204" pitchFamily="34" charset="-122"/>
                <a:cs typeface="Arial Unicode MS" panose="020B0604020202020204" pitchFamily="34" charset="-122"/>
              </a:rPr>
              <a:pPr algn="l"/>
              <a:t>9</a:t>
            </a:fld>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KSO_WPP_MARK_KEY" val="0c3ab127-3f2a-4fdf-bd9e-fb1f5c4c7b28"/>
  <p:tag name="COMMONDATA" val="eyJoZGlkIjoiYTYzZDhmNThjZDdlYWNkZDBmN2E2Y2M3ZjllMWVmYjI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f42e6ce2-9095-4b09-aa56-97871534b888}"/>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6646</Words>
  <Application>Microsoft Office PowerPoint</Application>
  <PresentationFormat>全屏显示(4:3)</PresentationFormat>
  <Paragraphs>788</Paragraphs>
  <Slides>89</Slides>
  <Notes>20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89</vt:i4>
      </vt:variant>
    </vt:vector>
  </HeadingPairs>
  <TitlesOfParts>
    <vt:vector size="107" baseType="lpstr">
      <vt:lpstr>.HelveticaNeueDeskInterface-Regular</vt:lpstr>
      <vt:lpstr>Arial Unicode MS</vt:lpstr>
      <vt:lpstr>ArialMT</vt:lpstr>
      <vt:lpstr>LucidaGrande</vt:lpstr>
      <vt:lpstr>New York</vt:lpstr>
      <vt:lpstr>方正楷体_GBK</vt:lpstr>
      <vt:lpstr>仿宋_GB2312</vt:lpstr>
      <vt:lpstr>黑体</vt:lpstr>
      <vt:lpstr>楷体_GB2312</vt:lpstr>
      <vt:lpstr>宋体</vt:lpstr>
      <vt:lpstr>Arial</vt:lpstr>
      <vt:lpstr>Arial Black</vt:lpstr>
      <vt:lpstr>Calibri</vt:lpstr>
      <vt:lpstr>Times New Roman</vt:lpstr>
      <vt:lpstr>Verdana</vt:lpstr>
      <vt:lpstr>Wingdings</vt:lpstr>
      <vt:lpstr>自定义设计方案</vt:lpstr>
      <vt:lpstr>Custom Design</vt:lpstr>
      <vt:lpstr>PowerPoint 演示文稿</vt:lpstr>
      <vt:lpstr>PowerPoint 演示文稿</vt:lpstr>
      <vt:lpstr>一、政府综合财务报告主要内容</vt:lpstr>
      <vt:lpstr>一、政府综合财务报告主要内容</vt:lpstr>
      <vt:lpstr>三、政府综合会计报表项目</vt:lpstr>
      <vt:lpstr>二、政府综合会计报表项目</vt:lpstr>
      <vt:lpstr>二、政府综合会计报表项目</vt:lpstr>
      <vt:lpstr>PowerPoint 演示文稿</vt:lpstr>
      <vt:lpstr>二、政府综合会计报表项目</vt:lpstr>
      <vt:lpstr>二、政府综合会计报表项目</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PowerPoint 演示文稿</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三、政府综合会计报表编制</vt:lpstr>
      <vt:lpstr>PowerPoint 演示文稿</vt:lpstr>
      <vt:lpstr>PowerPoint 演示文稿</vt:lpstr>
      <vt:lpstr>三、政府综合会计报表编制</vt:lpstr>
      <vt:lpstr>三、政府综合会计报表编制</vt:lpstr>
      <vt:lpstr>四、会计报表附注编制</vt:lpstr>
      <vt:lpstr>四、会计报表附注编制</vt:lpstr>
      <vt:lpstr>PowerPoint 演示文稿</vt:lpstr>
      <vt:lpstr>四、会计报表附注编制</vt:lpstr>
      <vt:lpstr>四、会计报表附注编制</vt:lpstr>
      <vt:lpstr>PowerPoint 演示文稿</vt:lpstr>
      <vt:lpstr>PowerPoint 演示文稿</vt:lpstr>
      <vt:lpstr>PowerPoint 演示文稿</vt:lpstr>
      <vt:lpstr>四、会计报表附注编制</vt:lpstr>
      <vt:lpstr>四、会计报表附注编制</vt:lpstr>
      <vt:lpstr>四、会计报表附注编制</vt:lpstr>
      <vt:lpstr>四、会计报表附注编制</vt:lpstr>
      <vt:lpstr>四、会计报表附注编制</vt:lpstr>
      <vt:lpstr>五、政府财政经济分析</vt:lpstr>
      <vt:lpstr>五、政府财政经济分析</vt:lpstr>
      <vt:lpstr>五、政府财政经济分析</vt:lpstr>
      <vt:lpstr>五、政府财政经济分析</vt:lpstr>
      <vt:lpstr>五、政府财政经济分析</vt:lpstr>
      <vt:lpstr>五、政府财政经济分析</vt:lpstr>
      <vt:lpstr>五、政府财政经济分析</vt:lpstr>
      <vt:lpstr>五、政府财政经济分析</vt:lpstr>
      <vt:lpstr>五、政府财政经济分析</vt:lpstr>
      <vt:lpstr>六、政府财政财务管理情况</vt:lpstr>
      <vt:lpstr>七、常见问题</vt:lpstr>
      <vt:lpstr>七、常见问题</vt:lpstr>
      <vt:lpstr>七、常见问题</vt:lpstr>
      <vt:lpstr>七、常见问题</vt:lpstr>
      <vt:lpstr>七、常见问题</vt:lpstr>
      <vt:lpstr>七、常见问题</vt:lpstr>
      <vt:lpstr>七、常见问题</vt:lpstr>
      <vt:lpstr>七、常见问题</vt:lpstr>
      <vt:lpstr>七、常见问题</vt:lpstr>
      <vt:lpstr>七、常见问题</vt:lpstr>
      <vt:lpstr>七、常见问题</vt:lpstr>
      <vt:lpstr>七、常见问题</vt:lpstr>
      <vt:lpstr>七、常见问题</vt:lpstr>
      <vt:lpstr>七、常见问题</vt:lpstr>
      <vt:lpstr>七、常见问题</vt:lpstr>
      <vt:lpstr>七、常见问题</vt:lpstr>
      <vt:lpstr>七、常见问题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财政总决算管理</dc:title>
  <dc:creator>ibm</dc:creator>
  <cp:lastModifiedBy>贾 婷</cp:lastModifiedBy>
  <cp:revision>729</cp:revision>
  <cp:lastPrinted>2019-11-24T15:08:00Z</cp:lastPrinted>
  <dcterms:created xsi:type="dcterms:W3CDTF">2019-11-24T15:08:00Z</dcterms:created>
  <dcterms:modified xsi:type="dcterms:W3CDTF">2023-05-30T09:51:54Z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C5DF134B3D6F4FABB2DABBC68E0004DE</vt:lpwstr>
  </property>
</Properties>
</file>