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4" r:id="rId3"/>
    <p:sldMasterId id="2147483670" r:id="rId4"/>
    <p:sldMasterId id="2147483678" r:id="rId5"/>
    <p:sldMasterId id="2147483686" r:id="rId6"/>
  </p:sldMasterIdLst>
  <p:notesMasterIdLst>
    <p:notesMasterId r:id="rId8"/>
  </p:notesMasterIdLst>
  <p:handoutMasterIdLst>
    <p:handoutMasterId r:id="rId147"/>
  </p:handoutMasterIdLst>
  <p:sldIdLst>
    <p:sldId id="2417" r:id="rId7"/>
    <p:sldId id="2624" r:id="rId9"/>
    <p:sldId id="2419" r:id="rId10"/>
    <p:sldId id="1499" r:id="rId11"/>
    <p:sldId id="2424" r:id="rId12"/>
    <p:sldId id="2425" r:id="rId13"/>
    <p:sldId id="2426" r:id="rId14"/>
    <p:sldId id="2587" r:id="rId15"/>
    <p:sldId id="2621" r:id="rId16"/>
    <p:sldId id="1040" r:id="rId17"/>
    <p:sldId id="1041" r:id="rId18"/>
    <p:sldId id="1042" r:id="rId19"/>
    <p:sldId id="1043" r:id="rId20"/>
    <p:sldId id="2574" r:id="rId21"/>
    <p:sldId id="2575" r:id="rId22"/>
    <p:sldId id="2577" r:id="rId23"/>
    <p:sldId id="2578" r:id="rId24"/>
    <p:sldId id="2579" r:id="rId25"/>
    <p:sldId id="2580" r:id="rId26"/>
    <p:sldId id="2581" r:id="rId27"/>
    <p:sldId id="2625" r:id="rId28"/>
    <p:sldId id="2582" r:id="rId29"/>
    <p:sldId id="2583" r:id="rId30"/>
    <p:sldId id="2584" r:id="rId31"/>
    <p:sldId id="2077" r:id="rId32"/>
    <p:sldId id="2007" r:id="rId33"/>
    <p:sldId id="2236" r:id="rId34"/>
    <p:sldId id="2008" r:id="rId35"/>
    <p:sldId id="2009" r:id="rId36"/>
    <p:sldId id="2073" r:id="rId37"/>
    <p:sldId id="2233" r:id="rId38"/>
    <p:sldId id="2011" r:id="rId39"/>
    <p:sldId id="2012" r:id="rId40"/>
    <p:sldId id="2074" r:id="rId41"/>
    <p:sldId id="2013" r:id="rId42"/>
    <p:sldId id="2014" r:id="rId43"/>
    <p:sldId id="2015" r:id="rId44"/>
    <p:sldId id="2210" r:id="rId45"/>
    <p:sldId id="2017" r:id="rId46"/>
    <p:sldId id="2018" r:id="rId47"/>
    <p:sldId id="2019" r:id="rId48"/>
    <p:sldId id="2021" r:id="rId49"/>
    <p:sldId id="2022" r:id="rId50"/>
    <p:sldId id="2023" r:id="rId51"/>
    <p:sldId id="2025" r:id="rId52"/>
    <p:sldId id="2026" r:id="rId53"/>
    <p:sldId id="2027" r:id="rId54"/>
    <p:sldId id="2028" r:id="rId55"/>
    <p:sldId id="2029" r:id="rId56"/>
    <p:sldId id="2030" r:id="rId57"/>
    <p:sldId id="2033" r:id="rId58"/>
    <p:sldId id="2588" r:id="rId59"/>
    <p:sldId id="2034" r:id="rId60"/>
    <p:sldId id="2035" r:id="rId61"/>
    <p:sldId id="2036" r:id="rId62"/>
    <p:sldId id="2589" r:id="rId63"/>
    <p:sldId id="2212" r:id="rId64"/>
    <p:sldId id="2213" r:id="rId65"/>
    <p:sldId id="2214" r:id="rId66"/>
    <p:sldId id="2039" r:id="rId67"/>
    <p:sldId id="2040" r:id="rId68"/>
    <p:sldId id="2215" r:id="rId69"/>
    <p:sldId id="2216" r:id="rId70"/>
    <p:sldId id="2050" r:id="rId71"/>
    <p:sldId id="2051" r:id="rId72"/>
    <p:sldId id="2053" r:id="rId73"/>
    <p:sldId id="2590" r:id="rId74"/>
    <p:sldId id="2054" r:id="rId75"/>
    <p:sldId id="2591" r:id="rId76"/>
    <p:sldId id="2592" r:id="rId77"/>
    <p:sldId id="2593" r:id="rId78"/>
    <p:sldId id="2057" r:id="rId79"/>
    <p:sldId id="2058" r:id="rId80"/>
    <p:sldId id="2594" r:id="rId81"/>
    <p:sldId id="2061" r:id="rId82"/>
    <p:sldId id="2062" r:id="rId83"/>
    <p:sldId id="2063" r:id="rId84"/>
    <p:sldId id="1786" r:id="rId85"/>
    <p:sldId id="1788" r:id="rId86"/>
    <p:sldId id="1789" r:id="rId87"/>
    <p:sldId id="1790" r:id="rId88"/>
    <p:sldId id="2595" r:id="rId89"/>
    <p:sldId id="1792" r:id="rId90"/>
    <p:sldId id="1793" r:id="rId91"/>
    <p:sldId id="1794" r:id="rId92"/>
    <p:sldId id="2596" r:id="rId93"/>
    <p:sldId id="1796" r:id="rId94"/>
    <p:sldId id="1797" r:id="rId95"/>
    <p:sldId id="2598" r:id="rId96"/>
    <p:sldId id="1800" r:id="rId97"/>
    <p:sldId id="1801" r:id="rId98"/>
    <p:sldId id="1802" r:id="rId99"/>
    <p:sldId id="1803" r:id="rId100"/>
    <p:sldId id="1805" r:id="rId101"/>
    <p:sldId id="1815" r:id="rId102"/>
    <p:sldId id="1816" r:id="rId103"/>
    <p:sldId id="1817" r:id="rId104"/>
    <p:sldId id="1819" r:id="rId105"/>
    <p:sldId id="1820" r:id="rId106"/>
    <p:sldId id="2217" r:id="rId107"/>
    <p:sldId id="1823" r:id="rId108"/>
    <p:sldId id="1824" r:id="rId109"/>
    <p:sldId id="1825" r:id="rId110"/>
    <p:sldId id="2218" r:id="rId111"/>
    <p:sldId id="1826" r:id="rId112"/>
    <p:sldId id="2219" r:id="rId113"/>
    <p:sldId id="1830" r:id="rId114"/>
    <p:sldId id="1831" r:id="rId115"/>
    <p:sldId id="1833" r:id="rId116"/>
    <p:sldId id="1842" r:id="rId117"/>
    <p:sldId id="1843" r:id="rId118"/>
    <p:sldId id="2080" r:id="rId119"/>
    <p:sldId id="2222" r:id="rId120"/>
    <p:sldId id="1860" r:id="rId121"/>
    <p:sldId id="1861" r:id="rId122"/>
    <p:sldId id="2599" r:id="rId123"/>
    <p:sldId id="1862" r:id="rId124"/>
    <p:sldId id="1863" r:id="rId125"/>
    <p:sldId id="1864" r:id="rId126"/>
    <p:sldId id="1865" r:id="rId127"/>
    <p:sldId id="1866" r:id="rId128"/>
    <p:sldId id="2227" r:id="rId129"/>
    <p:sldId id="1868" r:id="rId130"/>
    <p:sldId id="2084" r:id="rId131"/>
    <p:sldId id="2190" r:id="rId132"/>
    <p:sldId id="2191" r:id="rId133"/>
    <p:sldId id="2192" r:id="rId134"/>
    <p:sldId id="2228" r:id="rId135"/>
    <p:sldId id="2229" r:id="rId136"/>
    <p:sldId id="2195" r:id="rId137"/>
    <p:sldId id="2224" r:id="rId138"/>
    <p:sldId id="2230" r:id="rId139"/>
    <p:sldId id="2231" r:id="rId140"/>
    <p:sldId id="2232" r:id="rId141"/>
    <p:sldId id="1869" r:id="rId142"/>
    <p:sldId id="1870" r:id="rId143"/>
    <p:sldId id="1871" r:id="rId144"/>
    <p:sldId id="2226" r:id="rId145"/>
    <p:sldId id="2762" r:id="rId14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进鹏"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0BD"/>
    <a:srgbClr val="519CD6"/>
    <a:srgbClr val="114F95"/>
    <a:srgbClr val="4E6D90"/>
    <a:srgbClr val="6898B6"/>
    <a:srgbClr val="318BCF"/>
    <a:srgbClr val="4BACC6"/>
    <a:srgbClr val="1E7DE6"/>
    <a:srgbClr val="002060"/>
    <a:srgbClr val="61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71" autoAdjust="0"/>
    <p:restoredTop sz="99765" autoAdjust="0"/>
  </p:normalViewPr>
  <p:slideViewPr>
    <p:cSldViewPr showGuides="1">
      <p:cViewPr>
        <p:scale>
          <a:sx n="75" d="100"/>
          <a:sy n="75" d="100"/>
        </p:scale>
        <p:origin x="-2772" y="-924"/>
      </p:cViewPr>
      <p:guideLst>
        <p:guide orient="horz" pos="20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51"/>
    </p:cViewPr>
  </p:sorterViewPr>
  <p:notesViewPr>
    <p:cSldViewPr>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slide" Target="slides/slide2.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notesMaster" Target="notesMasters/notesMaster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1" Type="http://schemas.openxmlformats.org/officeDocument/2006/relationships/commentAuthors" Target="commentAuthors.xml"/><Relationship Id="rId150" Type="http://schemas.openxmlformats.org/officeDocument/2006/relationships/tableStyles" Target="tableStyles.xml"/><Relationship Id="rId15" Type="http://schemas.openxmlformats.org/officeDocument/2006/relationships/slide" Target="slides/slide8.xml"/><Relationship Id="rId149" Type="http://schemas.openxmlformats.org/officeDocument/2006/relationships/viewProps" Target="viewProps.xml"/><Relationship Id="rId148" Type="http://schemas.openxmlformats.org/officeDocument/2006/relationships/presProps" Target="presProps.xml"/><Relationship Id="rId147" Type="http://schemas.openxmlformats.org/officeDocument/2006/relationships/handoutMaster" Target="handoutMasters/handoutMaster1.xml"/><Relationship Id="rId146" Type="http://schemas.openxmlformats.org/officeDocument/2006/relationships/slide" Target="slides/slide139.xml"/><Relationship Id="rId145" Type="http://schemas.openxmlformats.org/officeDocument/2006/relationships/slide" Target="slides/slide138.xml"/><Relationship Id="rId144" Type="http://schemas.openxmlformats.org/officeDocument/2006/relationships/slide" Target="slides/slide137.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14" Type="http://schemas.openxmlformats.org/officeDocument/2006/relationships/slide" Target="slides/slide7.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 Type="http://schemas.openxmlformats.org/officeDocument/2006/relationships/slide" Target="slides/slide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121" Type="http://schemas.openxmlformats.org/officeDocument/2006/relationships/slide" Target="slides/slide114.xml"/><Relationship Id="rId120" Type="http://schemas.openxmlformats.org/officeDocument/2006/relationships/slide" Target="slides/slide113.xml"/><Relationship Id="rId12" Type="http://schemas.openxmlformats.org/officeDocument/2006/relationships/slide" Target="slides/slide5.xml"/><Relationship Id="rId119" Type="http://schemas.openxmlformats.org/officeDocument/2006/relationships/slide" Target="slides/slide112.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4" Type="http://schemas.openxmlformats.org/officeDocument/2006/relationships/slide" Target="slides/slide107.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110" Type="http://schemas.openxmlformats.org/officeDocument/2006/relationships/slide" Target="slides/slide103.xml"/><Relationship Id="rId11" Type="http://schemas.openxmlformats.org/officeDocument/2006/relationships/slide" Target="slides/slide4.xml"/><Relationship Id="rId109" Type="http://schemas.openxmlformats.org/officeDocument/2006/relationships/slide" Target="slides/slide102.xml"/><Relationship Id="rId108" Type="http://schemas.openxmlformats.org/officeDocument/2006/relationships/slide" Target="slides/slide101.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D0CF74F-5184-4BF8-ADFC-4A34BF47CBE8}" type="doc">
      <dgm:prSet loTypeId="urn:microsoft.com/office/officeart/2005/8/layout/radial5" loCatId="relationship" qsTypeId="urn:microsoft.com/office/officeart/2005/8/quickstyle/simple1#1" qsCatId="simple" csTypeId="urn:microsoft.com/office/officeart/2005/8/colors/accent1_2#1" csCatId="accent1" phldr="1"/>
      <dgm:spPr/>
      <dgm:t>
        <a:bodyPr/>
        <a:lstStyle/>
        <a:p>
          <a:endParaRPr lang="zh-CN" altLang="en-US"/>
        </a:p>
      </dgm:t>
    </dgm:pt>
    <dgm:pt modelId="{77E3A0BF-6454-4715-B979-71B4DAEFC560}">
      <dgm:prSet phldrT="[文本]" custT="1"/>
      <dgm:spPr>
        <a:gradFill flip="none" rotWithShape="0">
          <a:gsLst>
            <a:gs pos="95000">
              <a:srgbClr val="519CD6">
                <a:shade val="67500"/>
                <a:satMod val="115000"/>
              </a:srgbClr>
            </a:gs>
            <a:gs pos="51000">
              <a:srgbClr val="519CD6">
                <a:shade val="100000"/>
                <a:satMod val="115000"/>
              </a:srgbClr>
            </a:gs>
          </a:gsLst>
          <a:path path="circle">
            <a:fillToRect l="50000" t="50000" r="50000" b="50000"/>
          </a:path>
          <a:tileRect/>
        </a:gradFill>
        <a:ln>
          <a:solidFill>
            <a:srgbClr val="519CD6"/>
          </a:solidFill>
        </a:ln>
      </dgm:spPr>
      <dgm:t>
        <a:bodyPr/>
        <a:lstStyle/>
        <a:p>
          <a:r>
            <a:rPr lang="zh-CN" altLang="en-US" sz="1600" b="1" dirty="0">
              <a:latin typeface="微软雅黑" panose="020B0503020204020204" pitchFamily="34" charset="-122"/>
              <a:ea typeface="微软雅黑" panose="020B0503020204020204" pitchFamily="34" charset="-122"/>
            </a:rPr>
            <a:t>编报体系</a:t>
          </a:r>
        </a:p>
      </dgm:t>
    </dgm:pt>
    <dgm:pt modelId="{6E6D55EE-7B38-476D-AD6A-E70CAD8958F0}" cxnId="{A031852D-C582-4512-A391-5802EDBD2EC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49D01F0-73D8-4361-829B-8127B3C37B9A}" cxnId="{A031852D-C582-4512-A391-5802EDBD2EC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CCE0103B-B686-4E13-BE64-5FBC39911845}">
      <dgm:prSet phldrT="[文本]" custT="1"/>
      <dgm:spPr>
        <a:gradFill flip="none" rotWithShape="1">
          <a:gsLst>
            <a:gs pos="0">
              <a:srgbClr val="519CD6">
                <a:shade val="30000"/>
                <a:satMod val="115000"/>
              </a:srgbClr>
            </a:gs>
            <a:gs pos="50000">
              <a:srgbClr val="519CD6">
                <a:shade val="67500"/>
                <a:satMod val="115000"/>
              </a:srgbClr>
            </a:gs>
            <a:gs pos="100000">
              <a:srgbClr val="519CD6">
                <a:shade val="100000"/>
                <a:satMod val="115000"/>
              </a:srgbClr>
            </a:gs>
          </a:gsLst>
          <a:lin ang="2700000" scaled="1"/>
          <a:tileRect/>
        </a:gradFill>
        <a:ln>
          <a:solidFill>
            <a:srgbClr val="519CD6"/>
          </a:solidFill>
        </a:ln>
      </dgm:spPr>
      <dgm:t>
        <a:bodyPr/>
        <a:lstStyle/>
        <a:p>
          <a:r>
            <a:rPr lang="zh-CN" altLang="en-US" sz="1600" b="1" dirty="0">
              <a:latin typeface="微软雅黑" panose="020B0503020204020204" pitchFamily="34" charset="-122"/>
              <a:ea typeface="微软雅黑" panose="020B0503020204020204" pitchFamily="34" charset="-122"/>
            </a:rPr>
            <a:t>基础数据表</a:t>
          </a:r>
          <a:endParaRPr lang="zh-CN" altLang="en-US" sz="1600" dirty="0">
            <a:latin typeface="微软雅黑" panose="020B0503020204020204" pitchFamily="34" charset="-122"/>
            <a:ea typeface="微软雅黑" panose="020B0503020204020204" pitchFamily="34" charset="-122"/>
          </a:endParaRPr>
        </a:p>
      </dgm:t>
    </dgm:pt>
    <dgm:pt modelId="{436E46E1-AD19-4B96-9C33-9732DBCC6835}" cxnId="{A3CE153F-B8FF-4CDA-9DF0-7CEA0059010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0785D9F-7DE2-4FD1-8531-7F009C0D0A50}" cxnId="{A3CE153F-B8FF-4CDA-9DF0-7CEA0059010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8BB965C-19A7-42F1-BA47-4116862411E1}">
      <dgm:prSet phldrT="[文本]" custT="1"/>
      <dgm:spPr>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13500000" scaled="1"/>
          <a:tileRect/>
        </a:gradFill>
        <a:ln>
          <a:solidFill>
            <a:srgbClr val="519CD6"/>
          </a:solidFill>
        </a:ln>
      </dgm:spPr>
      <dgm:t>
        <a:bodyPr/>
        <a:lstStyle/>
        <a:p>
          <a:r>
            <a:rPr lang="zh-CN" altLang="en-US" sz="1600" b="1" dirty="0">
              <a:latin typeface="微软雅黑" panose="020B0503020204020204" pitchFamily="34" charset="-122"/>
              <a:ea typeface="微软雅黑" panose="020B0503020204020204" pitchFamily="34" charset="-122"/>
            </a:rPr>
            <a:t>填报</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说明</a:t>
          </a:r>
          <a:endParaRPr lang="zh-CN" altLang="en-US" sz="1600" dirty="0">
            <a:latin typeface="微软雅黑" panose="020B0503020204020204" pitchFamily="34" charset="-122"/>
            <a:ea typeface="微软雅黑" panose="020B0503020204020204" pitchFamily="34" charset="-122"/>
          </a:endParaRPr>
        </a:p>
      </dgm:t>
    </dgm:pt>
    <dgm:pt modelId="{0F47D09E-7291-4423-891A-3DD585E66E5F}" cxnId="{419E1DD3-273D-4380-903F-4D64E9BF0A0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C1578C2-60CF-4BCC-ABE2-0F7C2E61D89D}" cxnId="{419E1DD3-273D-4380-903F-4D64E9BF0A0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0EBEE43-64D3-428D-9719-07817982764D}">
      <dgm:prSet phldrT="[文本]" custT="1"/>
      <dgm:spPr>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13500000" scaled="1"/>
          <a:tileRect/>
        </a:gradFill>
        <a:ln>
          <a:solidFill>
            <a:srgbClr val="519CD6"/>
          </a:solidFill>
        </a:ln>
      </dgm:spPr>
      <dgm:t>
        <a:bodyPr/>
        <a:lstStyle/>
        <a:p>
          <a:r>
            <a:rPr lang="zh-CN" altLang="en-US" sz="1600" b="1" dirty="0">
              <a:latin typeface="微软雅黑" panose="020B0503020204020204" pitchFamily="34" charset="-122"/>
              <a:ea typeface="微软雅黑" panose="020B0503020204020204" pitchFamily="34" charset="-122"/>
            </a:rPr>
            <a:t>分析评价表</a:t>
          </a:r>
          <a:endParaRPr lang="zh-CN" altLang="en-US" sz="1600" dirty="0">
            <a:latin typeface="微软雅黑" panose="020B0503020204020204" pitchFamily="34" charset="-122"/>
            <a:ea typeface="微软雅黑" panose="020B0503020204020204" pitchFamily="34" charset="-122"/>
          </a:endParaRPr>
        </a:p>
      </dgm:t>
    </dgm:pt>
    <dgm:pt modelId="{B5C44FFE-21BD-4DC5-AB8D-E4823CF37DBF}" cxnId="{30F36788-79AB-419F-A838-0D07D55AADF2}"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02EB98F-109C-49E7-83CC-3A5E790DF55F}" cxnId="{30F36788-79AB-419F-A838-0D07D55AADF2}"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790C0FC-2CE7-4E51-BFD8-2B5A8DEBAE57}">
      <dgm:prSet phldrT="[文本]" custT="1"/>
      <dgm:spPr>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2700000" scaled="1"/>
          <a:tileRect/>
        </a:gradFill>
        <a:ln>
          <a:solidFill>
            <a:srgbClr val="519CD6"/>
          </a:solidFill>
        </a:ln>
      </dgm:spPr>
      <dgm:t>
        <a:bodyPr/>
        <a:lstStyle/>
        <a:p>
          <a:r>
            <a:rPr lang="zh-CN" altLang="en-US" sz="1600" b="1" dirty="0">
              <a:latin typeface="微软雅黑" panose="020B0503020204020204" pitchFamily="34" charset="-122"/>
              <a:ea typeface="微软雅黑" panose="020B0503020204020204" pitchFamily="34" charset="-122"/>
            </a:rPr>
            <a:t>分析</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报告</a:t>
          </a:r>
          <a:endParaRPr lang="zh-CN" altLang="en-US" sz="1600" dirty="0">
            <a:latin typeface="微软雅黑" panose="020B0503020204020204" pitchFamily="34" charset="-122"/>
            <a:ea typeface="微软雅黑" panose="020B0503020204020204" pitchFamily="34" charset="-122"/>
          </a:endParaRPr>
        </a:p>
      </dgm:t>
    </dgm:pt>
    <dgm:pt modelId="{D6255EBC-9F95-42D0-9FA9-6B67731F0D00}" cxnId="{8F04E49C-37B1-42B3-B8BA-28247D157D1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C8FCEF2-847C-4A7D-8714-1B20D4DE2565}" cxnId="{8F04E49C-37B1-42B3-B8BA-28247D157D1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8BAF7F2-8C66-4297-AB00-51D4D6175F14}" type="pres">
      <dgm:prSet presAssocID="{BD0CF74F-5184-4BF8-ADFC-4A34BF47CBE8}" presName="Name0" presStyleCnt="0">
        <dgm:presLayoutVars>
          <dgm:chMax val="1"/>
          <dgm:dir/>
          <dgm:animLvl val="ctr"/>
          <dgm:resizeHandles val="exact"/>
        </dgm:presLayoutVars>
      </dgm:prSet>
      <dgm:spPr/>
      <dgm:t>
        <a:bodyPr/>
        <a:lstStyle/>
        <a:p>
          <a:endParaRPr lang="zh-CN" altLang="en-US"/>
        </a:p>
      </dgm:t>
    </dgm:pt>
    <dgm:pt modelId="{152F5789-6073-43E3-8031-E76EAF0B00CA}" type="pres">
      <dgm:prSet presAssocID="{77E3A0BF-6454-4715-B979-71B4DAEFC560}" presName="centerShape" presStyleLbl="node0" presStyleIdx="0" presStyleCnt="1"/>
      <dgm:spPr/>
      <dgm:t>
        <a:bodyPr/>
        <a:lstStyle/>
        <a:p>
          <a:endParaRPr lang="zh-CN" altLang="en-US"/>
        </a:p>
      </dgm:t>
    </dgm:pt>
    <dgm:pt modelId="{31266FF3-3EA5-4007-9D0F-A510A42C7578}" type="pres">
      <dgm:prSet presAssocID="{436E46E1-AD19-4B96-9C33-9732DBCC6835}" presName="parTrans" presStyleLbl="sibTrans2D1" presStyleIdx="0" presStyleCnt="4"/>
      <dgm:spPr/>
      <dgm:t>
        <a:bodyPr/>
        <a:lstStyle/>
        <a:p>
          <a:endParaRPr lang="zh-CN" altLang="en-US"/>
        </a:p>
      </dgm:t>
    </dgm:pt>
    <dgm:pt modelId="{73F701CD-4D81-40EC-8D1B-B261089889C7}" type="pres">
      <dgm:prSet presAssocID="{436E46E1-AD19-4B96-9C33-9732DBCC6835}" presName="connectorText" presStyleLbl="sibTrans2D1" presStyleIdx="0" presStyleCnt="4"/>
      <dgm:spPr/>
      <dgm:t>
        <a:bodyPr/>
        <a:lstStyle/>
        <a:p>
          <a:endParaRPr lang="zh-CN" altLang="en-US"/>
        </a:p>
      </dgm:t>
    </dgm:pt>
    <dgm:pt modelId="{8D791D1B-3690-4043-ACFD-0FA101A17D48}" type="pres">
      <dgm:prSet presAssocID="{CCE0103B-B686-4E13-BE64-5FBC39911845}" presName="node" presStyleLbl="node1" presStyleIdx="0" presStyleCnt="4" custScaleX="127020" custScaleY="127123" custRadScaleRad="100011" custRadScaleInc="1860">
        <dgm:presLayoutVars>
          <dgm:bulletEnabled val="1"/>
        </dgm:presLayoutVars>
      </dgm:prSet>
      <dgm:spPr/>
      <dgm:t>
        <a:bodyPr/>
        <a:lstStyle/>
        <a:p>
          <a:endParaRPr lang="zh-CN" altLang="en-US"/>
        </a:p>
      </dgm:t>
    </dgm:pt>
    <dgm:pt modelId="{8FB28CB5-8AAA-4524-9518-F1779032CD29}" type="pres">
      <dgm:prSet presAssocID="{0F47D09E-7291-4423-891A-3DD585E66E5F}" presName="parTrans" presStyleLbl="sibTrans2D1" presStyleIdx="1" presStyleCnt="4"/>
      <dgm:spPr/>
      <dgm:t>
        <a:bodyPr/>
        <a:lstStyle/>
        <a:p>
          <a:endParaRPr lang="zh-CN" altLang="en-US"/>
        </a:p>
      </dgm:t>
    </dgm:pt>
    <dgm:pt modelId="{BC97134A-50F1-4DFD-9CCD-BD84302F855C}" type="pres">
      <dgm:prSet presAssocID="{0F47D09E-7291-4423-891A-3DD585E66E5F}" presName="connectorText" presStyleLbl="sibTrans2D1" presStyleIdx="1" presStyleCnt="4"/>
      <dgm:spPr/>
      <dgm:t>
        <a:bodyPr/>
        <a:lstStyle/>
        <a:p>
          <a:endParaRPr lang="zh-CN" altLang="en-US"/>
        </a:p>
      </dgm:t>
    </dgm:pt>
    <dgm:pt modelId="{2BEF5CC7-F1D6-4824-A592-028E3AD9E94C}" type="pres">
      <dgm:prSet presAssocID="{78BB965C-19A7-42F1-BA47-4116862411E1}" presName="node" presStyleLbl="node1" presStyleIdx="1" presStyleCnt="4" custScaleX="127123" custScaleY="127123" custRadScaleRad="100052" custRadScaleInc="-4116">
        <dgm:presLayoutVars>
          <dgm:bulletEnabled val="1"/>
        </dgm:presLayoutVars>
      </dgm:prSet>
      <dgm:spPr/>
      <dgm:t>
        <a:bodyPr/>
        <a:lstStyle/>
        <a:p>
          <a:endParaRPr lang="zh-CN" altLang="en-US"/>
        </a:p>
      </dgm:t>
    </dgm:pt>
    <dgm:pt modelId="{70986C11-02DC-40E5-9A65-0EE2AF894288}" type="pres">
      <dgm:prSet presAssocID="{B5C44FFE-21BD-4DC5-AB8D-E4823CF37DBF}" presName="parTrans" presStyleLbl="sibTrans2D1" presStyleIdx="2" presStyleCnt="4"/>
      <dgm:spPr/>
      <dgm:t>
        <a:bodyPr/>
        <a:lstStyle/>
        <a:p>
          <a:endParaRPr lang="zh-CN" altLang="en-US"/>
        </a:p>
      </dgm:t>
    </dgm:pt>
    <dgm:pt modelId="{03195B05-5425-4481-A6E4-0A50CB93DC71}" type="pres">
      <dgm:prSet presAssocID="{B5C44FFE-21BD-4DC5-AB8D-E4823CF37DBF}" presName="connectorText" presStyleLbl="sibTrans2D1" presStyleIdx="2" presStyleCnt="4"/>
      <dgm:spPr/>
      <dgm:t>
        <a:bodyPr/>
        <a:lstStyle/>
        <a:p>
          <a:endParaRPr lang="zh-CN" altLang="en-US"/>
        </a:p>
      </dgm:t>
    </dgm:pt>
    <dgm:pt modelId="{92892BB6-71AC-4A7E-A6F1-6E17BD8875C9}" type="pres">
      <dgm:prSet presAssocID="{B0EBEE43-64D3-428D-9719-07817982764D}" presName="node" presStyleLbl="node1" presStyleIdx="2" presStyleCnt="4" custScaleX="127123" custScaleY="127123" custRadScaleRad="100000" custRadScaleInc="-438">
        <dgm:presLayoutVars>
          <dgm:bulletEnabled val="1"/>
        </dgm:presLayoutVars>
      </dgm:prSet>
      <dgm:spPr/>
      <dgm:t>
        <a:bodyPr/>
        <a:lstStyle/>
        <a:p>
          <a:endParaRPr lang="zh-CN" altLang="en-US"/>
        </a:p>
      </dgm:t>
    </dgm:pt>
    <dgm:pt modelId="{B713F380-6759-429B-A410-7244112FB29B}" type="pres">
      <dgm:prSet presAssocID="{D6255EBC-9F95-42D0-9FA9-6B67731F0D00}" presName="parTrans" presStyleLbl="sibTrans2D1" presStyleIdx="3" presStyleCnt="4"/>
      <dgm:spPr/>
      <dgm:t>
        <a:bodyPr/>
        <a:lstStyle/>
        <a:p>
          <a:endParaRPr lang="zh-CN" altLang="en-US"/>
        </a:p>
      </dgm:t>
    </dgm:pt>
    <dgm:pt modelId="{C0CEF7EE-828D-4E90-A3EB-3994BB5B9EFD}" type="pres">
      <dgm:prSet presAssocID="{D6255EBC-9F95-42D0-9FA9-6B67731F0D00}" presName="connectorText" presStyleLbl="sibTrans2D1" presStyleIdx="3" presStyleCnt="4"/>
      <dgm:spPr/>
      <dgm:t>
        <a:bodyPr/>
        <a:lstStyle/>
        <a:p>
          <a:endParaRPr lang="zh-CN" altLang="en-US"/>
        </a:p>
      </dgm:t>
    </dgm:pt>
    <dgm:pt modelId="{2CFADE38-AE25-4159-B899-23928B99183A}" type="pres">
      <dgm:prSet presAssocID="{7790C0FC-2CE7-4E51-BFD8-2B5A8DEBAE57}" presName="node" presStyleLbl="node1" presStyleIdx="3" presStyleCnt="4" custScaleX="127123" custScaleY="127123" custRadScaleRad="100021" custRadScaleInc="2600">
        <dgm:presLayoutVars>
          <dgm:bulletEnabled val="1"/>
        </dgm:presLayoutVars>
      </dgm:prSet>
      <dgm:spPr/>
      <dgm:t>
        <a:bodyPr/>
        <a:lstStyle/>
        <a:p>
          <a:endParaRPr lang="zh-CN" altLang="en-US"/>
        </a:p>
      </dgm:t>
    </dgm:pt>
  </dgm:ptLst>
  <dgm:cxnLst>
    <dgm:cxn modelId="{532DA7AC-1658-445C-B104-2A64D6C4C937}" type="presOf" srcId="{7790C0FC-2CE7-4E51-BFD8-2B5A8DEBAE57}" destId="{2CFADE38-AE25-4159-B899-23928B99183A}" srcOrd="0" destOrd="0" presId="urn:microsoft.com/office/officeart/2005/8/layout/radial5"/>
    <dgm:cxn modelId="{6708D77B-9F36-4161-97A2-09AF534A2ED3}" type="presOf" srcId="{78BB965C-19A7-42F1-BA47-4116862411E1}" destId="{2BEF5CC7-F1D6-4824-A592-028E3AD9E94C}" srcOrd="0" destOrd="0" presId="urn:microsoft.com/office/officeart/2005/8/layout/radial5"/>
    <dgm:cxn modelId="{F065FE0A-A922-4378-AF42-2B832529702F}" type="presOf" srcId="{BD0CF74F-5184-4BF8-ADFC-4A34BF47CBE8}" destId="{A8BAF7F2-8C66-4297-AB00-51D4D6175F14}" srcOrd="0" destOrd="0" presId="urn:microsoft.com/office/officeart/2005/8/layout/radial5"/>
    <dgm:cxn modelId="{59D504CF-E1F7-4D95-8665-6FE033EEEF0D}" type="presOf" srcId="{CCE0103B-B686-4E13-BE64-5FBC39911845}" destId="{8D791D1B-3690-4043-ACFD-0FA101A17D48}" srcOrd="0" destOrd="0" presId="urn:microsoft.com/office/officeart/2005/8/layout/radial5"/>
    <dgm:cxn modelId="{C1591170-F354-4586-9F17-E93DC2980866}" type="presOf" srcId="{D6255EBC-9F95-42D0-9FA9-6B67731F0D00}" destId="{B713F380-6759-429B-A410-7244112FB29B}" srcOrd="0" destOrd="0" presId="urn:microsoft.com/office/officeart/2005/8/layout/radial5"/>
    <dgm:cxn modelId="{6170088D-249C-4048-A98F-03E85BAA8B76}" type="presOf" srcId="{B5C44FFE-21BD-4DC5-AB8D-E4823CF37DBF}" destId="{70986C11-02DC-40E5-9A65-0EE2AF894288}" srcOrd="0" destOrd="0" presId="urn:microsoft.com/office/officeart/2005/8/layout/radial5"/>
    <dgm:cxn modelId="{A031852D-C582-4512-A391-5802EDBD2EC4}" srcId="{BD0CF74F-5184-4BF8-ADFC-4A34BF47CBE8}" destId="{77E3A0BF-6454-4715-B979-71B4DAEFC560}" srcOrd="0" destOrd="0" parTransId="{6E6D55EE-7B38-476D-AD6A-E70CAD8958F0}" sibTransId="{449D01F0-73D8-4361-829B-8127B3C37B9A}"/>
    <dgm:cxn modelId="{13EBE52D-E20B-49E1-B085-DFE723DAE77D}" type="presOf" srcId="{0F47D09E-7291-4423-891A-3DD585E66E5F}" destId="{BC97134A-50F1-4DFD-9CCD-BD84302F855C}" srcOrd="1" destOrd="0" presId="urn:microsoft.com/office/officeart/2005/8/layout/radial5"/>
    <dgm:cxn modelId="{B4C90174-FBBE-4405-9E04-5CB8710A7DD4}" type="presOf" srcId="{D6255EBC-9F95-42D0-9FA9-6B67731F0D00}" destId="{C0CEF7EE-828D-4E90-A3EB-3994BB5B9EFD}" srcOrd="1" destOrd="0" presId="urn:microsoft.com/office/officeart/2005/8/layout/radial5"/>
    <dgm:cxn modelId="{A3CE153F-B8FF-4CDA-9DF0-7CEA00590109}" srcId="{77E3A0BF-6454-4715-B979-71B4DAEFC560}" destId="{CCE0103B-B686-4E13-BE64-5FBC39911845}" srcOrd="0" destOrd="0" parTransId="{436E46E1-AD19-4B96-9C33-9732DBCC6835}" sibTransId="{D0785D9F-7DE2-4FD1-8531-7F009C0D0A50}"/>
    <dgm:cxn modelId="{D5C2F11A-FCFD-4D8D-9002-15C88AF496B9}" type="presOf" srcId="{B0EBEE43-64D3-428D-9719-07817982764D}" destId="{92892BB6-71AC-4A7E-A6F1-6E17BD8875C9}" srcOrd="0" destOrd="0" presId="urn:microsoft.com/office/officeart/2005/8/layout/radial5"/>
    <dgm:cxn modelId="{3F883B57-71BD-453E-8952-B1EC9047AE78}" type="presOf" srcId="{436E46E1-AD19-4B96-9C33-9732DBCC6835}" destId="{73F701CD-4D81-40EC-8D1B-B261089889C7}" srcOrd="1" destOrd="0" presId="urn:microsoft.com/office/officeart/2005/8/layout/radial5"/>
    <dgm:cxn modelId="{1DC8640C-141B-458F-A12A-B2BA8424AAE4}" type="presOf" srcId="{436E46E1-AD19-4B96-9C33-9732DBCC6835}" destId="{31266FF3-3EA5-4007-9D0F-A510A42C7578}" srcOrd="0" destOrd="0" presId="urn:microsoft.com/office/officeart/2005/8/layout/radial5"/>
    <dgm:cxn modelId="{30F36788-79AB-419F-A838-0D07D55AADF2}" srcId="{77E3A0BF-6454-4715-B979-71B4DAEFC560}" destId="{B0EBEE43-64D3-428D-9719-07817982764D}" srcOrd="2" destOrd="0" parTransId="{B5C44FFE-21BD-4DC5-AB8D-E4823CF37DBF}" sibTransId="{902EB98F-109C-49E7-83CC-3A5E790DF55F}"/>
    <dgm:cxn modelId="{CCD97D69-F064-412E-9D97-9C8215ACB3D6}" type="presOf" srcId="{0F47D09E-7291-4423-891A-3DD585E66E5F}" destId="{8FB28CB5-8AAA-4524-9518-F1779032CD29}" srcOrd="0" destOrd="0" presId="urn:microsoft.com/office/officeart/2005/8/layout/radial5"/>
    <dgm:cxn modelId="{419E1DD3-273D-4380-903F-4D64E9BF0A01}" srcId="{77E3A0BF-6454-4715-B979-71B4DAEFC560}" destId="{78BB965C-19A7-42F1-BA47-4116862411E1}" srcOrd="1" destOrd="0" parTransId="{0F47D09E-7291-4423-891A-3DD585E66E5F}" sibTransId="{4C1578C2-60CF-4BCC-ABE2-0F7C2E61D89D}"/>
    <dgm:cxn modelId="{11946F86-D921-4D21-8CEB-E042D0B63EEF}" type="presOf" srcId="{B5C44FFE-21BD-4DC5-AB8D-E4823CF37DBF}" destId="{03195B05-5425-4481-A6E4-0A50CB93DC71}" srcOrd="1" destOrd="0" presId="urn:microsoft.com/office/officeart/2005/8/layout/radial5"/>
    <dgm:cxn modelId="{22F03D13-5D3D-4561-AAE0-7F7C6D8744BF}" type="presOf" srcId="{77E3A0BF-6454-4715-B979-71B4DAEFC560}" destId="{152F5789-6073-43E3-8031-E76EAF0B00CA}" srcOrd="0" destOrd="0" presId="urn:microsoft.com/office/officeart/2005/8/layout/radial5"/>
    <dgm:cxn modelId="{8F04E49C-37B1-42B3-B8BA-28247D157D10}" srcId="{77E3A0BF-6454-4715-B979-71B4DAEFC560}" destId="{7790C0FC-2CE7-4E51-BFD8-2B5A8DEBAE57}" srcOrd="3" destOrd="0" parTransId="{D6255EBC-9F95-42D0-9FA9-6B67731F0D00}" sibTransId="{7C8FCEF2-847C-4A7D-8714-1B20D4DE2565}"/>
    <dgm:cxn modelId="{6A7679B3-E6B5-48A5-9F42-5969F2CB0474}" type="presParOf" srcId="{A8BAF7F2-8C66-4297-AB00-51D4D6175F14}" destId="{152F5789-6073-43E3-8031-E76EAF0B00CA}" srcOrd="0" destOrd="0" presId="urn:microsoft.com/office/officeart/2005/8/layout/radial5"/>
    <dgm:cxn modelId="{DF3330BE-63B3-40D3-B3DF-977CF78D9ACD}" type="presParOf" srcId="{A8BAF7F2-8C66-4297-AB00-51D4D6175F14}" destId="{31266FF3-3EA5-4007-9D0F-A510A42C7578}" srcOrd="1" destOrd="0" presId="urn:microsoft.com/office/officeart/2005/8/layout/radial5"/>
    <dgm:cxn modelId="{CEFF2487-C983-45D2-8AA7-6C43DCB1082C}" type="presParOf" srcId="{31266FF3-3EA5-4007-9D0F-A510A42C7578}" destId="{73F701CD-4D81-40EC-8D1B-B261089889C7}" srcOrd="0" destOrd="0" presId="urn:microsoft.com/office/officeart/2005/8/layout/radial5"/>
    <dgm:cxn modelId="{291D417A-1521-4E80-91D3-C52D3DFD2DB4}" type="presParOf" srcId="{A8BAF7F2-8C66-4297-AB00-51D4D6175F14}" destId="{8D791D1B-3690-4043-ACFD-0FA101A17D48}" srcOrd="2" destOrd="0" presId="urn:microsoft.com/office/officeart/2005/8/layout/radial5"/>
    <dgm:cxn modelId="{43480023-12AF-4A57-9DC2-3285A34AFAB0}" type="presParOf" srcId="{A8BAF7F2-8C66-4297-AB00-51D4D6175F14}" destId="{8FB28CB5-8AAA-4524-9518-F1779032CD29}" srcOrd="3" destOrd="0" presId="urn:microsoft.com/office/officeart/2005/8/layout/radial5"/>
    <dgm:cxn modelId="{F5633143-C9B1-4E93-A0B0-6C8C4026823C}" type="presParOf" srcId="{8FB28CB5-8AAA-4524-9518-F1779032CD29}" destId="{BC97134A-50F1-4DFD-9CCD-BD84302F855C}" srcOrd="0" destOrd="0" presId="urn:microsoft.com/office/officeart/2005/8/layout/radial5"/>
    <dgm:cxn modelId="{FCFACCAB-4995-44E4-8C47-FEED853A14C9}" type="presParOf" srcId="{A8BAF7F2-8C66-4297-AB00-51D4D6175F14}" destId="{2BEF5CC7-F1D6-4824-A592-028E3AD9E94C}" srcOrd="4" destOrd="0" presId="urn:microsoft.com/office/officeart/2005/8/layout/radial5"/>
    <dgm:cxn modelId="{ACD89638-A728-4C26-B40C-BB011F43166D}" type="presParOf" srcId="{A8BAF7F2-8C66-4297-AB00-51D4D6175F14}" destId="{70986C11-02DC-40E5-9A65-0EE2AF894288}" srcOrd="5" destOrd="0" presId="urn:microsoft.com/office/officeart/2005/8/layout/radial5"/>
    <dgm:cxn modelId="{3ED016BE-3098-4249-BA89-4CB3148659F8}" type="presParOf" srcId="{70986C11-02DC-40E5-9A65-0EE2AF894288}" destId="{03195B05-5425-4481-A6E4-0A50CB93DC71}" srcOrd="0" destOrd="0" presId="urn:microsoft.com/office/officeart/2005/8/layout/radial5"/>
    <dgm:cxn modelId="{D4C5543C-2D4D-486E-B20C-1F86049CEC05}" type="presParOf" srcId="{A8BAF7F2-8C66-4297-AB00-51D4D6175F14}" destId="{92892BB6-71AC-4A7E-A6F1-6E17BD8875C9}" srcOrd="6" destOrd="0" presId="urn:microsoft.com/office/officeart/2005/8/layout/radial5"/>
    <dgm:cxn modelId="{82CEDEF9-3CDA-4578-9C00-C49EDE1E12AD}" type="presParOf" srcId="{A8BAF7F2-8C66-4297-AB00-51D4D6175F14}" destId="{B713F380-6759-429B-A410-7244112FB29B}" srcOrd="7" destOrd="0" presId="urn:microsoft.com/office/officeart/2005/8/layout/radial5"/>
    <dgm:cxn modelId="{276B8D14-7C79-4772-A999-62971AF370D7}" type="presParOf" srcId="{B713F380-6759-429B-A410-7244112FB29B}" destId="{C0CEF7EE-828D-4E90-A3EB-3994BB5B9EFD}" srcOrd="0" destOrd="0" presId="urn:microsoft.com/office/officeart/2005/8/layout/radial5"/>
    <dgm:cxn modelId="{5AD23E0C-5757-4920-AA61-5A29287703D1}" type="presParOf" srcId="{A8BAF7F2-8C66-4297-AB00-51D4D6175F14}" destId="{2CFADE38-AE25-4159-B899-23928B99183A}"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28958" cy="3214710"/>
        <a:chOff x="0" y="0"/>
        <a:chExt cx="2928958" cy="3214710"/>
      </a:xfrm>
    </dsp:grpSpPr>
    <dsp:sp modelId="{152F5789-6073-43E3-8031-E76EAF0B00CA}">
      <dsp:nvSpPr>
        <dsp:cNvPr id="3" name="椭圆 2"/>
        <dsp:cNvSpPr/>
      </dsp:nvSpPr>
      <dsp:spPr bwMode="white">
        <a:xfrm>
          <a:off x="1079090" y="1221966"/>
          <a:ext cx="770778" cy="770778"/>
        </a:xfrm>
        <a:prstGeom prst="ellipse">
          <a:avLst/>
        </a:prstGeom>
        <a:gradFill flip="none" rotWithShape="0">
          <a:gsLst>
            <a:gs pos="95000">
              <a:srgbClr val="519CD6">
                <a:shade val="67500"/>
                <a:satMod val="115000"/>
              </a:srgbClr>
            </a:gs>
            <a:gs pos="51000">
              <a:srgbClr val="519CD6">
                <a:shade val="100000"/>
                <a:satMod val="115000"/>
              </a:srgbClr>
            </a:gs>
          </a:gsLst>
          <a:path path="circle">
            <a:fillToRect l="50000" t="50000" r="50000" b="50000"/>
          </a:path>
          <a:tileRect/>
        </a:gradFill>
        <a:ln>
          <a:solidFill>
            <a:srgbClr val="519CD6"/>
          </a:solidFill>
        </a:ln>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编报体系</a:t>
          </a:r>
        </a:p>
      </dsp:txBody>
      <dsp:txXfrm>
        <a:off x="1079090" y="1221966"/>
        <a:ext cx="770778" cy="770778"/>
      </dsp:txXfrm>
    </dsp:sp>
    <dsp:sp modelId="{31266FF3-3EA5-4007-9D0F-A510A42C7578}">
      <dsp:nvSpPr>
        <dsp:cNvPr id="4" name="右箭头 3"/>
        <dsp:cNvSpPr/>
      </dsp:nvSpPr>
      <dsp:spPr bwMode="white">
        <a:xfrm rot="-5349779">
          <a:off x="1390628" y="936776"/>
          <a:ext cx="163468" cy="26206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latin typeface="微软雅黑" panose="020B0503020204020204" pitchFamily="34" charset="-122"/>
            <a:ea typeface="微软雅黑" panose="020B0503020204020204" pitchFamily="34" charset="-122"/>
          </a:endParaRPr>
        </a:p>
      </dsp:txBody>
      <dsp:txXfrm rot="-5349779">
        <a:off x="1390628" y="936776"/>
        <a:ext cx="163468" cy="262065"/>
      </dsp:txXfrm>
    </dsp:sp>
    <dsp:sp modelId="{8D791D1B-3690-4043-ACFD-0FA101A17D48}">
      <dsp:nvSpPr>
        <dsp:cNvPr id="5" name="椭圆 4"/>
        <dsp:cNvSpPr/>
      </dsp:nvSpPr>
      <dsp:spPr bwMode="white">
        <a:xfrm>
          <a:off x="1094855" y="142872"/>
          <a:ext cx="770778" cy="770778"/>
        </a:xfrm>
        <a:prstGeom prst="ellipse">
          <a:avLst/>
        </a:prstGeom>
        <a:gradFill flip="none" rotWithShape="1">
          <a:gsLst>
            <a:gs pos="0">
              <a:srgbClr val="519CD6">
                <a:shade val="30000"/>
                <a:satMod val="115000"/>
              </a:srgbClr>
            </a:gs>
            <a:gs pos="50000">
              <a:srgbClr val="519CD6">
                <a:shade val="67500"/>
                <a:satMod val="115000"/>
              </a:srgbClr>
            </a:gs>
            <a:gs pos="100000">
              <a:srgbClr val="519CD6">
                <a:shade val="100000"/>
                <a:satMod val="115000"/>
              </a:srgbClr>
            </a:gs>
          </a:gsLst>
          <a:lin ang="2700000" scaled="1"/>
          <a:tileRect/>
        </a:gradFill>
        <a:ln>
          <a:solidFill>
            <a:srgbClr val="519CD6"/>
          </a:solidFill>
        </a:ln>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基础数据表</a:t>
          </a:r>
          <a:endParaRPr lang="zh-CN" altLang="en-US" sz="1600" dirty="0">
            <a:latin typeface="微软雅黑" panose="020B0503020204020204" pitchFamily="34" charset="-122"/>
            <a:ea typeface="微软雅黑" panose="020B0503020204020204" pitchFamily="34" charset="-122"/>
          </a:endParaRPr>
        </a:p>
      </dsp:txBody>
      <dsp:txXfrm>
        <a:off x="1094855" y="142872"/>
        <a:ext cx="770778" cy="770778"/>
      </dsp:txXfrm>
    </dsp:sp>
    <dsp:sp modelId="{8FB28CB5-8AAA-4524-9518-F1779032CD29}">
      <dsp:nvSpPr>
        <dsp:cNvPr id="6" name="右箭头 5"/>
        <dsp:cNvSpPr/>
      </dsp:nvSpPr>
      <dsp:spPr bwMode="white">
        <a:xfrm rot="-111132">
          <a:off x="1922171" y="1458875"/>
          <a:ext cx="163702" cy="26206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latin typeface="微软雅黑" panose="020B0503020204020204" pitchFamily="34" charset="-122"/>
            <a:ea typeface="微软雅黑" panose="020B0503020204020204" pitchFamily="34" charset="-122"/>
          </a:endParaRPr>
        </a:p>
      </dsp:txBody>
      <dsp:txXfrm rot="-111132">
        <a:off x="1922171" y="1458875"/>
        <a:ext cx="163702" cy="262065"/>
      </dsp:txXfrm>
    </dsp:sp>
    <dsp:sp modelId="{2BEF5CC7-F1D6-4824-A592-028E3AD9E94C}">
      <dsp:nvSpPr>
        <dsp:cNvPr id="7" name="椭圆 6"/>
        <dsp:cNvSpPr/>
      </dsp:nvSpPr>
      <dsp:spPr bwMode="white">
        <a:xfrm>
          <a:off x="2158177" y="1187070"/>
          <a:ext cx="770778" cy="770778"/>
        </a:xfrm>
        <a:prstGeom prst="ellipse">
          <a:avLst/>
        </a:prstGeom>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13500000" scaled="1"/>
          <a:tileRect/>
        </a:gradFill>
        <a:ln>
          <a:solidFill>
            <a:srgbClr val="519CD6"/>
          </a:solidFill>
        </a:ln>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填报</a:t>
          </a:r>
          <a:endParaRPr lang="en-US" altLang="zh-CN" sz="1600" b="1"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说明</a:t>
          </a:r>
          <a:endParaRPr lang="zh-CN" altLang="en-US" sz="1600" dirty="0">
            <a:latin typeface="微软雅黑" panose="020B0503020204020204" pitchFamily="34" charset="-122"/>
            <a:ea typeface="微软雅黑" panose="020B0503020204020204" pitchFamily="34" charset="-122"/>
          </a:endParaRPr>
        </a:p>
      </dsp:txBody>
      <dsp:txXfrm>
        <a:off x="2158177" y="1187070"/>
        <a:ext cx="770778" cy="770778"/>
      </dsp:txXfrm>
    </dsp:sp>
    <dsp:sp modelId="{70986C11-02DC-40E5-9A65-0EE2AF894288}">
      <dsp:nvSpPr>
        <dsp:cNvPr id="8" name="右箭头 7"/>
        <dsp:cNvSpPr/>
      </dsp:nvSpPr>
      <dsp:spPr bwMode="white">
        <a:xfrm rot="5388174">
          <a:off x="1384633" y="2015864"/>
          <a:ext cx="163405" cy="26206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latin typeface="微软雅黑" panose="020B0503020204020204" pitchFamily="34" charset="-122"/>
            <a:ea typeface="微软雅黑" panose="020B0503020204020204" pitchFamily="34" charset="-122"/>
          </a:endParaRPr>
        </a:p>
      </dsp:txBody>
      <dsp:txXfrm rot="5388174">
        <a:off x="1384633" y="2015864"/>
        <a:ext cx="163405" cy="262065"/>
      </dsp:txXfrm>
    </dsp:sp>
    <dsp:sp modelId="{92892BB6-71AC-4A7E-A6F1-6E17BD8875C9}">
      <dsp:nvSpPr>
        <dsp:cNvPr id="9" name="椭圆 8"/>
        <dsp:cNvSpPr/>
      </dsp:nvSpPr>
      <dsp:spPr bwMode="white">
        <a:xfrm>
          <a:off x="1082802" y="2301049"/>
          <a:ext cx="770778" cy="770778"/>
        </a:xfrm>
        <a:prstGeom prst="ellipse">
          <a:avLst/>
        </a:prstGeom>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13500000" scaled="1"/>
          <a:tileRect/>
        </a:gradFill>
        <a:ln>
          <a:solidFill>
            <a:srgbClr val="519CD6"/>
          </a:solidFill>
        </a:ln>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分析评价表</a:t>
          </a:r>
          <a:endParaRPr lang="zh-CN" altLang="en-US" sz="1600" dirty="0">
            <a:latin typeface="微软雅黑" panose="020B0503020204020204" pitchFamily="34" charset="-122"/>
            <a:ea typeface="微软雅黑" panose="020B0503020204020204" pitchFamily="34" charset="-122"/>
          </a:endParaRPr>
        </a:p>
      </dsp:txBody>
      <dsp:txXfrm>
        <a:off x="1082802" y="2301049"/>
        <a:ext cx="770778" cy="770778"/>
      </dsp:txXfrm>
    </dsp:sp>
    <dsp:sp modelId="{B713F380-6759-429B-A410-7244112FB29B}">
      <dsp:nvSpPr>
        <dsp:cNvPr id="10" name="右箭头 9"/>
        <dsp:cNvSpPr/>
      </dsp:nvSpPr>
      <dsp:spPr bwMode="white">
        <a:xfrm rot="10870200">
          <a:off x="843172" y="1465303"/>
          <a:ext cx="163524" cy="26206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latin typeface="微软雅黑" panose="020B0503020204020204" pitchFamily="34" charset="-122"/>
            <a:ea typeface="微软雅黑" panose="020B0503020204020204" pitchFamily="34" charset="-122"/>
          </a:endParaRPr>
        </a:p>
      </dsp:txBody>
      <dsp:txXfrm rot="10870200">
        <a:off x="843172" y="1465303"/>
        <a:ext cx="163524" cy="262065"/>
      </dsp:txXfrm>
    </dsp:sp>
    <dsp:sp modelId="{2CFADE38-AE25-4159-B899-23928B99183A}">
      <dsp:nvSpPr>
        <dsp:cNvPr id="11" name="椭圆 10"/>
        <dsp:cNvSpPr/>
      </dsp:nvSpPr>
      <dsp:spPr bwMode="white">
        <a:xfrm>
          <a:off x="0" y="1199927"/>
          <a:ext cx="770778" cy="770778"/>
        </a:xfrm>
        <a:prstGeom prst="ellipse">
          <a:avLst/>
        </a:prstGeom>
        <a:gradFill flip="none" rotWithShape="0">
          <a:gsLst>
            <a:gs pos="0">
              <a:srgbClr val="519CD6">
                <a:shade val="30000"/>
                <a:satMod val="115000"/>
              </a:srgbClr>
            </a:gs>
            <a:gs pos="50000">
              <a:srgbClr val="519CD6">
                <a:shade val="67500"/>
                <a:satMod val="115000"/>
              </a:srgbClr>
            </a:gs>
            <a:gs pos="100000">
              <a:srgbClr val="519CD6">
                <a:shade val="100000"/>
                <a:satMod val="115000"/>
              </a:srgbClr>
            </a:gs>
          </a:gsLst>
          <a:lin ang="2700000" scaled="1"/>
          <a:tileRect/>
        </a:gradFill>
        <a:ln>
          <a:solidFill>
            <a:srgbClr val="519CD6"/>
          </a:solidFill>
        </a:ln>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分析</a:t>
          </a:r>
          <a:endParaRPr lang="en-US" altLang="zh-CN" sz="1600" b="1"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报告</a:t>
          </a:r>
          <a:endParaRPr lang="zh-CN" altLang="en-US" sz="1600" dirty="0">
            <a:latin typeface="微软雅黑" panose="020B0503020204020204" pitchFamily="34" charset="-122"/>
            <a:ea typeface="微软雅黑" panose="020B0503020204020204" pitchFamily="34" charset="-122"/>
          </a:endParaRPr>
        </a:p>
      </dsp:txBody>
      <dsp:txXfrm>
        <a:off x="0" y="1199927"/>
        <a:ext cx="770778" cy="77077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6" name="灯片编号占位符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41062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62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41063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410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fld id="{AA567DCD-0FD6-4330-AC57-4C66178D8F2C}"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9A99BFF-5DEF-4D24-86FC-D2E2040E685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幻灯片图像占位符 1"/>
          <p:cNvSpPr>
            <a:spLocks noGrp="1" noRot="1" noChangeAspect="1" noTextEdit="1"/>
          </p:cNvSpPr>
          <p:nvPr>
            <p:ph type="sldImg"/>
          </p:nvPr>
        </p:nvSpPr>
        <p:spPr/>
      </p:sp>
      <p:sp>
        <p:nvSpPr>
          <p:cNvPr id="263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631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0047E8C-8AB6-49C9-8CFA-D769BC43967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幻灯片图像占位符 1"/>
          <p:cNvSpPr>
            <a:spLocks noGrp="1" noRot="1" noChangeAspect="1" noTextEdit="1"/>
          </p:cNvSpPr>
          <p:nvPr>
            <p:ph type="sldImg"/>
          </p:nvPr>
        </p:nvSpPr>
        <p:spPr/>
      </p:sp>
      <p:sp>
        <p:nvSpPr>
          <p:cNvPr id="2713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713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556C2EB-08FF-4970-8E8D-E68CA186E5E5}"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幻灯片图像占位符 1"/>
          <p:cNvSpPr>
            <a:spLocks noGrp="1" noRot="1" noChangeAspect="1" noTextEdit="1"/>
          </p:cNvSpPr>
          <p:nvPr>
            <p:ph type="sldImg"/>
          </p:nvPr>
        </p:nvSpPr>
        <p:spPr/>
      </p:sp>
      <p:sp>
        <p:nvSpPr>
          <p:cNvPr id="273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73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5CA8223-510E-4D64-9EF2-4BE0993558A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幻灯片图像占位符 1"/>
          <p:cNvSpPr>
            <a:spLocks noGrp="1" noRot="1" noChangeAspect="1" noTextEdit="1"/>
          </p:cNvSpPr>
          <p:nvPr>
            <p:ph type="sldImg"/>
          </p:nvPr>
        </p:nvSpPr>
        <p:spPr/>
      </p:sp>
      <p:sp>
        <p:nvSpPr>
          <p:cNvPr id="2877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877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D0C31D4F-068C-4D36-B186-3A73C1B63F9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幻灯片图像占位符 1"/>
          <p:cNvSpPr>
            <a:spLocks noGrp="1" noRot="1" noChangeAspect="1" noTextEdit="1"/>
          </p:cNvSpPr>
          <p:nvPr>
            <p:ph type="sldImg"/>
          </p:nvPr>
        </p:nvSpPr>
        <p:spPr/>
      </p:sp>
      <p:sp>
        <p:nvSpPr>
          <p:cNvPr id="2918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1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C30FD25-42B1-47C8-9004-753F4501F91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幻灯片图像占位符 1"/>
          <p:cNvSpPr>
            <a:spLocks noGrp="1" noRot="1" noChangeAspect="1" noTextEdit="1"/>
          </p:cNvSpPr>
          <p:nvPr>
            <p:ph type="sldImg"/>
          </p:nvPr>
        </p:nvSpPr>
        <p:spPr/>
      </p:sp>
      <p:sp>
        <p:nvSpPr>
          <p:cNvPr id="295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5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3F008F9-1B50-4784-A133-5B7F851DFDE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幻灯片图像占位符 1"/>
          <p:cNvSpPr>
            <a:spLocks noGrp="1" noRot="1" noChangeAspect="1" noTextEdit="1"/>
          </p:cNvSpPr>
          <p:nvPr>
            <p:ph type="sldImg"/>
          </p:nvPr>
        </p:nvSpPr>
        <p:spPr/>
      </p:sp>
      <p:sp>
        <p:nvSpPr>
          <p:cNvPr id="295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5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3F008F9-1B50-4784-A133-5B7F851DFDE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幻灯片图像占位符 1"/>
          <p:cNvSpPr>
            <a:spLocks noGrp="1" noRot="1" noChangeAspect="1" noTextEdit="1"/>
          </p:cNvSpPr>
          <p:nvPr>
            <p:ph type="sldImg"/>
          </p:nvPr>
        </p:nvSpPr>
        <p:spPr/>
      </p:sp>
      <p:sp>
        <p:nvSpPr>
          <p:cNvPr id="295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5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3F008F9-1B50-4784-A133-5B7F851DFDE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幻灯片图像占位符 1"/>
          <p:cNvSpPr>
            <a:spLocks noGrp="1" noRot="1" noChangeAspect="1" noTextEdit="1"/>
          </p:cNvSpPr>
          <p:nvPr>
            <p:ph type="sldImg"/>
          </p:nvPr>
        </p:nvSpPr>
        <p:spPr/>
      </p:sp>
      <p:sp>
        <p:nvSpPr>
          <p:cNvPr id="324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4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92EE4F0-C5AF-4394-A13D-CED60DDEBAC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9A99BFF-5DEF-4D24-86FC-D2E2040E685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幻灯片图像占位符 1"/>
          <p:cNvSpPr>
            <a:spLocks noGrp="1" noRot="1" noChangeAspect="1" noTextEdit="1"/>
          </p:cNvSpPr>
          <p:nvPr>
            <p:ph type="sldImg"/>
          </p:nvPr>
        </p:nvSpPr>
        <p:spPr/>
      </p:sp>
      <p:sp>
        <p:nvSpPr>
          <p:cNvPr id="2918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1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C30FD25-42B1-47C8-9004-753F4501F91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9A99BFF-5DEF-4D24-86FC-D2E2040E685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6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5DC6602-3977-486A-BF0F-1BEDE552BFA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2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80D5EF3-F84D-4EF4-9968-70E3B5C172C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幻灯片图像占位符 1"/>
          <p:cNvSpPr>
            <a:spLocks noGrp="1" noRot="1" noChangeAspect="1" noTextEdit="1"/>
          </p:cNvSpPr>
          <p:nvPr>
            <p:ph type="sldImg"/>
          </p:nvPr>
        </p:nvSpPr>
        <p:spPr/>
      </p:sp>
      <p:sp>
        <p:nvSpPr>
          <p:cNvPr id="2918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91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C30FD25-42B1-47C8-9004-753F4501F91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37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782BE30-4E10-4CC0-8C2F-618F6A82A36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37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782BE30-4E10-4CC0-8C2F-618F6A82A36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57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585B825-3E1B-46ED-ADAC-E470A56919E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78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0C65963-0AFE-40AB-ADDC-FCFD9FFD6CD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98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A9BD766-59EA-43F5-B6FB-24E7696CB5EA}"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EB2A85-887A-4479-ACF8-EECFA63DB9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latin typeface="Arial" panose="020B0604020202020204" pitchFamily="34" charset="0"/>
            </a:endParaRPr>
          </a:p>
        </p:txBody>
      </p:sp>
      <p:sp>
        <p:nvSpPr>
          <p:cNvPr id="71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eaLnBrk="1" fontAlgn="base" hangingPunct="1">
              <a:spcBef>
                <a:spcPct val="0"/>
              </a:spcBef>
              <a:spcAft>
                <a:spcPct val="0"/>
              </a:spcAft>
            </a:pP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39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4D931B9E-C243-43CB-B564-DA11C6FB2438}"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19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A920E9A-CBE2-4A02-91D8-6CE1982E0422}"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80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C6CD048-DB5E-4D00-9829-1C7D5BA132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01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67087CB-B75D-41AF-A778-50A03F1A443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01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67087CB-B75D-41AF-A778-50A03F1A443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01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67087CB-B75D-41AF-A778-50A03F1A443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42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589CBF1-61EE-4496-B1FC-84A02B0A21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62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411E3D6-E533-4F12-BA77-79AE403768B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62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411E3D6-E533-4F12-BA77-79AE403768B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62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411E3D6-E533-4F12-BA77-79AE403768B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latin typeface="Arial" panose="020B0604020202020204" pitchFamily="34" charset="0"/>
            </a:endParaRPr>
          </a:p>
        </p:txBody>
      </p:sp>
      <p:sp>
        <p:nvSpPr>
          <p:cNvPr id="71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eaLnBrk="1" fontAlgn="base" hangingPunct="1">
              <a:spcBef>
                <a:spcPct val="0"/>
              </a:spcBef>
              <a:spcAft>
                <a:spcPct val="0"/>
              </a:spcAft>
            </a:pP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83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CC88FCB-A496-4C3B-9002-1CBB1DE0CF2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03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CEEC0D7-B275-4C39-B774-987FA3F09D7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03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CEEC0D7-B275-4C39-B774-987FA3F09D7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03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CEEC0D7-B275-4C39-B774-987FA3F09D7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p:sp>
      <p:sp>
        <p:nvSpPr>
          <p:cNvPr id="1044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44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0E4122E-982B-4EFB-8C1A-24A88236E98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p:sp>
      <p:sp>
        <p:nvSpPr>
          <p:cNvPr id="1064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65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45BDDA2-D4D7-4C16-B0C9-F656C2C55195}"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085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18637E1-BBC7-4E55-B90E-754E8118032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p:sp>
      <p:sp>
        <p:nvSpPr>
          <p:cNvPr id="1105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105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E9A6F7B-C531-423C-8F82-DF81EFCE58F3}"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p:sp>
      <p:sp>
        <p:nvSpPr>
          <p:cNvPr id="1126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126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D313138-619D-421D-BFCC-059C04BA9739}"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p:sp>
      <p:sp>
        <p:nvSpPr>
          <p:cNvPr id="1146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146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AC1F8AD0-42ED-46D2-9C74-FAE829822269}"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07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E7D8ACE-D4F9-40D7-8BFF-27CFA943163C}"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p:sp>
      <p:sp>
        <p:nvSpPr>
          <p:cNvPr id="1177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177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C38D977-8E27-40E1-9EA4-84094F13852A}"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p:sp>
      <p:sp>
        <p:nvSpPr>
          <p:cNvPr id="1198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198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A8CFABE-4A53-497C-8034-C11E511CB5EA}"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p:sp>
      <p:sp>
        <p:nvSpPr>
          <p:cNvPr id="1218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218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D8C841AD-5E70-4C76-9BFC-E2010B1A3AE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269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FC301CA-3155-48B9-BAEA-34FAB6174A1A}"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p:sp>
      <p:sp>
        <p:nvSpPr>
          <p:cNvPr id="1290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290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D277655-7022-4BA0-8755-738D5B38244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p:sp>
      <p:sp>
        <p:nvSpPr>
          <p:cNvPr id="1331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31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ED627EF-481C-4088-9503-FA9391CE5EE9}"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p:sp>
      <p:sp>
        <p:nvSpPr>
          <p:cNvPr id="1331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31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ED627EF-481C-4088-9503-FA9391CE5EE9}"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p:sp>
      <p:sp>
        <p:nvSpPr>
          <p:cNvPr id="135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51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4481CE9F-0D3E-427E-A4B1-61EE78C47C3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p:sp>
      <p:sp>
        <p:nvSpPr>
          <p:cNvPr id="1372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72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B48FB29-D145-4FBA-9489-4E5F631E1903}"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p:sp>
      <p:sp>
        <p:nvSpPr>
          <p:cNvPr id="1392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9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5BAF2F2-8775-4B3C-9A69-7A784301E8B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7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2762B53-6D8C-4C14-9F31-D116F0C37E12}"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p:sp>
      <p:sp>
        <p:nvSpPr>
          <p:cNvPr id="1392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9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5BAF2F2-8775-4B3C-9A69-7A784301E8B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p:sp>
      <p:sp>
        <p:nvSpPr>
          <p:cNvPr id="135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51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4481CE9F-0D3E-427E-A4B1-61EE78C47C3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p:sp>
      <p:sp>
        <p:nvSpPr>
          <p:cNvPr id="1372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72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B48FB29-D145-4FBA-9489-4E5F631E1903}"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p:sp>
      <p:sp>
        <p:nvSpPr>
          <p:cNvPr id="1392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9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5BAF2F2-8775-4B3C-9A69-7A784301E8B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p:sp>
      <p:sp>
        <p:nvSpPr>
          <p:cNvPr id="1433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433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8CF7692-74D2-4826-8ADC-1A92343FAD73}"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p:sp>
      <p:sp>
        <p:nvSpPr>
          <p:cNvPr id="145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45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CB9A348-F5FD-4657-89A9-F433E62DEF1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p:sp>
      <p:sp>
        <p:nvSpPr>
          <p:cNvPr id="145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45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CB9A348-F5FD-4657-89A9-F433E62DEF1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p:sp>
      <p:sp>
        <p:nvSpPr>
          <p:cNvPr id="145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45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CB9A348-F5FD-4657-89A9-F433E62DEF1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p:sp>
      <p:sp>
        <p:nvSpPr>
          <p:cNvPr id="1638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3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A2F07239-AE0D-4C91-8160-B0E9C1E2CF1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p:sp>
      <p:sp>
        <p:nvSpPr>
          <p:cNvPr id="1658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58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AD9CD192-2762-4303-A12C-B6238F70F5F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7FD2859-BBE9-4AB1-BCD5-D85707C598B9}"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p:sp>
      <p:sp>
        <p:nvSpPr>
          <p:cNvPr id="169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9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B1427A6-1056-472C-ABC4-BE2B1CA4281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p:sp>
      <p:sp>
        <p:nvSpPr>
          <p:cNvPr id="169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9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B1427A6-1056-472C-ABC4-BE2B1CA4281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p:sp>
      <p:sp>
        <p:nvSpPr>
          <p:cNvPr id="173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73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FA7F650-362E-4FE9-BD41-0EF7C205BA9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p:sp>
      <p:sp>
        <p:nvSpPr>
          <p:cNvPr id="173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73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FA7F650-362E-4FE9-BD41-0EF7C205BA9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p:sp>
      <p:sp>
        <p:nvSpPr>
          <p:cNvPr id="173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73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FA7F650-362E-4FE9-BD41-0EF7C205BA9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p:sp>
      <p:sp>
        <p:nvSpPr>
          <p:cNvPr id="173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73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FA7F650-362E-4FE9-BD41-0EF7C205BA9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p:sp>
      <p:sp>
        <p:nvSpPr>
          <p:cNvPr id="181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81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AECAC5BF-C6C9-4175-83E4-F1CCE78B507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p:sp>
      <p:sp>
        <p:nvSpPr>
          <p:cNvPr id="1832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83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876B8D9-97F8-46D9-AF40-B2E6BFAFDC9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p:sp>
      <p:sp>
        <p:nvSpPr>
          <p:cNvPr id="1832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83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876B8D9-97F8-46D9-AF40-B2E6BFAFDC9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幻灯片图像占位符 1"/>
          <p:cNvSpPr>
            <a:spLocks noGrp="1" noRot="1" noChangeAspect="1" noTextEdit="1"/>
          </p:cNvSpPr>
          <p:nvPr>
            <p:ph type="sldImg"/>
          </p:nvPr>
        </p:nvSpPr>
        <p:spPr/>
      </p:sp>
      <p:sp>
        <p:nvSpPr>
          <p:cNvPr id="1873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87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6174DA6D-856F-4F56-B770-FB84C928F72A}"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68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08805D4-BF51-4268-BB5C-5A18755DB89B}"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TextEdit="1"/>
          </p:cNvSpPr>
          <p:nvPr>
            <p:ph type="sldImg"/>
          </p:nvPr>
        </p:nvSpPr>
        <p:spPr/>
      </p:sp>
      <p:sp>
        <p:nvSpPr>
          <p:cNvPr id="189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89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69986EE-5221-41CB-8202-9C19FC5DF66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p:sp>
      <p:sp>
        <p:nvSpPr>
          <p:cNvPr id="1914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14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D83AF89-3E14-4855-845F-08C0841368DB}"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幻灯片图像占位符 1"/>
          <p:cNvSpPr>
            <a:spLocks noGrp="1" noRot="1" noChangeAspect="1" noTextEdit="1"/>
          </p:cNvSpPr>
          <p:nvPr>
            <p:ph type="sldImg"/>
          </p:nvPr>
        </p:nvSpPr>
        <p:spPr/>
      </p:sp>
      <p:sp>
        <p:nvSpPr>
          <p:cNvPr id="193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3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7B376B1-D3E3-4B0C-B328-495096637D2D}"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p:sp>
      <p:sp>
        <p:nvSpPr>
          <p:cNvPr id="1955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55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D8329DD2-7042-4982-BF7F-724FEFBF77B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幻灯片图像占位符 1"/>
          <p:cNvSpPr>
            <a:spLocks noGrp="1" noRot="1" noChangeAspect="1" noTextEdit="1"/>
          </p:cNvSpPr>
          <p:nvPr>
            <p:ph type="sldImg"/>
          </p:nvPr>
        </p:nvSpPr>
        <p:spPr/>
      </p:sp>
      <p:sp>
        <p:nvSpPr>
          <p:cNvPr id="197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7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CF9E183-FD8B-4925-A7D5-DF1EA4AD306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p:sp>
      <p:sp>
        <p:nvSpPr>
          <p:cNvPr id="1996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96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63C7AF2C-5BE3-4CAA-9AA5-8B00BFDBA5D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p:sp>
      <p:sp>
        <p:nvSpPr>
          <p:cNvPr id="1996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996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63C7AF2C-5BE3-4CAA-9AA5-8B00BFDBA5D6}"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幻灯片图像占位符 1"/>
          <p:cNvSpPr>
            <a:spLocks noGrp="1" noRot="1" noChangeAspect="1" noTextEdit="1"/>
          </p:cNvSpPr>
          <p:nvPr>
            <p:ph type="sldImg"/>
          </p:nvPr>
        </p:nvSpPr>
        <p:spPr/>
      </p:sp>
      <p:sp>
        <p:nvSpPr>
          <p:cNvPr id="2017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017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F857678-84D3-46E4-AAF9-3EC99349C27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幻灯片图像占位符 1"/>
          <p:cNvSpPr>
            <a:spLocks noGrp="1" noRot="1" noChangeAspect="1" noTextEdit="1"/>
          </p:cNvSpPr>
          <p:nvPr>
            <p:ph type="sldImg"/>
          </p:nvPr>
        </p:nvSpPr>
        <p:spPr/>
      </p:sp>
      <p:sp>
        <p:nvSpPr>
          <p:cNvPr id="2037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037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6C6A80F3-EBEF-4455-B87B-C0802D91DE7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p:sp>
      <p:sp>
        <p:nvSpPr>
          <p:cNvPr id="2058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058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4ED5ED0-7026-4EB0-AE77-CBECDD5DC4F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30E22F6-8C20-4180-B719-E4AA2F7CEABD}"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p:sp>
      <p:sp>
        <p:nvSpPr>
          <p:cNvPr id="2058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058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4ED5ED0-7026-4EB0-AE77-CBECDD5DC4F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幻灯片图像占位符 1"/>
          <p:cNvSpPr>
            <a:spLocks noGrp="1" noRot="1" noChangeAspect="1" noTextEdit="1"/>
          </p:cNvSpPr>
          <p:nvPr>
            <p:ph type="sldImg"/>
          </p:nvPr>
        </p:nvSpPr>
        <p:spPr/>
      </p:sp>
      <p:sp>
        <p:nvSpPr>
          <p:cNvPr id="2119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119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73F521B-9625-4283-8D01-1B4B1118254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幻灯片图像占位符 1"/>
          <p:cNvSpPr>
            <a:spLocks noGrp="1" noRot="1" noChangeAspect="1" noTextEdit="1"/>
          </p:cNvSpPr>
          <p:nvPr>
            <p:ph type="sldImg"/>
          </p:nvPr>
        </p:nvSpPr>
        <p:spPr/>
      </p:sp>
      <p:sp>
        <p:nvSpPr>
          <p:cNvPr id="214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14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0B3A888-653B-446A-AFB8-1B519C00867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幻灯片图像占位符 1"/>
          <p:cNvSpPr>
            <a:spLocks noGrp="1" noRot="1" noChangeAspect="1" noTextEdit="1"/>
          </p:cNvSpPr>
          <p:nvPr>
            <p:ph type="sldImg"/>
          </p:nvPr>
        </p:nvSpPr>
        <p:spPr/>
      </p:sp>
      <p:sp>
        <p:nvSpPr>
          <p:cNvPr id="2140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140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0B3A888-653B-446A-AFB8-1B519C00867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p:sp>
      <p:sp>
        <p:nvSpPr>
          <p:cNvPr id="2181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181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2FA666E-2724-404A-AF8C-D9DFFB5E3A1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p:cNvSpPr>
            <a:spLocks noGrp="1" noRot="1" noChangeAspect="1" noTextEdit="1"/>
          </p:cNvSpPr>
          <p:nvPr>
            <p:ph type="sldImg"/>
          </p:nvPr>
        </p:nvSpPr>
        <p:spPr/>
      </p:sp>
      <p:sp>
        <p:nvSpPr>
          <p:cNvPr id="2201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7B4FD46-F3CC-469F-8055-66F8992370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幻灯片图像占位符 1"/>
          <p:cNvSpPr>
            <a:spLocks noGrp="1" noRot="1" noChangeAspect="1" noTextEdit="1"/>
          </p:cNvSpPr>
          <p:nvPr>
            <p:ph type="sldImg"/>
          </p:nvPr>
        </p:nvSpPr>
        <p:spPr/>
      </p:sp>
      <p:sp>
        <p:nvSpPr>
          <p:cNvPr id="2222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22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721766BD-32C9-49DB-9A95-63D3C6373D8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幻灯片图像占位符 1"/>
          <p:cNvSpPr>
            <a:spLocks noGrp="1" noRot="1" noChangeAspect="1" noTextEdit="1"/>
          </p:cNvSpPr>
          <p:nvPr>
            <p:ph type="sldImg"/>
          </p:nvPr>
        </p:nvSpPr>
        <p:spPr/>
      </p:sp>
      <p:sp>
        <p:nvSpPr>
          <p:cNvPr id="2242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42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0419575-FC6E-4699-9521-C3411F84FB3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幻灯片图像占位符 1"/>
          <p:cNvSpPr>
            <a:spLocks noGrp="1" noRot="1" noChangeAspect="1" noTextEdit="1"/>
          </p:cNvSpPr>
          <p:nvPr>
            <p:ph type="sldImg"/>
          </p:nvPr>
        </p:nvSpPr>
        <p:spPr/>
      </p:sp>
      <p:sp>
        <p:nvSpPr>
          <p:cNvPr id="2263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63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B6E7366-FE34-45D8-BDC5-9150CA324C58}"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幻灯片图像占位符 1"/>
          <p:cNvSpPr>
            <a:spLocks noGrp="1" noRot="1" noChangeAspect="1" noTextEdit="1"/>
          </p:cNvSpPr>
          <p:nvPr>
            <p:ph type="sldImg"/>
          </p:nvPr>
        </p:nvSpPr>
        <p:spPr/>
      </p:sp>
      <p:sp>
        <p:nvSpPr>
          <p:cNvPr id="2426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426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2592F4A-735E-4C7E-9231-AD107C431D4E}"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5C52650-6877-4D27-B218-6BF45CA2C9B5}"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幻灯片图像占位符 1"/>
          <p:cNvSpPr>
            <a:spLocks noGrp="1" noRot="1" noChangeAspect="1" noTextEdit="1"/>
          </p:cNvSpPr>
          <p:nvPr>
            <p:ph type="sldImg"/>
          </p:nvPr>
        </p:nvSpPr>
        <p:spPr/>
      </p:sp>
      <p:sp>
        <p:nvSpPr>
          <p:cNvPr id="2447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447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1F75BF7-4F45-470B-9A51-8D45C7023DF2}"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幻灯片图像占位符 1"/>
          <p:cNvSpPr>
            <a:spLocks noGrp="1" noRot="1" noChangeAspect="1" noTextEdit="1"/>
          </p:cNvSpPr>
          <p:nvPr>
            <p:ph type="sldImg"/>
          </p:nvPr>
        </p:nvSpPr>
        <p:spPr/>
      </p:sp>
      <p:sp>
        <p:nvSpPr>
          <p:cNvPr id="2467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467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AF31645-C6A8-4493-AA94-7B17138429C1}"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幻灯片图像占位符 1"/>
          <p:cNvSpPr>
            <a:spLocks noGrp="1" noRot="1" noChangeAspect="1" noTextEdit="1"/>
          </p:cNvSpPr>
          <p:nvPr>
            <p:ph type="sldImg"/>
          </p:nvPr>
        </p:nvSpPr>
        <p:spPr/>
      </p:sp>
      <p:sp>
        <p:nvSpPr>
          <p:cNvPr id="2488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488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0A492EA-417B-4B2D-922B-3FE59CC91A37}"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幻灯片图像占位符 1"/>
          <p:cNvSpPr>
            <a:spLocks noGrp="1" noRot="1" noChangeAspect="1" noTextEdit="1"/>
          </p:cNvSpPr>
          <p:nvPr>
            <p:ph type="sldImg"/>
          </p:nvPr>
        </p:nvSpPr>
        <p:spPr/>
      </p:sp>
      <p:sp>
        <p:nvSpPr>
          <p:cNvPr id="2508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508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4230EFB1-9548-476D-A67E-F89C03236779}"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幻灯片图像占位符 1"/>
          <p:cNvSpPr>
            <a:spLocks noGrp="1" noRot="1" noChangeAspect="1" noTextEdit="1"/>
          </p:cNvSpPr>
          <p:nvPr>
            <p:ph type="sldImg"/>
          </p:nvPr>
        </p:nvSpPr>
        <p:spPr/>
      </p:sp>
      <p:sp>
        <p:nvSpPr>
          <p:cNvPr id="2549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549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1DC42A7-FB43-404F-8D93-D042EB67B645}"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幻灯片图像占位符 1"/>
          <p:cNvSpPr>
            <a:spLocks noGrp="1" noRot="1" noChangeAspect="1" noTextEdit="1"/>
          </p:cNvSpPr>
          <p:nvPr>
            <p:ph type="sldImg"/>
          </p:nvPr>
        </p:nvSpPr>
        <p:spPr/>
      </p:sp>
      <p:sp>
        <p:nvSpPr>
          <p:cNvPr id="2570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570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A4D7735-8CFA-4EF9-AF86-754D992CCED0}"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幻灯片图像占位符 1"/>
          <p:cNvSpPr>
            <a:spLocks noGrp="1" noRot="1" noChangeAspect="1" noTextEdit="1"/>
          </p:cNvSpPr>
          <p:nvPr>
            <p:ph type="sldImg"/>
          </p:nvPr>
        </p:nvSpPr>
        <p:spPr/>
      </p:sp>
      <p:sp>
        <p:nvSpPr>
          <p:cNvPr id="2590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590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D14C0BA1-2CA3-4E13-9792-CEE420B82D53}"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幻灯片图像占位符 1"/>
          <p:cNvSpPr>
            <a:spLocks noGrp="1" noRot="1" noChangeAspect="1" noTextEdit="1"/>
          </p:cNvSpPr>
          <p:nvPr>
            <p:ph type="sldImg"/>
          </p:nvPr>
        </p:nvSpPr>
        <p:spPr/>
      </p:sp>
      <p:sp>
        <p:nvSpPr>
          <p:cNvPr id="2611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611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0F3B8C4-D9A8-4904-8BD5-DE228C786F7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幻灯片图像占位符 1"/>
          <p:cNvSpPr>
            <a:spLocks noGrp="1" noRot="1" noChangeAspect="1" noTextEdit="1"/>
          </p:cNvSpPr>
          <p:nvPr>
            <p:ph type="sldImg"/>
          </p:nvPr>
        </p:nvSpPr>
        <p:spPr/>
      </p:sp>
      <p:sp>
        <p:nvSpPr>
          <p:cNvPr id="2611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611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0F3B8C4-D9A8-4904-8BD5-DE228C786F7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幻灯片图像占位符 1"/>
          <p:cNvSpPr>
            <a:spLocks noGrp="1" noRot="1" noChangeAspect="1" noTextEdit="1"/>
          </p:cNvSpPr>
          <p:nvPr>
            <p:ph type="sldImg"/>
          </p:nvPr>
        </p:nvSpPr>
        <p:spPr/>
      </p:sp>
      <p:sp>
        <p:nvSpPr>
          <p:cNvPr id="263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631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0047E8C-8AB6-49C9-8CFA-D769BC439674}"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灯片编号占位符 4"/>
          <p:cNvSpPr>
            <a:spLocks noGrp="1"/>
          </p:cNvSpPr>
          <p:nvPr>
            <p:ph type="sldNum" sz="quarter" idx="12"/>
          </p:nvPr>
        </p:nvSpPr>
        <p:spPr/>
        <p:txBody>
          <a:bodyPr/>
          <a:lstStyle/>
          <a:p>
            <a:fld id="{8FA0B8EA-FD23-4627-B535-AA91ED7D1749}" type="slidenum">
              <a:rPr lang="zh-CN" altLang="en-US" smtClean="0"/>
            </a:fld>
            <a:endParaRPr lang="zh-CN" altLang="en-US"/>
          </a:p>
        </p:txBody>
      </p:sp>
      <p:sp>
        <p:nvSpPr>
          <p:cNvPr id="3" name="文本框 2"/>
          <p:cNvSpPr txBox="1"/>
          <p:nvPr userDrawn="1"/>
        </p:nvSpPr>
        <p:spPr>
          <a:xfrm>
            <a:off x="6553200" y="635635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Freeform 4"/>
          <p:cNvSpPr/>
          <p:nvPr userDrawn="1"/>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grpSp>
        <p:nvGrpSpPr>
          <p:cNvPr id="15" name="Group 21"/>
          <p:cNvGrpSpPr/>
          <p:nvPr userDrawn="1"/>
        </p:nvGrpSpPr>
        <p:grpSpPr>
          <a:xfrm>
            <a:off x="2851051" y="1170720"/>
            <a:ext cx="3441898" cy="238401"/>
            <a:chOff x="4496005" y="1133044"/>
            <a:chExt cx="2315262" cy="0"/>
          </a:xfrm>
        </p:grpSpPr>
        <p:cxnSp>
          <p:nvCxnSpPr>
            <p:cNvPr id="1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0" name="TextBox 2"/>
          <p:cNvSpPr txBox="1"/>
          <p:nvPr userDrawn="1"/>
        </p:nvSpPr>
        <p:spPr>
          <a:xfrm>
            <a:off x="830238" y="6362655"/>
            <a:ext cx="933450" cy="306705"/>
          </a:xfrm>
          <a:prstGeom prst="rect">
            <a:avLst/>
          </a:prstGeom>
          <a:noFill/>
        </p:spPr>
        <p:txBody>
          <a:bodyPr wrap="square" rtlCol="0">
            <a:spAutoFit/>
          </a:bodyPr>
          <a:lstStyle/>
          <a:p>
            <a:r>
              <a:rPr lang="zh-CN" altLang="en-US" sz="1400" dirty="0">
                <a:solidFill>
                  <a:prstClr val="white">
                    <a:lumMod val="50000"/>
                  </a:prstClr>
                </a:solidFill>
                <a:latin typeface="微软雅黑" panose="020B0503020204020204" pitchFamily="34" charset="-122"/>
                <a:ea typeface="微软雅黑" panose="020B0503020204020204" pitchFamily="34" charset="-122"/>
              </a:rPr>
              <a:t>目录</a:t>
            </a:r>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Rectangle 20"/>
          <p:cNvSpPr/>
          <p:nvPr userDrawn="1"/>
        </p:nvSpPr>
        <p:spPr>
          <a:xfrm>
            <a:off x="0" y="94586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文本框 3"/>
          <p:cNvSpPr txBox="1">
            <a:spLocks noChangeArrowheads="1"/>
          </p:cNvSpPr>
          <p:nvPr userDrawn="1"/>
        </p:nvSpPr>
        <p:spPr bwMode="auto">
          <a:xfrm>
            <a:off x="4050467" y="939899"/>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0" dirty="0">
                <a:solidFill>
                  <a:schemeClr val="bg1"/>
                </a:solidFill>
                <a:latin typeface="微软雅黑" panose="020B0503020204020204" pitchFamily="34" charset="-122"/>
                <a:ea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8" name="文本框 7"/>
          <p:cNvSpPr txBox="1"/>
          <p:nvPr userDrawn="1"/>
        </p:nvSpPr>
        <p:spPr>
          <a:xfrm>
            <a:off x="6553200" y="635635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grpSp>
        <p:nvGrpSpPr>
          <p:cNvPr id="4"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5" name="Group 21"/>
          <p:cNvGrpSpPr/>
          <p:nvPr userDrawn="1"/>
        </p:nvGrpSpPr>
        <p:grpSpPr>
          <a:xfrm>
            <a:off x="3542199" y="178149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6"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7"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8" name="Group 21"/>
          <p:cNvGrpSpPr/>
          <p:nvPr userDrawn="1"/>
        </p:nvGrpSpPr>
        <p:grpSpPr>
          <a:xfrm>
            <a:off x="2158979" y="105235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9" name="Group 21"/>
          <p:cNvGrpSpPr/>
          <p:nvPr userDrawn="1"/>
        </p:nvGrpSpPr>
        <p:grpSpPr>
          <a:xfrm>
            <a:off x="2857818" y="1052506"/>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21"/>
          <p:cNvGrpSpPr/>
          <p:nvPr userDrawn="1"/>
        </p:nvGrpSpPr>
        <p:grpSpPr>
          <a:xfrm>
            <a:off x="2858294" y="1052229"/>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矩形 30"/>
          <p:cNvSpPr/>
          <p:nvPr userDrawn="1"/>
        </p:nvSpPr>
        <p:spPr>
          <a:xfrm>
            <a:off x="827584" y="6361583"/>
            <a:ext cx="2816977" cy="307777"/>
          </a:xfrm>
          <a:prstGeom prst="rect">
            <a:avLst/>
          </a:prstGeom>
        </p:spPr>
        <p:txBody>
          <a:bodyPr wrap="square">
            <a:spAutoFit/>
          </a:bodyPr>
          <a:lstStyle/>
          <a:p>
            <a:pPr eaLnBrk="1" hangingPunct="1">
              <a:spcBef>
                <a:spcPct val="20000"/>
              </a:spcBef>
              <a:buClr>
                <a:srgbClr val="0000FF"/>
              </a:buClr>
              <a:buSzPct val="120000"/>
              <a:defRPr/>
            </a:pP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第二部分</a:t>
            </a:r>
            <a:r>
              <a:rPr lang="en-US" altLang="zh-CN" sz="1400" b="1" kern="0" dirty="0">
                <a:solidFill>
                  <a:prstClr val="white">
                    <a:lumMod val="65000"/>
                  </a:prstClr>
                </a:solidFill>
                <a:latin typeface="微软雅黑" panose="020B0503020204020204" pitchFamily="34" charset="-122"/>
                <a:ea typeface="微软雅黑" panose="020B0503020204020204" pitchFamily="34" charset="-122"/>
              </a:rPr>
              <a:t>~</a:t>
            </a: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部门决算报表编制说明</a:t>
            </a:r>
            <a:endParaRPr lang="zh-CN" altLang="en-US" sz="1400" b="1" kern="0" dirty="0">
              <a:solidFill>
                <a:prstClr val="white">
                  <a:lumMod val="65000"/>
                </a:prstClr>
              </a:solidFill>
              <a:latin typeface="微软雅黑" panose="020B0503020204020204" pitchFamily="34" charset="-122"/>
              <a:ea typeface="微软雅黑" panose="020B0503020204020204" pitchFamily="34" charset="-122"/>
              <a:hlinkClick r:id="rId2" action="ppaction://hlinksldjump"/>
            </a:endParaRPr>
          </a:p>
        </p:txBody>
      </p:sp>
      <p:sp>
        <p:nvSpPr>
          <p:cNvPr id="34"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9"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p:cNvSpPr/>
          <p:nvPr userDrawn="1"/>
        </p:nvSpPr>
        <p:spPr>
          <a:xfrm>
            <a:off x="3550052" y="852131"/>
            <a:ext cx="274947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填报说明（基层单位）</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1" name="组合 187"/>
          <p:cNvGrpSpPr/>
          <p:nvPr userDrawn="1"/>
        </p:nvGrpSpPr>
        <p:grpSpPr>
          <a:xfrm>
            <a:off x="410845" y="319405"/>
            <a:ext cx="3092450" cy="503555"/>
            <a:chOff x="581353" y="888831"/>
            <a:chExt cx="3060699" cy="503598"/>
          </a:xfrm>
        </p:grpSpPr>
        <p:sp>
          <p:nvSpPr>
            <p:cNvPr id="22" name="文本框 21"/>
            <p:cNvSpPr txBox="1">
              <a:spLocks noChangeArrowheads="1"/>
            </p:cNvSpPr>
            <p:nvPr/>
          </p:nvSpPr>
          <p:spPr bwMode="auto">
            <a:xfrm>
              <a:off x="581353" y="1196832"/>
              <a:ext cx="2023800" cy="195597"/>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sp>
          <p:nvSpPr>
            <p:cNvPr id="16" name="矩形 15"/>
            <p:cNvSpPr>
              <a:spLocks noChangeArrowheads="1"/>
            </p:cNvSpPr>
            <p:nvPr/>
          </p:nvSpPr>
          <p:spPr bwMode="auto">
            <a:xfrm>
              <a:off x="581353" y="888831"/>
              <a:ext cx="3060699" cy="275614"/>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7" name="矩形 16"/>
            <p:cNvSpPr>
              <a:spLocks noChangeArrowheads="1"/>
            </p:cNvSpPr>
            <p:nvPr/>
          </p:nvSpPr>
          <p:spPr bwMode="auto">
            <a:xfrm>
              <a:off x="2300392" y="1196832"/>
              <a:ext cx="1048249" cy="195597"/>
            </a:xfrm>
            <a:prstGeom prst="rect">
              <a:avLst/>
            </a:prstGeom>
            <a:noFill/>
            <a:ln>
              <a:noFill/>
            </a:ln>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grpSp>
      <p:sp>
        <p:nvSpPr>
          <p:cNvPr id="2" name="矩形 1"/>
          <p:cNvSpPr/>
          <p:nvPr userDrawn="1"/>
        </p:nvSpPr>
        <p:spPr>
          <a:xfrm>
            <a:off x="5073040" y="299889"/>
            <a:ext cx="3775393" cy="523220"/>
          </a:xfrm>
          <a:prstGeom prst="rect">
            <a:avLst/>
          </a:prstGeom>
        </p:spPr>
        <p:txBody>
          <a:bodyPr wrap="none">
            <a:spAutoFit/>
          </a:bodyPr>
          <a:lstStyle/>
          <a:p>
            <a:pPr eaLnBrk="1" hangingPunct="1">
              <a:buFont typeface="Arial" panose="020B0604020202020204" pitchFamily="34" charset="0"/>
              <a:buNone/>
            </a:pPr>
            <a:r>
              <a:rPr lang="zh-CN" altLang="en-US" sz="2800" dirty="0">
                <a:solidFill>
                  <a:prstClr val="white"/>
                </a:solidFill>
                <a:latin typeface="微软雅黑" panose="020B0503020204020204" pitchFamily="34" charset="-122"/>
                <a:ea typeface="微软雅黑" panose="020B0503020204020204" pitchFamily="34" charset="-122"/>
              </a:rPr>
              <a:t>填报说明（预算单位）</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grpSp>
        <p:nvGrpSpPr>
          <p:cNvPr id="3"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4"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7"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8"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矩形 30"/>
          <p:cNvSpPr/>
          <p:nvPr userDrawn="1"/>
        </p:nvSpPr>
        <p:spPr>
          <a:xfrm>
            <a:off x="827584" y="6361583"/>
            <a:ext cx="2816977" cy="307777"/>
          </a:xfrm>
          <a:prstGeom prst="rect">
            <a:avLst/>
          </a:prstGeom>
        </p:spPr>
        <p:txBody>
          <a:bodyPr wrap="square">
            <a:spAutoFit/>
          </a:bodyPr>
          <a:lstStyle/>
          <a:p>
            <a:pPr eaLnBrk="1" hangingPunct="1">
              <a:spcBef>
                <a:spcPct val="20000"/>
              </a:spcBef>
              <a:buClr>
                <a:srgbClr val="0000FF"/>
              </a:buClr>
              <a:buSzPct val="120000"/>
              <a:defRPr/>
            </a:pP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第二部分</a:t>
            </a:r>
            <a:r>
              <a:rPr lang="en-US" altLang="zh-CN" sz="1400" b="1" kern="0" dirty="0">
                <a:solidFill>
                  <a:prstClr val="white">
                    <a:lumMod val="65000"/>
                  </a:prstClr>
                </a:solidFill>
                <a:latin typeface="微软雅黑" panose="020B0503020204020204" pitchFamily="34" charset="-122"/>
                <a:ea typeface="微软雅黑" panose="020B0503020204020204" pitchFamily="34" charset="-122"/>
              </a:rPr>
              <a:t>~</a:t>
            </a: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部门决算报表编制说明</a:t>
            </a:r>
            <a:endParaRPr lang="zh-CN" altLang="en-US" sz="1400" b="1" kern="0" dirty="0">
              <a:solidFill>
                <a:prstClr val="white">
                  <a:lumMod val="65000"/>
                </a:prstClr>
              </a:solidFill>
              <a:latin typeface="微软雅黑" panose="020B0503020204020204" pitchFamily="34" charset="-122"/>
              <a:ea typeface="微软雅黑" panose="020B0503020204020204" pitchFamily="34" charset="-122"/>
              <a:hlinkClick r:id="rId2" action="ppaction://hlinksldjump"/>
            </a:endParaRPr>
          </a:p>
        </p:txBody>
      </p:sp>
      <p:sp>
        <p:nvSpPr>
          <p:cNvPr id="34"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8" name="Rectangle 20"/>
          <p:cNvSpPr/>
          <p:nvPr userDrawn="1"/>
        </p:nvSpPr>
        <p:spPr>
          <a:xfrm>
            <a:off x="-36195" y="956310"/>
            <a:ext cx="9180195" cy="687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矩形 39"/>
          <p:cNvSpPr/>
          <p:nvPr userDrawn="1"/>
        </p:nvSpPr>
        <p:spPr>
          <a:xfrm>
            <a:off x="2928926" y="1071546"/>
            <a:ext cx="3467616" cy="584775"/>
          </a:xfrm>
          <a:prstGeom prst="rect">
            <a:avLst/>
          </a:prstGeom>
        </p:spPr>
        <p:txBody>
          <a:bodyPr wrap="none">
            <a:spAutoFit/>
          </a:bodyPr>
          <a:lstStyle/>
          <a:p>
            <a:pPr eaLnBrk="1" hangingPunct="1">
              <a:buFont typeface="Arial" panose="020B0604020202020204" pitchFamily="34" charset="0"/>
              <a:buNone/>
            </a:pPr>
            <a:r>
              <a:rPr lang="zh-CN" altLang="en-US" sz="3200" dirty="0" smtClean="0">
                <a:solidFill>
                  <a:prstClr val="white"/>
                </a:solidFill>
                <a:latin typeface="微软雅黑" panose="020B0503020204020204" pitchFamily="34" charset="-122"/>
                <a:ea typeface="微软雅黑" panose="020B0503020204020204" pitchFamily="34" charset="-122"/>
              </a:rPr>
              <a:t>填报说明主要</a:t>
            </a:r>
            <a:r>
              <a:rPr lang="zh-CN" altLang="en-US" sz="3200" dirty="0">
                <a:solidFill>
                  <a:prstClr val="white"/>
                </a:solidFill>
                <a:latin typeface="微软雅黑" panose="020B0503020204020204" pitchFamily="34" charset="-122"/>
                <a:ea typeface="微软雅黑" panose="020B0503020204020204" pitchFamily="34" charset="-122"/>
              </a:rPr>
              <a:t>变动</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2" name="矩形 1"/>
          <p:cNvSpPr/>
          <p:nvPr userDrawn="1"/>
        </p:nvSpPr>
        <p:spPr>
          <a:xfrm>
            <a:off x="3765142" y="635360"/>
            <a:ext cx="1620957" cy="523220"/>
          </a:xfrm>
          <a:prstGeom prst="rect">
            <a:avLst/>
          </a:prstGeom>
        </p:spPr>
        <p:txBody>
          <a:bodyPr wrap="none">
            <a:spAutoFit/>
          </a:bodyPr>
          <a:lstStyle/>
          <a:p>
            <a:pPr eaLnBrk="1" hangingPunct="1">
              <a:buFont typeface="Arial" panose="020B0604020202020204" pitchFamily="34" charset="0"/>
              <a:buNone/>
            </a:pPr>
            <a:r>
              <a:rPr lang="zh-CN" altLang="en-US" sz="2800" dirty="0">
                <a:solidFill>
                  <a:prstClr val="white"/>
                </a:solidFill>
                <a:latin typeface="微软雅黑" panose="020B0503020204020204" pitchFamily="34" charset="-122"/>
                <a:ea typeface="微软雅黑" panose="020B0503020204020204" pitchFamily="34" charset="-122"/>
              </a:rPr>
              <a:t>主要变动</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
        <p:nvSpPr>
          <p:cNvPr id="36"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6"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userDrawn="1"/>
        </p:nvSpPr>
        <p:spPr>
          <a:xfrm>
            <a:off x="3848521" y="692696"/>
            <a:ext cx="1210588" cy="400110"/>
          </a:xfrm>
          <a:prstGeom prst="rect">
            <a:avLst/>
          </a:prstGeom>
        </p:spPr>
        <p:txBody>
          <a:bodyPr wrap="none">
            <a:spAutoFit/>
          </a:bodyPr>
          <a:lstStyle/>
          <a:p>
            <a:pPr eaLnBrk="1" hangingPunct="1">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rPr>
              <a:t>附表说明</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userDrawn="1"/>
        </p:nvSpPr>
        <p:spPr>
          <a:xfrm>
            <a:off x="827584" y="6361583"/>
            <a:ext cx="2816977" cy="307777"/>
          </a:xfrm>
          <a:prstGeom prst="rect">
            <a:avLst/>
          </a:prstGeom>
        </p:spPr>
        <p:txBody>
          <a:bodyPr wrap="square">
            <a:spAutoFit/>
          </a:bodyPr>
          <a:lstStyle/>
          <a:p>
            <a:pPr eaLnBrk="1" hangingPunct="1">
              <a:spcBef>
                <a:spcPct val="20000"/>
              </a:spcBef>
              <a:buClr>
                <a:srgbClr val="0000FF"/>
              </a:buClr>
              <a:buSzPct val="120000"/>
              <a:defRPr/>
            </a:pP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第二部分</a:t>
            </a:r>
            <a:r>
              <a:rPr lang="en-US" altLang="zh-CN" sz="1400" b="1" kern="0" dirty="0">
                <a:solidFill>
                  <a:prstClr val="white">
                    <a:lumMod val="65000"/>
                  </a:prstClr>
                </a:solidFill>
                <a:latin typeface="微软雅黑" panose="020B0503020204020204" pitchFamily="34" charset="-122"/>
                <a:ea typeface="微软雅黑" panose="020B0503020204020204" pitchFamily="34" charset="-122"/>
              </a:rPr>
              <a:t>~</a:t>
            </a:r>
            <a:r>
              <a:rPr lang="zh-CN" altLang="en-US" sz="1400" b="1" kern="0" dirty="0">
                <a:solidFill>
                  <a:prstClr val="white">
                    <a:lumMod val="65000"/>
                  </a:prstClr>
                </a:solidFill>
                <a:latin typeface="微软雅黑" panose="020B0503020204020204" pitchFamily="34" charset="-122"/>
                <a:ea typeface="微软雅黑" panose="020B0503020204020204" pitchFamily="34" charset="-122"/>
                <a:cs typeface="+mn-cs"/>
              </a:rPr>
              <a:t>部门</a:t>
            </a: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决算报表编制说明</a:t>
            </a:r>
            <a:endParaRPr lang="zh-CN" altLang="en-US" sz="1400" b="1" kern="0" dirty="0">
              <a:solidFill>
                <a:prstClr val="white">
                  <a:lumMod val="65000"/>
                </a:prstClr>
              </a:solidFill>
              <a:latin typeface="微软雅黑" panose="020B0503020204020204" pitchFamily="34" charset="-122"/>
              <a:ea typeface="微软雅黑" panose="020B0503020204020204" pitchFamily="34" charset="-122"/>
              <a:hlinkClick r:id="rId2" action="ppaction://hlinksldjump"/>
            </a:endParaRPr>
          </a:p>
        </p:txBody>
      </p:sp>
      <p:sp>
        <p:nvSpPr>
          <p:cNvPr id="34"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grpSp>
        <p:nvGrpSpPr>
          <p:cNvPr id="7" name="Group 21"/>
          <p:cNvGrpSpPr/>
          <p:nvPr userDrawn="1"/>
        </p:nvGrpSpPr>
        <p:grpSpPr>
          <a:xfrm>
            <a:off x="3501369" y="1614329"/>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8" name="Group 21"/>
          <p:cNvGrpSpPr/>
          <p:nvPr userDrawn="1"/>
        </p:nvGrpSpPr>
        <p:grpSpPr>
          <a:xfrm>
            <a:off x="3529013" y="1636706"/>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711458"/>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21"/>
          <p:cNvGrpSpPr/>
          <p:nvPr userDrawn="1"/>
        </p:nvGrpSpPr>
        <p:grpSpPr>
          <a:xfrm>
            <a:off x="2858294" y="1398304"/>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矩形 30"/>
          <p:cNvSpPr/>
          <p:nvPr userDrawn="1"/>
        </p:nvSpPr>
        <p:spPr>
          <a:xfrm>
            <a:off x="827584" y="6361583"/>
            <a:ext cx="2816977" cy="307777"/>
          </a:xfrm>
          <a:prstGeom prst="rect">
            <a:avLst/>
          </a:prstGeom>
        </p:spPr>
        <p:txBody>
          <a:bodyPr wrap="square">
            <a:spAutoFit/>
          </a:bodyPr>
          <a:lstStyle/>
          <a:p>
            <a:pPr eaLnBrk="1" hangingPunct="1">
              <a:spcBef>
                <a:spcPct val="20000"/>
              </a:spcBef>
              <a:buClr>
                <a:srgbClr val="0000FF"/>
              </a:buClr>
              <a:buSzPct val="120000"/>
              <a:defRPr/>
            </a:pP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第二部分</a:t>
            </a:r>
            <a:r>
              <a:rPr lang="en-US" altLang="zh-CN" sz="1400" b="1" kern="0" dirty="0">
                <a:solidFill>
                  <a:prstClr val="white">
                    <a:lumMod val="65000"/>
                  </a:prstClr>
                </a:solidFill>
                <a:latin typeface="微软雅黑" panose="020B0503020204020204" pitchFamily="34" charset="-122"/>
                <a:ea typeface="微软雅黑" panose="020B0503020204020204" pitchFamily="34" charset="-122"/>
              </a:rPr>
              <a:t>~</a:t>
            </a:r>
            <a:r>
              <a:rPr lang="zh-CN" altLang="en-US" sz="1400" b="1" kern="0" dirty="0">
                <a:solidFill>
                  <a:prstClr val="white">
                    <a:lumMod val="65000"/>
                  </a:prstClr>
                </a:solidFill>
                <a:latin typeface="微软雅黑" panose="020B0503020204020204" pitchFamily="34" charset="-122"/>
                <a:ea typeface="微软雅黑" panose="020B0503020204020204" pitchFamily="34" charset="-122"/>
              </a:rPr>
              <a:t>部门决算报表编制说明</a:t>
            </a:r>
            <a:endParaRPr lang="zh-CN" altLang="en-US" sz="1400" b="1" kern="0" dirty="0">
              <a:solidFill>
                <a:prstClr val="white">
                  <a:lumMod val="65000"/>
                </a:prstClr>
              </a:solidFill>
              <a:latin typeface="微软雅黑" panose="020B0503020204020204" pitchFamily="34" charset="-122"/>
              <a:ea typeface="微软雅黑" panose="020B0503020204020204" pitchFamily="34" charset="-122"/>
              <a:hlinkClick r:id="rId2" action="ppaction://hlinksldjump"/>
            </a:endParaRPr>
          </a:p>
        </p:txBody>
      </p:sp>
      <p:sp>
        <p:nvSpPr>
          <p:cNvPr id="34"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6" name="Rectangle 20"/>
          <p:cNvSpPr/>
          <p:nvPr userDrawn="1"/>
        </p:nvSpPr>
        <p:spPr>
          <a:xfrm>
            <a:off x="0" y="1148715"/>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p:cNvSpPr/>
          <p:nvPr userDrawn="1"/>
        </p:nvSpPr>
        <p:spPr>
          <a:xfrm>
            <a:off x="3262541" y="1198206"/>
            <a:ext cx="223651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部门决算分析应用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userDrawn="1"/>
        </p:nvSpPr>
        <p:spPr>
          <a:xfrm>
            <a:off x="3059832" y="763439"/>
            <a:ext cx="3057247" cy="523220"/>
          </a:xfrm>
          <a:prstGeom prst="rect">
            <a:avLst/>
          </a:prstGeom>
        </p:spPr>
        <p:txBody>
          <a:bodyPr wrap="none">
            <a:spAutoFit/>
          </a:bodyPr>
          <a:lstStyle/>
          <a:p>
            <a:pPr eaLnBrk="1" hangingPunct="1">
              <a:buFont typeface="Arial" panose="020B0604020202020204" pitchFamily="34" charset="0"/>
              <a:buNone/>
            </a:pPr>
            <a:r>
              <a:rPr lang="zh-CN" altLang="en-US" sz="2800" dirty="0">
                <a:solidFill>
                  <a:prstClr val="white"/>
                </a:solidFill>
                <a:latin typeface="微软雅黑" panose="020B0503020204020204" pitchFamily="34" charset="-122"/>
                <a:ea typeface="微软雅黑" panose="020B0503020204020204" pitchFamily="34" charset="-122"/>
              </a:rPr>
              <a:t>部门决算分析应用</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39" name="Rectangle 20"/>
          <p:cNvSpPr/>
          <p:nvPr userDrawn="1"/>
        </p:nvSpPr>
        <p:spPr>
          <a:xfrm>
            <a:off x="0" y="94615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目录</a:t>
            </a:r>
            <a:endParaRPr lang="en-US" sz="2000" dirty="0">
              <a:latin typeface="微软雅黑" panose="020B0503020204020204" pitchFamily="34" charset="-122"/>
              <a:ea typeface="微软雅黑" panose="020B0503020204020204" pitchFamily="34" charset="-122"/>
            </a:endParaRPr>
          </a:p>
        </p:txBody>
      </p:sp>
      <p:sp>
        <p:nvSpPr>
          <p:cNvPr id="20" name="Rectangle 20"/>
          <p:cNvSpPr/>
          <p:nvPr userDrawn="1"/>
        </p:nvSpPr>
        <p:spPr>
          <a:xfrm>
            <a:off x="0" y="49619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21"/>
          <p:cNvGrpSpPr/>
          <p:nvPr userDrawn="1"/>
        </p:nvGrpSpPr>
        <p:grpSpPr>
          <a:xfrm>
            <a:off x="3529013" y="1195740"/>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6" name="Rectangle 30"/>
          <p:cNvSpPr/>
          <p:nvPr userDrawn="1"/>
        </p:nvSpPr>
        <p:spPr>
          <a:xfrm>
            <a:off x="3093242" y="1898573"/>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
        <p:nvSpPr>
          <p:cNvPr id="27" name="Oval 18"/>
          <p:cNvSpPr>
            <a:spLocks noChangeArrowheads="1"/>
          </p:cNvSpPr>
          <p:nvPr userDrawn="1"/>
        </p:nvSpPr>
        <p:spPr bwMode="auto">
          <a:xfrm>
            <a:off x="2493322" y="1898888"/>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solidFill>
                <a:prstClr val="black"/>
              </a:solidFill>
            </a:endParaRPr>
          </a:p>
        </p:txBody>
      </p:sp>
      <p:sp>
        <p:nvSpPr>
          <p:cNvPr id="28" name="TextBox 27"/>
          <p:cNvSpPr txBox="1"/>
          <p:nvPr userDrawn="1"/>
        </p:nvSpPr>
        <p:spPr>
          <a:xfrm>
            <a:off x="3858572" y="2175748"/>
            <a:ext cx="3427730" cy="553085"/>
          </a:xfrm>
          <a:prstGeom prst="rect">
            <a:avLst/>
          </a:prstGeom>
          <a:noFill/>
        </p:spPr>
        <p:txBody>
          <a:bodyPr wrap="square" rtlCol="0">
            <a:spAutoFit/>
          </a:bodyPr>
          <a:lstStyle/>
          <a:p>
            <a:pPr>
              <a:lnSpc>
                <a:spcPct val="150000"/>
              </a:lnSpc>
            </a:pPr>
            <a:r>
              <a:rPr lang="zh-CN" altLang="id-ID" sz="2000" dirty="0">
                <a:solidFill>
                  <a:prstClr val="black">
                    <a:lumMod val="50000"/>
                    <a:lumOff val="50000"/>
                  </a:prstClr>
                </a:solidFill>
                <a:latin typeface="微软雅黑" panose="020B0503020204020204" pitchFamily="34" charset="-122"/>
                <a:ea typeface="微软雅黑" panose="020B0503020204020204" pitchFamily="34" charset="-122"/>
              </a:rPr>
              <a:t>部门决算工作概述</a:t>
            </a:r>
            <a:endParaRPr lang="zh-CN" altLang="id-ID"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TextBox 28"/>
          <p:cNvSpPr txBox="1"/>
          <p:nvPr userDrawn="1"/>
        </p:nvSpPr>
        <p:spPr>
          <a:xfrm>
            <a:off x="2563807" y="2224008"/>
            <a:ext cx="1011555" cy="437515"/>
          </a:xfrm>
          <a:prstGeom prst="rect">
            <a:avLst/>
          </a:prstGeom>
          <a:noFill/>
        </p:spPr>
        <p:txBody>
          <a:bodyPr wrap="square" rtlCol="0">
            <a:spAutoFit/>
          </a:bodyPr>
          <a:lstStyle/>
          <a:p>
            <a:pPr algn="ctr">
              <a:lnSpc>
                <a:spcPct val="150000"/>
              </a:lnSpc>
            </a:pPr>
            <a:r>
              <a:rPr lang="zh-CN" altLang="id-ID" sz="1500" dirty="0">
                <a:solidFill>
                  <a:prstClr val="white"/>
                </a:solidFill>
                <a:latin typeface="微软雅黑" panose="020B0503020204020204" pitchFamily="34" charset="-122"/>
                <a:ea typeface="微软雅黑" panose="020B0503020204020204" pitchFamily="34" charset="-122"/>
              </a:rPr>
              <a:t>第一部分</a:t>
            </a:r>
            <a:endParaRPr lang="zh-CN" altLang="id-ID" sz="1500" dirty="0">
              <a:solidFill>
                <a:prstClr val="white"/>
              </a:solidFill>
              <a:latin typeface="微软雅黑" panose="020B0503020204020204" pitchFamily="34" charset="-122"/>
              <a:ea typeface="微软雅黑" panose="020B0503020204020204" pitchFamily="34" charset="-122"/>
            </a:endParaRPr>
          </a:p>
        </p:txBody>
      </p:sp>
      <p:sp>
        <p:nvSpPr>
          <p:cNvPr id="30" name="Rectangle 30"/>
          <p:cNvSpPr/>
          <p:nvPr userDrawn="1"/>
        </p:nvSpPr>
        <p:spPr>
          <a:xfrm>
            <a:off x="3079907" y="3434638"/>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
        <p:nvSpPr>
          <p:cNvPr id="31" name="Oval 18"/>
          <p:cNvSpPr>
            <a:spLocks noChangeArrowheads="1"/>
          </p:cNvSpPr>
          <p:nvPr userDrawn="1"/>
        </p:nvSpPr>
        <p:spPr bwMode="auto">
          <a:xfrm>
            <a:off x="2499672" y="3434953"/>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solidFill>
                <a:prstClr val="black"/>
              </a:solidFill>
            </a:endParaRPr>
          </a:p>
        </p:txBody>
      </p:sp>
      <p:sp>
        <p:nvSpPr>
          <p:cNvPr id="32" name="TextBox 53"/>
          <p:cNvSpPr txBox="1"/>
          <p:nvPr userDrawn="1"/>
        </p:nvSpPr>
        <p:spPr>
          <a:xfrm>
            <a:off x="2550472" y="3760073"/>
            <a:ext cx="1011555" cy="437515"/>
          </a:xfrm>
          <a:prstGeom prst="rect">
            <a:avLst/>
          </a:prstGeom>
          <a:noFill/>
        </p:spPr>
        <p:txBody>
          <a:bodyPr wrap="square" rtlCol="0">
            <a:spAutoFit/>
          </a:bodyPr>
          <a:lstStyle/>
          <a:p>
            <a:pPr algn="ctr">
              <a:lnSpc>
                <a:spcPct val="150000"/>
              </a:lnSpc>
            </a:pPr>
            <a:r>
              <a:rPr lang="zh-CN" altLang="id-ID" sz="1500" dirty="0">
                <a:solidFill>
                  <a:prstClr val="white"/>
                </a:solidFill>
                <a:latin typeface="微软雅黑" panose="020B0503020204020204" pitchFamily="34" charset="-122"/>
                <a:ea typeface="微软雅黑" panose="020B0503020204020204" pitchFamily="34" charset="-122"/>
              </a:rPr>
              <a:t>第二部分</a:t>
            </a:r>
            <a:endParaRPr lang="zh-CN" altLang="id-ID" sz="1500" dirty="0">
              <a:solidFill>
                <a:prstClr val="white"/>
              </a:solidFill>
              <a:latin typeface="微软雅黑" panose="020B0503020204020204" pitchFamily="34" charset="-122"/>
              <a:ea typeface="微软雅黑" panose="020B0503020204020204" pitchFamily="34" charset="-122"/>
            </a:endParaRPr>
          </a:p>
        </p:txBody>
      </p:sp>
      <p:cxnSp>
        <p:nvCxnSpPr>
          <p:cNvPr id="33" name="直接连接符 32"/>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4" name="TextBox 2"/>
          <p:cNvSpPr txBox="1"/>
          <p:nvPr userDrawn="1"/>
        </p:nvSpPr>
        <p:spPr>
          <a:xfrm>
            <a:off x="830238" y="6360160"/>
            <a:ext cx="933450" cy="306705"/>
          </a:xfrm>
          <a:prstGeom prst="rect">
            <a:avLst/>
          </a:prstGeom>
          <a:noFill/>
        </p:spPr>
        <p:txBody>
          <a:bodyPr wrap="square" rtlCol="0">
            <a:spAutoFit/>
          </a:bodyPr>
          <a:lstStyle/>
          <a:p>
            <a:r>
              <a:rPr lang="zh-CN" altLang="en-US" sz="1400" dirty="0">
                <a:solidFill>
                  <a:prstClr val="white">
                    <a:lumMod val="50000"/>
                  </a:prstClr>
                </a:solidFill>
                <a:latin typeface="微软雅黑" panose="020B0503020204020204" pitchFamily="34" charset="-122"/>
                <a:ea typeface="微软雅黑" panose="020B0503020204020204" pitchFamily="34" charset="-122"/>
              </a:rPr>
              <a:t>目录</a:t>
            </a:r>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12" name="矩形 11"/>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
        <p:nvSpPr>
          <p:cNvPr id="22" name="TextBox 24"/>
          <p:cNvSpPr txBox="1"/>
          <p:nvPr userDrawn="1"/>
        </p:nvSpPr>
        <p:spPr>
          <a:xfrm>
            <a:off x="4211960" y="622383"/>
            <a:ext cx="894080" cy="521970"/>
          </a:xfrm>
          <a:prstGeom prst="rect">
            <a:avLst/>
          </a:prstGeom>
          <a:noFill/>
        </p:spPr>
        <p:txBody>
          <a:bodyPr wrap="non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目录</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21"/>
          <p:cNvGrpSpPr/>
          <p:nvPr userDrawn="1"/>
        </p:nvGrpSpPr>
        <p:grpSpPr>
          <a:xfrm>
            <a:off x="2858294" y="908719"/>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4"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1"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矩形 29"/>
          <p:cNvSpPr/>
          <p:nvPr userDrawn="1"/>
        </p:nvSpPr>
        <p:spPr>
          <a:xfrm>
            <a:off x="827584" y="6361583"/>
            <a:ext cx="2520280" cy="307777"/>
          </a:xfrm>
          <a:prstGeom prst="rect">
            <a:avLst/>
          </a:prstGeom>
        </p:spPr>
        <p:txBody>
          <a:bodyPr wrap="square">
            <a:spAutoFit/>
          </a:bodyPr>
          <a:lstStyle/>
          <a:p>
            <a:pPr eaLnBrk="1" hangingPunct="1">
              <a:spcBef>
                <a:spcPct val="20000"/>
              </a:spcBef>
              <a:buClr>
                <a:srgbClr val="0000FF"/>
              </a:buClr>
              <a:buSzPct val="120000"/>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第二部分</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部门决算常见问题</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hlinkClick r:id="rId2" action="ppaction://hlinksldjump"/>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3"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23" name="Group 21"/>
          <p:cNvGrpSpPr/>
          <p:nvPr userDrawn="1"/>
        </p:nvGrpSpPr>
        <p:grpSpPr>
          <a:xfrm>
            <a:off x="3529013" y="1123985"/>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4" name="TextBox 2"/>
          <p:cNvSpPr txBox="1"/>
          <p:nvPr userDrawn="1"/>
        </p:nvSpPr>
        <p:spPr>
          <a:xfrm>
            <a:off x="830238" y="6360160"/>
            <a:ext cx="933450" cy="306705"/>
          </a:xfrm>
          <a:prstGeom prst="rect">
            <a:avLst/>
          </a:prstGeom>
          <a:noFill/>
        </p:spPr>
        <p:txBody>
          <a:bodyPr wrap="square" rtlCol="0">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目录</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Rectangle 30"/>
          <p:cNvSpPr/>
          <p:nvPr userDrawn="1"/>
        </p:nvSpPr>
        <p:spPr>
          <a:xfrm>
            <a:off x="3095020" y="1861904"/>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Oval 18"/>
          <p:cNvSpPr>
            <a:spLocks noChangeArrowheads="1"/>
          </p:cNvSpPr>
          <p:nvPr userDrawn="1"/>
        </p:nvSpPr>
        <p:spPr bwMode="auto">
          <a:xfrm>
            <a:off x="2495100" y="1862219"/>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43" name="TextBox 27"/>
          <p:cNvSpPr txBox="1"/>
          <p:nvPr userDrawn="1"/>
        </p:nvSpPr>
        <p:spPr>
          <a:xfrm>
            <a:off x="3860350" y="2139079"/>
            <a:ext cx="3427730" cy="553085"/>
          </a:xfrm>
          <a:prstGeom prst="rect">
            <a:avLst/>
          </a:prstGeom>
          <a:noFill/>
        </p:spPr>
        <p:txBody>
          <a:bodyPr wrap="square" rtlCol="0">
            <a:spAutoFit/>
          </a:bodyPr>
          <a:lstStyle/>
          <a:p>
            <a:pPr algn="l">
              <a:lnSpc>
                <a:spcPct val="150000"/>
              </a:lnSpc>
            </a:pPr>
            <a:r>
              <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rPr>
              <a:t>部门决算工作概述</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28"/>
          <p:cNvSpPr txBox="1"/>
          <p:nvPr userDrawn="1"/>
        </p:nvSpPr>
        <p:spPr>
          <a:xfrm>
            <a:off x="2565585" y="2187339"/>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第一部分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45" name="Rectangle 30"/>
          <p:cNvSpPr/>
          <p:nvPr userDrawn="1"/>
        </p:nvSpPr>
        <p:spPr>
          <a:xfrm>
            <a:off x="3081685" y="3684989"/>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6" name="Oval 18"/>
          <p:cNvSpPr>
            <a:spLocks noChangeArrowheads="1"/>
          </p:cNvSpPr>
          <p:nvPr userDrawn="1"/>
        </p:nvSpPr>
        <p:spPr bwMode="auto">
          <a:xfrm>
            <a:off x="2501450" y="3685304"/>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47" name="TextBox 53"/>
          <p:cNvSpPr txBox="1"/>
          <p:nvPr userDrawn="1"/>
        </p:nvSpPr>
        <p:spPr>
          <a:xfrm>
            <a:off x="2552250" y="4010424"/>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第二部分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27" name="TextBox 52"/>
          <p:cNvSpPr txBox="1"/>
          <p:nvPr userDrawn="1"/>
        </p:nvSpPr>
        <p:spPr>
          <a:xfrm>
            <a:off x="3860350" y="4010424"/>
            <a:ext cx="4540885" cy="553998"/>
          </a:xfrm>
          <a:prstGeom prst="rect">
            <a:avLst/>
          </a:prstGeom>
          <a:noFill/>
        </p:spPr>
        <p:txBody>
          <a:bodyPr wrap="square" rtlCol="0">
            <a:spAutoFit/>
          </a:bodyPr>
          <a:lstStyle/>
          <a:p>
            <a:pPr algn="l">
              <a:lnSpc>
                <a:spcPct val="150000"/>
              </a:lnSpc>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年度部门</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决算</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1" name="Rectangle 20"/>
          <p:cNvSpPr/>
          <p:nvPr userDrawn="1"/>
        </p:nvSpPr>
        <p:spPr>
          <a:xfrm>
            <a:off x="-1270" y="87093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
          <p:cNvSpPr txBox="1">
            <a:spLocks noChangeArrowheads="1"/>
          </p:cNvSpPr>
          <p:nvPr userDrawn="1"/>
        </p:nvSpPr>
        <p:spPr bwMode="auto">
          <a:xfrm>
            <a:off x="4050467" y="939899"/>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0" dirty="0">
                <a:solidFill>
                  <a:schemeClr val="bg1"/>
                </a:solidFill>
                <a:latin typeface="微软雅黑" panose="020B0503020204020204" pitchFamily="34" charset="-122"/>
                <a:ea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矩形 29"/>
          <p:cNvSpPr/>
          <p:nvPr userDrawn="1"/>
        </p:nvSpPr>
        <p:spPr>
          <a:xfrm>
            <a:off x="827584" y="6382176"/>
            <a:ext cx="2520280" cy="307777"/>
          </a:xfrm>
          <a:prstGeom prst="rect">
            <a:avLst/>
          </a:prstGeom>
        </p:spPr>
        <p:txBody>
          <a:bodyPr wrap="square">
            <a:spAutoFit/>
          </a:bodyPr>
          <a:lstStyle/>
          <a:p>
            <a:pPr eaLnBrk="1" hangingPunct="1"/>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报表项目与会计科目对应关系</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hlinkClick r:id="rId2" action="ppaction://hlinksldjump"/>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3"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grpSp>
        <p:nvGrpSpPr>
          <p:cNvPr id="4" name="组合 8"/>
          <p:cNvGrpSpPr/>
          <p:nvPr userDrawn="1"/>
        </p:nvGrpSpPr>
        <p:grpSpPr bwMode="auto">
          <a:xfrm>
            <a:off x="468313" y="61913"/>
            <a:ext cx="3060700" cy="537845"/>
            <a:chOff x="581353" y="888831"/>
            <a:chExt cx="3060699" cy="537891"/>
          </a:xfrm>
        </p:grpSpPr>
        <p:sp>
          <p:nvSpPr>
            <p:cNvPr id="5"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6" name="矩形 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7" name="矩形 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16" name="组合 14"/>
          <p:cNvGrpSpPr/>
          <p:nvPr userDrawn="1"/>
        </p:nvGrpSpPr>
        <p:grpSpPr bwMode="auto">
          <a:xfrm>
            <a:off x="468313" y="61913"/>
            <a:ext cx="3060700" cy="537845"/>
            <a:chOff x="581353" y="888831"/>
            <a:chExt cx="3060699" cy="537891"/>
          </a:xfrm>
        </p:grpSpPr>
        <p:sp>
          <p:nvSpPr>
            <p:cNvPr id="17"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8" name="矩形 17"/>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9" name="矩形 18"/>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sp>
        <p:nvSpPr>
          <p:cNvPr id="20"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4"/>
          <p:cNvSpPr txBox="1"/>
          <p:nvPr userDrawn="1"/>
        </p:nvSpPr>
        <p:spPr>
          <a:xfrm>
            <a:off x="4211960" y="335363"/>
            <a:ext cx="894080" cy="521970"/>
          </a:xfrm>
          <a:prstGeom prst="rect">
            <a:avLst/>
          </a:prstGeom>
          <a:noFill/>
        </p:spPr>
        <p:txBody>
          <a:bodyPr wrap="non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目录</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nvGrpSpPr>
          <p:cNvPr id="23" name="Group 21"/>
          <p:cNvGrpSpPr/>
          <p:nvPr userDrawn="1"/>
        </p:nvGrpSpPr>
        <p:grpSpPr>
          <a:xfrm>
            <a:off x="3529013" y="908720"/>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6" name="Rectangle 30"/>
          <p:cNvSpPr/>
          <p:nvPr userDrawn="1"/>
        </p:nvSpPr>
        <p:spPr>
          <a:xfrm>
            <a:off x="3093242" y="1898573"/>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
        <p:nvSpPr>
          <p:cNvPr id="27" name="Oval 18"/>
          <p:cNvSpPr>
            <a:spLocks noChangeArrowheads="1"/>
          </p:cNvSpPr>
          <p:nvPr userDrawn="1"/>
        </p:nvSpPr>
        <p:spPr bwMode="auto">
          <a:xfrm>
            <a:off x="2493322" y="1898888"/>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solidFill>
                <a:prstClr val="black"/>
              </a:solidFill>
            </a:endParaRPr>
          </a:p>
        </p:txBody>
      </p:sp>
      <p:sp>
        <p:nvSpPr>
          <p:cNvPr id="28" name="TextBox 27"/>
          <p:cNvSpPr txBox="1"/>
          <p:nvPr userDrawn="1"/>
        </p:nvSpPr>
        <p:spPr>
          <a:xfrm>
            <a:off x="3858572" y="2175748"/>
            <a:ext cx="3427730" cy="553085"/>
          </a:xfrm>
          <a:prstGeom prst="rect">
            <a:avLst/>
          </a:prstGeom>
          <a:noFill/>
        </p:spPr>
        <p:txBody>
          <a:bodyPr wrap="square" rtlCol="0">
            <a:spAutoFit/>
          </a:bodyPr>
          <a:lstStyle/>
          <a:p>
            <a:pPr>
              <a:lnSpc>
                <a:spcPct val="150000"/>
              </a:lnSpc>
            </a:pPr>
            <a:r>
              <a:rPr lang="zh-CN" altLang="id-ID" sz="2000" dirty="0">
                <a:solidFill>
                  <a:prstClr val="black">
                    <a:lumMod val="50000"/>
                    <a:lumOff val="50000"/>
                  </a:prstClr>
                </a:solidFill>
                <a:latin typeface="微软雅黑" panose="020B0503020204020204" pitchFamily="34" charset="-122"/>
                <a:ea typeface="微软雅黑" panose="020B0503020204020204" pitchFamily="34" charset="-122"/>
              </a:rPr>
              <a:t>部门决算工作概述</a:t>
            </a:r>
            <a:endParaRPr lang="zh-CN" altLang="id-ID"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TextBox 28"/>
          <p:cNvSpPr txBox="1"/>
          <p:nvPr userDrawn="1"/>
        </p:nvSpPr>
        <p:spPr>
          <a:xfrm>
            <a:off x="2563807" y="2224008"/>
            <a:ext cx="1011555" cy="437515"/>
          </a:xfrm>
          <a:prstGeom prst="rect">
            <a:avLst/>
          </a:prstGeom>
          <a:noFill/>
        </p:spPr>
        <p:txBody>
          <a:bodyPr wrap="square" rtlCol="0">
            <a:spAutoFit/>
          </a:bodyPr>
          <a:lstStyle/>
          <a:p>
            <a:pPr algn="ctr">
              <a:lnSpc>
                <a:spcPct val="150000"/>
              </a:lnSpc>
            </a:pPr>
            <a:r>
              <a:rPr lang="zh-CN" altLang="id-ID" sz="1500" dirty="0">
                <a:solidFill>
                  <a:prstClr val="white"/>
                </a:solidFill>
                <a:latin typeface="微软雅黑" panose="020B0503020204020204" pitchFamily="34" charset="-122"/>
                <a:ea typeface="微软雅黑" panose="020B0503020204020204" pitchFamily="34" charset="-122"/>
              </a:rPr>
              <a:t>第一部分</a:t>
            </a:r>
            <a:endParaRPr lang="zh-CN" altLang="id-ID" sz="1500" dirty="0">
              <a:solidFill>
                <a:prstClr val="white"/>
              </a:solidFill>
              <a:latin typeface="微软雅黑" panose="020B0503020204020204" pitchFamily="34" charset="-122"/>
              <a:ea typeface="微软雅黑" panose="020B0503020204020204" pitchFamily="34" charset="-122"/>
            </a:endParaRPr>
          </a:p>
        </p:txBody>
      </p:sp>
      <p:sp>
        <p:nvSpPr>
          <p:cNvPr id="30" name="Rectangle 30"/>
          <p:cNvSpPr/>
          <p:nvPr userDrawn="1"/>
        </p:nvSpPr>
        <p:spPr>
          <a:xfrm>
            <a:off x="3079907" y="3434638"/>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
        <p:nvSpPr>
          <p:cNvPr id="31" name="Oval 18"/>
          <p:cNvSpPr>
            <a:spLocks noChangeArrowheads="1"/>
          </p:cNvSpPr>
          <p:nvPr userDrawn="1"/>
        </p:nvSpPr>
        <p:spPr bwMode="auto">
          <a:xfrm>
            <a:off x="2499672" y="3434953"/>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solidFill>
                <a:prstClr val="black"/>
              </a:solidFill>
            </a:endParaRPr>
          </a:p>
        </p:txBody>
      </p:sp>
      <p:sp>
        <p:nvSpPr>
          <p:cNvPr id="32" name="TextBox 53"/>
          <p:cNvSpPr txBox="1"/>
          <p:nvPr userDrawn="1"/>
        </p:nvSpPr>
        <p:spPr>
          <a:xfrm>
            <a:off x="2550472" y="3760073"/>
            <a:ext cx="1011555" cy="437515"/>
          </a:xfrm>
          <a:prstGeom prst="rect">
            <a:avLst/>
          </a:prstGeom>
          <a:noFill/>
        </p:spPr>
        <p:txBody>
          <a:bodyPr wrap="square" rtlCol="0">
            <a:spAutoFit/>
          </a:bodyPr>
          <a:lstStyle/>
          <a:p>
            <a:pPr algn="ctr">
              <a:lnSpc>
                <a:spcPct val="150000"/>
              </a:lnSpc>
            </a:pPr>
            <a:r>
              <a:rPr lang="zh-CN" altLang="id-ID" sz="1500" dirty="0">
                <a:solidFill>
                  <a:prstClr val="white"/>
                </a:solidFill>
                <a:latin typeface="微软雅黑" panose="020B0503020204020204" pitchFamily="34" charset="-122"/>
                <a:ea typeface="微软雅黑" panose="020B0503020204020204" pitchFamily="34" charset="-122"/>
              </a:rPr>
              <a:t>第二部分</a:t>
            </a:r>
            <a:endParaRPr lang="zh-CN" altLang="id-ID" sz="1500" dirty="0">
              <a:solidFill>
                <a:prstClr val="white"/>
              </a:solidFill>
              <a:latin typeface="微软雅黑" panose="020B0503020204020204" pitchFamily="34" charset="-122"/>
              <a:ea typeface="微软雅黑" panose="020B0503020204020204" pitchFamily="34" charset="-122"/>
            </a:endParaRPr>
          </a:p>
        </p:txBody>
      </p:sp>
      <p:cxnSp>
        <p:nvCxnSpPr>
          <p:cNvPr id="33" name="直接连接符 32"/>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4" name="TextBox 2"/>
          <p:cNvSpPr txBox="1"/>
          <p:nvPr userDrawn="1"/>
        </p:nvSpPr>
        <p:spPr>
          <a:xfrm>
            <a:off x="830238" y="6360160"/>
            <a:ext cx="933450" cy="306705"/>
          </a:xfrm>
          <a:prstGeom prst="rect">
            <a:avLst/>
          </a:prstGeom>
          <a:noFill/>
        </p:spPr>
        <p:txBody>
          <a:bodyPr wrap="square" rtlCol="0">
            <a:spAutoFit/>
          </a:bodyPr>
          <a:lstStyle/>
          <a:p>
            <a:r>
              <a:rPr lang="zh-CN" altLang="en-US" sz="1400" dirty="0">
                <a:solidFill>
                  <a:prstClr val="white">
                    <a:lumMod val="50000"/>
                  </a:prstClr>
                </a:solidFill>
                <a:latin typeface="微软雅黑" panose="020B0503020204020204" pitchFamily="34" charset="-122"/>
                <a:ea typeface="微软雅黑" panose="020B0503020204020204" pitchFamily="34" charset="-122"/>
              </a:rPr>
              <a:t>目录</a:t>
            </a:r>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9"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目录</a:t>
            </a:r>
            <a:endParaRPr lang="en-US" sz="20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21"/>
          <p:cNvGrpSpPr/>
          <p:nvPr userDrawn="1"/>
        </p:nvGrpSpPr>
        <p:grpSpPr>
          <a:xfrm>
            <a:off x="2858294" y="908719"/>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4"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21"/>
          <p:cNvGrpSpPr/>
          <p:nvPr userDrawn="1"/>
        </p:nvGrpSpPr>
        <p:grpSpPr>
          <a:xfrm>
            <a:off x="2858294" y="908719"/>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4"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 typeface="Arial" panose="020B0604020202020204" pitchFamily="34" charset="0"/>
              <a:buNone/>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1"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 typeface="Arial" panose="020B0604020202020204" pitchFamily="34" charset="0"/>
              <a:buNone/>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矩形 29"/>
          <p:cNvSpPr/>
          <p:nvPr userDrawn="1"/>
        </p:nvSpPr>
        <p:spPr>
          <a:xfrm>
            <a:off x="827584" y="6382176"/>
            <a:ext cx="2520280" cy="307777"/>
          </a:xfrm>
          <a:prstGeom prst="rect">
            <a:avLst/>
          </a:prstGeom>
        </p:spPr>
        <p:txBody>
          <a:bodyPr wrap="square">
            <a:spAutoFit/>
          </a:bodyPr>
          <a:lstStyle/>
          <a:p>
            <a:pPr eaLnBrk="1" hangingPunct="1">
              <a:spcBef>
                <a:spcPct val="20000"/>
              </a:spcBef>
              <a:buClr>
                <a:srgbClr val="0000FF"/>
              </a:buClr>
              <a:buSzPct val="120000"/>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第二部分</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部门决算常见问题</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hlinkClick r:id="rId2" action="ppaction://hlinksldjump"/>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3"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 typeface="Arial" panose="020B0604020202020204" pitchFamily="34" charset="0"/>
              <a:buNone/>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矩形 29"/>
          <p:cNvSpPr/>
          <p:nvPr userDrawn="1"/>
        </p:nvSpPr>
        <p:spPr>
          <a:xfrm>
            <a:off x="827584" y="6382176"/>
            <a:ext cx="2520280" cy="307777"/>
          </a:xfrm>
          <a:prstGeom prst="rect">
            <a:avLst/>
          </a:prstGeom>
        </p:spPr>
        <p:txBody>
          <a:bodyPr wrap="square">
            <a:spAutoFit/>
          </a:bodyPr>
          <a:lstStyle/>
          <a:p>
            <a:pPr eaLnBrk="1" hangingPunct="1"/>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报表项目与会计科目对应关系</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hlinkClick r:id="rId2" action="ppaction://hlinksldjump"/>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3"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 typeface="Arial" panose="020B0604020202020204" pitchFamily="34" charset="0"/>
              <a:buNone/>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grpSp>
        <p:nvGrpSpPr>
          <p:cNvPr id="4" name="组合 8"/>
          <p:cNvGrpSpPr/>
          <p:nvPr userDrawn="1"/>
        </p:nvGrpSpPr>
        <p:grpSpPr bwMode="auto">
          <a:xfrm>
            <a:off x="468313" y="61913"/>
            <a:ext cx="3060700" cy="537845"/>
            <a:chOff x="581353" y="888831"/>
            <a:chExt cx="3060699" cy="537891"/>
          </a:xfrm>
        </p:grpSpPr>
        <p:sp>
          <p:nvSpPr>
            <p:cNvPr id="5"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6" name="矩形 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7" name="矩形 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16" name="组合 14"/>
          <p:cNvGrpSpPr/>
          <p:nvPr userDrawn="1"/>
        </p:nvGrpSpPr>
        <p:grpSpPr bwMode="auto">
          <a:xfrm>
            <a:off x="468313" y="61913"/>
            <a:ext cx="3060700" cy="537845"/>
            <a:chOff x="581353" y="888831"/>
            <a:chExt cx="3060699" cy="537891"/>
          </a:xfrm>
        </p:grpSpPr>
        <p:sp>
          <p:nvSpPr>
            <p:cNvPr id="17"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8" name="矩形 17"/>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9" name="矩形 18"/>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3" name="Group 21"/>
          <p:cNvGrpSpPr/>
          <p:nvPr userDrawn="1"/>
        </p:nvGrpSpPr>
        <p:grpSpPr>
          <a:xfrm>
            <a:off x="3529013" y="908720"/>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4" name="TextBox 2"/>
          <p:cNvSpPr txBox="1"/>
          <p:nvPr userDrawn="1"/>
        </p:nvSpPr>
        <p:spPr>
          <a:xfrm>
            <a:off x="830238" y="6360160"/>
            <a:ext cx="933450" cy="306705"/>
          </a:xfrm>
          <a:prstGeom prst="rect">
            <a:avLst/>
          </a:prstGeom>
          <a:noFill/>
        </p:spPr>
        <p:txBody>
          <a:bodyPr wrap="square" rtlCol="0">
            <a:spAutoFit/>
          </a:bodyPr>
          <a:lstStyle/>
          <a:p>
            <a:r>
              <a:rPr lang="zh-CN" altLang="en-US" sz="1400" dirty="0">
                <a:solidFill>
                  <a:prstClr val="white">
                    <a:lumMod val="50000"/>
                  </a:prstClr>
                </a:solidFill>
                <a:latin typeface="微软雅黑" panose="020B0503020204020204" pitchFamily="34" charset="-122"/>
                <a:ea typeface="微软雅黑" panose="020B0503020204020204" pitchFamily="34" charset="-122"/>
              </a:rPr>
              <a:t>目录</a:t>
            </a:r>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TextBox 24"/>
          <p:cNvSpPr txBox="1"/>
          <p:nvPr userDrawn="1"/>
        </p:nvSpPr>
        <p:spPr>
          <a:xfrm>
            <a:off x="4211960" y="335363"/>
            <a:ext cx="894080" cy="521970"/>
          </a:xfrm>
          <a:prstGeom prst="rect">
            <a:avLst/>
          </a:prstGeom>
          <a:noFill/>
        </p:spPr>
        <p:txBody>
          <a:bodyPr wrap="non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目录</a:t>
            </a:r>
            <a:endParaRPr lang="zh-CN" altLang="en-US" sz="2800" dirty="0">
              <a:solidFill>
                <a:prstClr val="white"/>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sp>
        <p:nvSpPr>
          <p:cNvPr id="31" name="Rectangle 20"/>
          <p:cNvSpPr/>
          <p:nvPr userDrawn="1"/>
        </p:nvSpPr>
        <p:spPr>
          <a:xfrm>
            <a:off x="0" y="65884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文本框 3"/>
          <p:cNvSpPr txBox="1">
            <a:spLocks noChangeArrowheads="1"/>
          </p:cNvSpPr>
          <p:nvPr userDrawn="1"/>
        </p:nvSpPr>
        <p:spPr bwMode="auto">
          <a:xfrm>
            <a:off x="4050467" y="724634"/>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prstClr val="white"/>
                </a:solidFill>
                <a:latin typeface="微软雅黑" panose="020B0503020204020204" pitchFamily="34" charset="-122"/>
                <a:ea typeface="微软雅黑" panose="020B0503020204020204" pitchFamily="34" charset="-122"/>
              </a:rPr>
              <a:t>目录</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 name="Rectangle 30"/>
          <p:cNvSpPr/>
          <p:nvPr userDrawn="1"/>
        </p:nvSpPr>
        <p:spPr>
          <a:xfrm>
            <a:off x="3095020" y="1861904"/>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Oval 18"/>
          <p:cNvSpPr>
            <a:spLocks noChangeArrowheads="1"/>
          </p:cNvSpPr>
          <p:nvPr userDrawn="1"/>
        </p:nvSpPr>
        <p:spPr bwMode="auto">
          <a:xfrm>
            <a:off x="2495100" y="1862219"/>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8" name="TextBox 27"/>
          <p:cNvSpPr txBox="1"/>
          <p:nvPr userDrawn="1"/>
        </p:nvSpPr>
        <p:spPr>
          <a:xfrm>
            <a:off x="3860350" y="2139079"/>
            <a:ext cx="3427730" cy="553085"/>
          </a:xfrm>
          <a:prstGeom prst="rect">
            <a:avLst/>
          </a:prstGeom>
          <a:noFill/>
        </p:spPr>
        <p:txBody>
          <a:bodyPr wrap="square" rtlCol="0">
            <a:spAutoFit/>
          </a:bodyPr>
          <a:lstStyle/>
          <a:p>
            <a:pPr algn="l">
              <a:lnSpc>
                <a:spcPct val="150000"/>
              </a:lnSpc>
            </a:pPr>
            <a:r>
              <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rPr>
              <a:t>部门决算工作概述</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28"/>
          <p:cNvSpPr txBox="1"/>
          <p:nvPr userDrawn="1"/>
        </p:nvSpPr>
        <p:spPr>
          <a:xfrm>
            <a:off x="2565585" y="2187339"/>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第一部分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10" name="Rectangle 30"/>
          <p:cNvSpPr/>
          <p:nvPr userDrawn="1"/>
        </p:nvSpPr>
        <p:spPr>
          <a:xfrm>
            <a:off x="3081685" y="3684989"/>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Oval 18"/>
          <p:cNvSpPr>
            <a:spLocks noChangeArrowheads="1"/>
          </p:cNvSpPr>
          <p:nvPr userDrawn="1"/>
        </p:nvSpPr>
        <p:spPr bwMode="auto">
          <a:xfrm>
            <a:off x="2501450" y="3685304"/>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12" name="TextBox 53"/>
          <p:cNvSpPr txBox="1"/>
          <p:nvPr userDrawn="1"/>
        </p:nvSpPr>
        <p:spPr>
          <a:xfrm>
            <a:off x="2552250" y="4010424"/>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第二部分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13" name="TextBox 52"/>
          <p:cNvSpPr txBox="1"/>
          <p:nvPr userDrawn="1"/>
        </p:nvSpPr>
        <p:spPr>
          <a:xfrm>
            <a:off x="3860350" y="4010424"/>
            <a:ext cx="4540885" cy="553998"/>
          </a:xfrm>
          <a:prstGeom prst="rect">
            <a:avLst/>
          </a:prstGeom>
          <a:noFill/>
        </p:spPr>
        <p:txBody>
          <a:bodyPr wrap="square" rtlCol="0">
            <a:spAutoFit/>
          </a:bodyPr>
          <a:lstStyle/>
          <a:p>
            <a:pPr algn="l">
              <a:lnSpc>
                <a:spcPct val="150000"/>
              </a:lnSpc>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年度部门</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决算</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3"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79" name="Group 21"/>
          <p:cNvGrpSpPr/>
          <p:nvPr userDrawn="1"/>
        </p:nvGrpSpPr>
        <p:grpSpPr>
          <a:xfrm>
            <a:off x="2858294" y="908719"/>
            <a:ext cx="3441898" cy="238401"/>
            <a:chOff x="4496005" y="1133044"/>
            <a:chExt cx="2315262" cy="0"/>
          </a:xfrm>
        </p:grpSpPr>
        <p:cxnSp>
          <p:nvCxnSpPr>
            <p:cNvPr id="80"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4" name="矩形 13"/>
          <p:cNvSpPr/>
          <p:nvPr userDrawn="1"/>
        </p:nvSpPr>
        <p:spPr>
          <a:xfrm>
            <a:off x="818919" y="6362595"/>
            <a:ext cx="2816977" cy="306705"/>
          </a:xfrm>
          <a:prstGeom prst="rect">
            <a:avLst/>
          </a:prstGeom>
        </p:spPr>
        <p:txBody>
          <a:bodyPr wrap="square">
            <a:spAutoFit/>
          </a:bodyPr>
          <a:lstStyle/>
          <a:p>
            <a:pPr eaLnBrk="1" hangingPunct="1">
              <a:spcBef>
                <a:spcPct val="20000"/>
              </a:spcBef>
              <a:buClr>
                <a:srgbClr val="0000FF"/>
              </a:buClr>
              <a:buSzPct val="120000"/>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第二部分~部门决算报表编制说明</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hlinkClick r:id="" action="ppaction://noaction"/>
            </a:endParaRPr>
          </a:p>
        </p:txBody>
      </p:sp>
      <p:sp>
        <p:nvSpPr>
          <p:cNvPr id="33"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517" name="文本框 3"/>
          <p:cNvSpPr txBox="1">
            <a:spLocks noChangeArrowheads="1"/>
          </p:cNvSpPr>
          <p:nvPr userDrawn="1"/>
        </p:nvSpPr>
        <p:spPr bwMode="auto">
          <a:xfrm>
            <a:off x="3280499" y="728919"/>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prstClr val="white"/>
                </a:solidFill>
                <a:latin typeface="微软雅黑" panose="020B0503020204020204" pitchFamily="34" charset="-122"/>
                <a:ea typeface="微软雅黑" panose="020B0503020204020204" pitchFamily="34" charset="-122"/>
              </a:rPr>
              <a:t>二、填报口径</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目录">
    <p:spTree>
      <p:nvGrpSpPr>
        <p:cNvPr id="1" name=""/>
        <p:cNvGrpSpPr/>
        <p:nvPr/>
      </p:nvGrpSpPr>
      <p:grpSpPr>
        <a:xfrm>
          <a:off x="0" y="0"/>
          <a:ext cx="0" cy="0"/>
          <a:chOff x="0" y="0"/>
          <a:chExt cx="0" cy="0"/>
        </a:xfrm>
      </p:grpSpPr>
      <p:grpSp>
        <p:nvGrpSpPr>
          <p:cNvPr id="4" name="Group 21"/>
          <p:cNvGrpSpPr/>
          <p:nvPr userDrawn="1"/>
        </p:nvGrpSpPr>
        <p:grpSpPr>
          <a:xfrm>
            <a:off x="3529013" y="1123985"/>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4" name="TextBox 2"/>
          <p:cNvSpPr txBox="1"/>
          <p:nvPr userDrawn="1"/>
        </p:nvSpPr>
        <p:spPr>
          <a:xfrm>
            <a:off x="830238" y="6360160"/>
            <a:ext cx="933450" cy="306705"/>
          </a:xfrm>
          <a:prstGeom prst="rect">
            <a:avLst/>
          </a:prstGeom>
          <a:noFill/>
        </p:spPr>
        <p:txBody>
          <a:bodyPr wrap="square" rtlCol="0">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目录</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1" name="Rectangle 20"/>
          <p:cNvSpPr/>
          <p:nvPr userDrawn="1"/>
        </p:nvSpPr>
        <p:spPr>
          <a:xfrm>
            <a:off x="0" y="874107"/>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2" name="文本框 3"/>
          <p:cNvSpPr txBox="1">
            <a:spLocks noChangeArrowheads="1"/>
          </p:cNvSpPr>
          <p:nvPr userDrawn="1"/>
        </p:nvSpPr>
        <p:spPr bwMode="auto">
          <a:xfrm>
            <a:off x="4050467" y="939899"/>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0" dirty="0">
                <a:solidFill>
                  <a:schemeClr val="bg1"/>
                </a:solidFill>
                <a:latin typeface="微软雅黑" panose="020B0503020204020204" pitchFamily="34" charset="-122"/>
                <a:ea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TextBox 53"/>
          <p:cNvSpPr txBox="1"/>
          <p:nvPr userDrawn="1"/>
        </p:nvSpPr>
        <p:spPr>
          <a:xfrm>
            <a:off x="2565585" y="4892122"/>
            <a:ext cx="1011555" cy="397801"/>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a:t>
            </a:r>
            <a:r>
              <a:rPr lang="zh-CN" altLang="en-US" sz="1500" dirty="0">
                <a:solidFill>
                  <a:schemeClr val="bg1"/>
                </a:solidFill>
                <a:latin typeface="微软雅黑" panose="020B0503020204020204" pitchFamily="34" charset="-122"/>
                <a:ea typeface="微软雅黑" panose="020B0503020204020204" pitchFamily="34" charset="-122"/>
              </a:rPr>
              <a:t>三</a:t>
            </a:r>
            <a:r>
              <a:rPr lang="zh-CN" altLang="id-ID" sz="1500" dirty="0">
                <a:solidFill>
                  <a:schemeClr val="bg1"/>
                </a:solidFill>
                <a:latin typeface="微软雅黑" panose="020B0503020204020204" pitchFamily="34" charset="-122"/>
                <a:ea typeface="微软雅黑" panose="020B0503020204020204" pitchFamily="34" charset="-122"/>
              </a:rPr>
              <a:t>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2" name="Rectangle 30"/>
          <p:cNvSpPr/>
          <p:nvPr userDrawn="1"/>
        </p:nvSpPr>
        <p:spPr>
          <a:xfrm>
            <a:off x="3095020" y="1861904"/>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p>
        </p:txBody>
      </p:sp>
      <p:sp>
        <p:nvSpPr>
          <p:cNvPr id="3" name="Oval 18"/>
          <p:cNvSpPr>
            <a:spLocks noChangeArrowheads="1"/>
          </p:cNvSpPr>
          <p:nvPr userDrawn="1"/>
        </p:nvSpPr>
        <p:spPr bwMode="auto">
          <a:xfrm>
            <a:off x="2495100" y="1862219"/>
            <a:ext cx="1152525" cy="1146175"/>
          </a:xfrm>
          <a:prstGeom prst="ellipse">
            <a:avLst/>
          </a:prstGeom>
          <a:solidFill>
            <a:schemeClr val="accent1"/>
          </a:solidFill>
          <a:ln>
            <a:noFill/>
          </a:ln>
        </p:spPr>
        <p:txBody>
          <a:bodyPr vert="horz" wrap="square" lIns="91440" tIns="45720" rIns="91440" bIns="45720" numCol="1" anchor="t" anchorCtr="0" compatLnSpc="1"/>
          <a:p>
            <a:endParaRPr lang="id-ID" sz="1350"/>
          </a:p>
        </p:txBody>
      </p:sp>
      <p:sp>
        <p:nvSpPr>
          <p:cNvPr id="5" name="TextBox 27"/>
          <p:cNvSpPr txBox="1"/>
          <p:nvPr userDrawn="1"/>
        </p:nvSpPr>
        <p:spPr>
          <a:xfrm>
            <a:off x="3860350" y="2139079"/>
            <a:ext cx="3427730" cy="553085"/>
          </a:xfrm>
          <a:prstGeom prst="rect">
            <a:avLst/>
          </a:prstGeom>
          <a:noFill/>
        </p:spPr>
        <p:txBody>
          <a:bodyPr wrap="square" rtlCol="0">
            <a:spAutoFit/>
          </a:bodyPr>
          <a:p>
            <a:pPr algn="l">
              <a:lnSpc>
                <a:spcPct val="150000"/>
              </a:lnSpc>
            </a:pPr>
            <a:r>
              <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rPr>
              <a:t>部门决算工作概述</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28"/>
          <p:cNvSpPr txBox="1"/>
          <p:nvPr userDrawn="1"/>
        </p:nvSpPr>
        <p:spPr>
          <a:xfrm>
            <a:off x="2565585" y="2187339"/>
            <a:ext cx="1011555" cy="437515"/>
          </a:xfrm>
          <a:prstGeom prst="rect">
            <a:avLst/>
          </a:prstGeom>
          <a:noFill/>
        </p:spPr>
        <p:txBody>
          <a:bodyPr wrap="square" rtlCol="0">
            <a:spAutoFit/>
          </a:bodyPr>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第一部分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7" name="Rectangle 30"/>
          <p:cNvSpPr/>
          <p:nvPr userDrawn="1"/>
        </p:nvSpPr>
        <p:spPr>
          <a:xfrm>
            <a:off x="3081685" y="3684989"/>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p>
        </p:txBody>
      </p:sp>
      <p:sp>
        <p:nvSpPr>
          <p:cNvPr id="8" name="Oval 18"/>
          <p:cNvSpPr>
            <a:spLocks noChangeArrowheads="1"/>
          </p:cNvSpPr>
          <p:nvPr userDrawn="1"/>
        </p:nvSpPr>
        <p:spPr bwMode="auto">
          <a:xfrm>
            <a:off x="2501450" y="3685304"/>
            <a:ext cx="1152525" cy="1146175"/>
          </a:xfrm>
          <a:prstGeom prst="ellipse">
            <a:avLst/>
          </a:prstGeom>
          <a:solidFill>
            <a:schemeClr val="accent1"/>
          </a:solidFill>
          <a:ln>
            <a:noFill/>
          </a:ln>
        </p:spPr>
        <p:txBody>
          <a:bodyPr vert="horz" wrap="square" lIns="91440" tIns="45720" rIns="91440" bIns="45720" numCol="1" anchor="t" anchorCtr="0" compatLnSpc="1"/>
          <a:p>
            <a:endParaRPr lang="id-ID" sz="1350"/>
          </a:p>
        </p:txBody>
      </p:sp>
      <p:sp>
        <p:nvSpPr>
          <p:cNvPr id="9" name="TextBox 53"/>
          <p:cNvSpPr txBox="1"/>
          <p:nvPr userDrawn="1"/>
        </p:nvSpPr>
        <p:spPr>
          <a:xfrm>
            <a:off x="2552250" y="4010424"/>
            <a:ext cx="1011555" cy="437515"/>
          </a:xfrm>
          <a:prstGeom prst="rect">
            <a:avLst/>
          </a:prstGeom>
          <a:noFill/>
        </p:spPr>
        <p:txBody>
          <a:bodyPr wrap="square" rtlCol="0">
            <a:spAutoFit/>
          </a:bodyPr>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第二部分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10" name="TextBox 52"/>
          <p:cNvSpPr txBox="1"/>
          <p:nvPr userDrawn="1"/>
        </p:nvSpPr>
        <p:spPr>
          <a:xfrm>
            <a:off x="3860350" y="4010424"/>
            <a:ext cx="4540885" cy="553998"/>
          </a:xfrm>
          <a:prstGeom prst="rect">
            <a:avLst/>
          </a:prstGeom>
          <a:noFill/>
        </p:spPr>
        <p:txBody>
          <a:bodyPr wrap="square" rtlCol="0">
            <a:spAutoFit/>
          </a:bodyPr>
          <a:p>
            <a:pPr algn="l">
              <a:lnSpc>
                <a:spcPct val="150000"/>
              </a:lnSpc>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年度部门</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决算</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sp>
        <p:nvSpPr>
          <p:cNvPr id="31"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矩形 1"/>
          <p:cNvSpPr/>
          <p:nvPr userDrawn="1"/>
        </p:nvSpPr>
        <p:spPr>
          <a:xfrm>
            <a:off x="787901" y="6361583"/>
            <a:ext cx="543739" cy="307777"/>
          </a:xfrm>
          <a:prstGeom prst="rect">
            <a:avLst/>
          </a:prstGeom>
        </p:spPr>
        <p:txBody>
          <a:bodyPr wrap="none">
            <a:spAutoFit/>
          </a:bodyPr>
          <a:lstStyle/>
          <a:p>
            <a:pPr eaLnBrk="1" hangingPunct="1">
              <a:buClr>
                <a:srgbClr val="0000FF"/>
              </a:buClr>
              <a:buSzPct val="120000"/>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目录</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sp>
        <p:nvSpPr>
          <p:cNvPr id="32"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grpSp>
        <p:nvGrpSpPr>
          <p:cNvPr id="10" name="组合 14"/>
          <p:cNvGrpSpPr/>
          <p:nvPr userDrawn="1"/>
        </p:nvGrpSpPr>
        <p:grpSpPr bwMode="auto">
          <a:xfrm>
            <a:off x="468313" y="61913"/>
            <a:ext cx="3060700" cy="537845"/>
            <a:chOff x="581353" y="888831"/>
            <a:chExt cx="3060699" cy="537891"/>
          </a:xfrm>
        </p:grpSpPr>
        <p:sp>
          <p:nvSpPr>
            <p:cNvPr id="11"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12" name="矩形 1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13" name="矩形 1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0" name="组合 8"/>
          <p:cNvGrpSpPr/>
          <p:nvPr userDrawn="1"/>
        </p:nvGrpSpPr>
        <p:grpSpPr bwMode="auto">
          <a:xfrm>
            <a:off x="468313" y="61913"/>
            <a:ext cx="3060700" cy="537845"/>
            <a:chOff x="581353" y="888831"/>
            <a:chExt cx="3060699" cy="537891"/>
          </a:xfrm>
        </p:grpSpPr>
        <p:sp>
          <p:nvSpPr>
            <p:cNvPr id="51" name="文本框 9"/>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2" name="矩形 51"/>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3" name="矩形 52"/>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dirty="0">
                <a:solidFill>
                  <a:prstClr val="white"/>
                </a:solidFill>
                <a:latin typeface="Ebrima" panose="02000000000000000000" pitchFamily="2" charset="0"/>
              </a:endParaRPr>
            </a:p>
          </p:txBody>
        </p:sp>
      </p:grpSp>
      <p:grpSp>
        <p:nvGrpSpPr>
          <p:cNvPr id="54" name="组合 14"/>
          <p:cNvGrpSpPr/>
          <p:nvPr userDrawn="1"/>
        </p:nvGrpSpPr>
        <p:grpSpPr bwMode="auto">
          <a:xfrm>
            <a:off x="468313" y="61913"/>
            <a:ext cx="3060700" cy="537845"/>
            <a:chOff x="581353" y="888831"/>
            <a:chExt cx="3060699" cy="537891"/>
          </a:xfrm>
        </p:grpSpPr>
        <p:sp>
          <p:nvSpPr>
            <p:cNvPr id="55" name="文本框 15"/>
            <p:cNvSpPr txBox="1">
              <a:spLocks noChangeArrowheads="1"/>
            </p:cNvSpPr>
            <p:nvPr/>
          </p:nvSpPr>
          <p:spPr bwMode="auto">
            <a:xfrm>
              <a:off x="581353" y="1196832"/>
              <a:ext cx="2024061"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just" eaLnBrk="1" hangingPunct="1">
                <a:defRPr/>
              </a:pPr>
              <a:endParaRPr lang="en-US" altLang="zh-CN" sz="900" b="1">
                <a:solidFill>
                  <a:prstClr val="white"/>
                </a:solidFill>
                <a:latin typeface="Ebrima" panose="02000000000000000000" pitchFamily="2" charset="0"/>
              </a:endParaRPr>
            </a:p>
          </p:txBody>
        </p:sp>
        <p:sp>
          <p:nvSpPr>
            <p:cNvPr id="56" name="矩形 55"/>
            <p:cNvSpPr>
              <a:spLocks noChangeArrowheads="1"/>
            </p:cNvSpPr>
            <p:nvPr/>
          </p:nvSpPr>
          <p:spPr bwMode="auto">
            <a:xfrm>
              <a:off x="581353" y="888831"/>
              <a:ext cx="3060699" cy="3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dist" eaLnBrk="1" hangingPunct="1">
                <a:defRPr/>
              </a:pPr>
              <a:endParaRPr lang="zh-CN" altLang="en-US" sz="1600" b="1">
                <a:solidFill>
                  <a:prstClr val="white"/>
                </a:solidFill>
                <a:latin typeface="宋体" panose="02010600030101010101" pitchFamily="2" charset="-122"/>
              </a:endParaRPr>
            </a:p>
          </p:txBody>
        </p:sp>
        <p:sp>
          <p:nvSpPr>
            <p:cNvPr id="57" name="矩形 56"/>
            <p:cNvSpPr>
              <a:spLocks noChangeArrowheads="1"/>
            </p:cNvSpPr>
            <p:nvPr userDrawn="1"/>
          </p:nvSpPr>
          <p:spPr bwMode="auto">
            <a:xfrm>
              <a:off x="2300614" y="1196832"/>
              <a:ext cx="309880"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en-US" altLang="zh-CN" sz="900" b="1">
                <a:solidFill>
                  <a:prstClr val="white"/>
                </a:solidFill>
                <a:latin typeface="Ebrima" panose="02000000000000000000" pitchFamily="2" charset="0"/>
              </a:endParaRPr>
            </a:p>
          </p:txBody>
        </p:sp>
      </p:grpSp>
      <p:grpSp>
        <p:nvGrpSpPr>
          <p:cNvPr id="61" name="Group 21"/>
          <p:cNvGrpSpPr/>
          <p:nvPr userDrawn="1"/>
        </p:nvGrpSpPr>
        <p:grpSpPr>
          <a:xfrm>
            <a:off x="3501369" y="1124744"/>
            <a:ext cx="2315262" cy="0"/>
            <a:chOff x="4496005" y="1133044"/>
            <a:chExt cx="2315262" cy="0"/>
          </a:xfrm>
        </p:grpSpPr>
        <p:cxnSp>
          <p:nvCxnSpPr>
            <p:cNvPr id="62"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75" name="Group 21"/>
          <p:cNvGrpSpPr/>
          <p:nvPr userDrawn="1"/>
        </p:nvGrpSpPr>
        <p:grpSpPr>
          <a:xfrm>
            <a:off x="3529013" y="1147121"/>
            <a:ext cx="2315262" cy="0"/>
            <a:chOff x="4496005" y="1133044"/>
            <a:chExt cx="2315262" cy="0"/>
          </a:xfrm>
        </p:grpSpPr>
        <p:cxnSp>
          <p:nvCxnSpPr>
            <p:cNvPr id="7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 name="直接连接符 3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sp>
        <p:nvSpPr>
          <p:cNvPr id="36" name="Rectangle 20"/>
          <p:cNvSpPr/>
          <p:nvPr userDrawn="1"/>
        </p:nvSpPr>
        <p:spPr>
          <a:xfrm>
            <a:off x="0" y="659130"/>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Freeform 4"/>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 name="Rectangle 10"/>
          <p:cNvSpPr>
            <a:spLocks noChangeArrowheads="1"/>
          </p:cNvSpPr>
          <p:nvPr/>
        </p:nvSpPr>
        <p:spPr bwMode="auto">
          <a:xfrm>
            <a:off x="0" y="646326"/>
            <a:ext cx="9144000" cy="57029"/>
          </a:xfrm>
          <a:prstGeom prst="rect">
            <a:avLst/>
          </a:prstGeom>
          <a:solidFill>
            <a:srgbClr val="C0C0C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defRPr/>
            </a:pPr>
            <a:endParaRPr kumimoji="1" lang="en-GB" altLang="zh-CN" sz="2400">
              <a:solidFill>
                <a:prstClr val="black"/>
              </a:solidFill>
              <a:latin typeface="Times New Roman" panose="02020603050405020304" pitchFamily="18" charset="0"/>
            </a:endParaRPr>
          </a:p>
        </p:txBody>
      </p:sp>
      <p:sp>
        <p:nvSpPr>
          <p:cNvPr id="14" name="灯片编号占位符 5"/>
          <p:cNvSpPr>
            <a:spLocks noGrp="1"/>
          </p:cNvSpPr>
          <p:nvPr userDrawn="1">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solidFill>
                  <a:prstClr val="black"/>
                </a:solidFill>
              </a:rPr>
            </a:fld>
            <a:endParaRPr lang="zh-CN" altLang="en-US" dirty="0">
              <a:solidFill>
                <a:prstClr val="black"/>
              </a:solidFill>
            </a:endParaRPr>
          </a:p>
        </p:txBody>
      </p:sp>
      <p:grpSp>
        <p:nvGrpSpPr>
          <p:cNvPr id="15" name="Group 21"/>
          <p:cNvGrpSpPr/>
          <p:nvPr userDrawn="1"/>
        </p:nvGrpSpPr>
        <p:grpSpPr>
          <a:xfrm>
            <a:off x="2851051" y="1170720"/>
            <a:ext cx="3441898" cy="238401"/>
            <a:chOff x="4496005" y="1133044"/>
            <a:chExt cx="2315262" cy="0"/>
          </a:xfrm>
        </p:grpSpPr>
        <p:cxnSp>
          <p:nvCxnSpPr>
            <p:cNvPr id="16"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0" name="TextBox 2"/>
          <p:cNvSpPr txBox="1"/>
          <p:nvPr userDrawn="1"/>
        </p:nvSpPr>
        <p:spPr>
          <a:xfrm>
            <a:off x="830238" y="6362655"/>
            <a:ext cx="933450" cy="306705"/>
          </a:xfrm>
          <a:prstGeom prst="rect">
            <a:avLst/>
          </a:prstGeom>
          <a:noFill/>
        </p:spPr>
        <p:txBody>
          <a:bodyPr wrap="square" rtlCol="0">
            <a:spAutoFit/>
          </a:bodyPr>
          <a:lstStyle/>
          <a:p>
            <a:r>
              <a:rPr lang="zh-CN" altLang="en-US" sz="1400" dirty="0">
                <a:solidFill>
                  <a:prstClr val="white">
                    <a:lumMod val="50000"/>
                  </a:prstClr>
                </a:solidFill>
                <a:latin typeface="微软雅黑" panose="020B0503020204020204" pitchFamily="34" charset="-122"/>
                <a:ea typeface="微软雅黑" panose="020B0503020204020204" pitchFamily="34" charset="-122"/>
              </a:rPr>
              <a:t>目录</a:t>
            </a:r>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Rectangle 20"/>
          <p:cNvSpPr/>
          <p:nvPr userDrawn="1"/>
        </p:nvSpPr>
        <p:spPr>
          <a:xfrm>
            <a:off x="0" y="65884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文本框 3"/>
          <p:cNvSpPr txBox="1">
            <a:spLocks noChangeArrowheads="1"/>
          </p:cNvSpPr>
          <p:nvPr userDrawn="1"/>
        </p:nvSpPr>
        <p:spPr bwMode="auto">
          <a:xfrm>
            <a:off x="4050467" y="724634"/>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prstClr val="white"/>
                </a:solidFill>
                <a:latin typeface="微软雅黑" panose="020B0503020204020204" pitchFamily="34" charset="-122"/>
                <a:ea typeface="微软雅黑" panose="020B0503020204020204" pitchFamily="34" charset="-122"/>
              </a:rPr>
              <a:t>目录</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628650" y="1825625"/>
            <a:ext cx="38862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4629150" y="1825625"/>
            <a:ext cx="38862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629841" y="2505075"/>
            <a:ext cx="3868340"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4629150" y="2505075"/>
            <a:ext cx="3887391"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目录">
    <p:spTree>
      <p:nvGrpSpPr>
        <p:cNvPr id="1" name=""/>
        <p:cNvGrpSpPr/>
        <p:nvPr/>
      </p:nvGrpSpPr>
      <p:grpSpPr>
        <a:xfrm>
          <a:off x="0" y="0"/>
          <a:ext cx="0" cy="0"/>
          <a:chOff x="0" y="0"/>
          <a:chExt cx="0" cy="0"/>
        </a:xfrm>
      </p:grpSpPr>
      <p:grpSp>
        <p:nvGrpSpPr>
          <p:cNvPr id="4" name="Group 21"/>
          <p:cNvGrpSpPr/>
          <p:nvPr userDrawn="1"/>
        </p:nvGrpSpPr>
        <p:grpSpPr>
          <a:xfrm>
            <a:off x="3529013" y="1123985"/>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Rectangle 20"/>
          <p:cNvSpPr/>
          <p:nvPr userDrawn="1"/>
        </p:nvSpPr>
        <p:spPr>
          <a:xfrm>
            <a:off x="0" y="874107"/>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
          <p:cNvSpPr txBox="1">
            <a:spLocks noChangeArrowheads="1"/>
          </p:cNvSpPr>
          <p:nvPr userDrawn="1"/>
        </p:nvSpPr>
        <p:spPr bwMode="auto">
          <a:xfrm>
            <a:off x="4050467" y="939899"/>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0" dirty="0">
                <a:solidFill>
                  <a:schemeClr val="bg1"/>
                </a:solidFill>
                <a:latin typeface="微软雅黑" panose="020B0503020204020204" pitchFamily="34" charset="-122"/>
                <a:ea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4" name="TextBox 2"/>
          <p:cNvSpPr txBox="1"/>
          <p:nvPr userDrawn="1"/>
        </p:nvSpPr>
        <p:spPr>
          <a:xfrm>
            <a:off x="830238" y="6360160"/>
            <a:ext cx="933450" cy="306705"/>
          </a:xfrm>
          <a:prstGeom prst="rect">
            <a:avLst/>
          </a:prstGeom>
          <a:noFill/>
        </p:spPr>
        <p:txBody>
          <a:bodyPr wrap="square" rtlCol="0">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目录</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2" name="Rectangle 30"/>
          <p:cNvSpPr/>
          <p:nvPr userDrawn="1"/>
        </p:nvSpPr>
        <p:spPr>
          <a:xfrm>
            <a:off x="3095020" y="1861904"/>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Oval 18"/>
          <p:cNvSpPr>
            <a:spLocks noChangeArrowheads="1"/>
          </p:cNvSpPr>
          <p:nvPr userDrawn="1"/>
        </p:nvSpPr>
        <p:spPr bwMode="auto">
          <a:xfrm>
            <a:off x="2495100" y="1862219"/>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5" name="TextBox 27"/>
          <p:cNvSpPr txBox="1"/>
          <p:nvPr userDrawn="1"/>
        </p:nvSpPr>
        <p:spPr>
          <a:xfrm>
            <a:off x="3860350" y="2139079"/>
            <a:ext cx="3427730" cy="553085"/>
          </a:xfrm>
          <a:prstGeom prst="rect">
            <a:avLst/>
          </a:prstGeom>
          <a:noFill/>
        </p:spPr>
        <p:txBody>
          <a:bodyPr wrap="square" rtlCol="0">
            <a:spAutoFit/>
          </a:bodyPr>
          <a:lstStyle/>
          <a:p>
            <a:pPr algn="l">
              <a:lnSpc>
                <a:spcPct val="150000"/>
              </a:lnSpc>
            </a:pPr>
            <a:r>
              <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rPr>
              <a:t>部门决算工作概述</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28"/>
          <p:cNvSpPr txBox="1"/>
          <p:nvPr userDrawn="1"/>
        </p:nvSpPr>
        <p:spPr>
          <a:xfrm>
            <a:off x="2565585" y="2187339"/>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第一部分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7" name="Rectangle 30"/>
          <p:cNvSpPr/>
          <p:nvPr userDrawn="1"/>
        </p:nvSpPr>
        <p:spPr>
          <a:xfrm>
            <a:off x="3081685" y="3684989"/>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Oval 18"/>
          <p:cNvSpPr>
            <a:spLocks noChangeArrowheads="1"/>
          </p:cNvSpPr>
          <p:nvPr userDrawn="1"/>
        </p:nvSpPr>
        <p:spPr bwMode="auto">
          <a:xfrm>
            <a:off x="2501450" y="3685304"/>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9" name="TextBox 53"/>
          <p:cNvSpPr txBox="1"/>
          <p:nvPr userDrawn="1"/>
        </p:nvSpPr>
        <p:spPr>
          <a:xfrm>
            <a:off x="2552250" y="4010424"/>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第二部分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10" name="TextBox 52"/>
          <p:cNvSpPr txBox="1"/>
          <p:nvPr userDrawn="1"/>
        </p:nvSpPr>
        <p:spPr>
          <a:xfrm>
            <a:off x="3860350" y="4010424"/>
            <a:ext cx="4540885" cy="553998"/>
          </a:xfrm>
          <a:prstGeom prst="rect">
            <a:avLst/>
          </a:prstGeom>
          <a:noFill/>
        </p:spPr>
        <p:txBody>
          <a:bodyPr wrap="square" rtlCol="0">
            <a:spAutoFit/>
          </a:bodyPr>
          <a:lstStyle/>
          <a:p>
            <a:pPr algn="l">
              <a:lnSpc>
                <a:spcPct val="150000"/>
              </a:lnSpc>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年度部门</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决算</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111351" y="1137444"/>
            <a:ext cx="9047255" cy="4752528"/>
            <a:chOff x="714375" y="785813"/>
            <a:chExt cx="7767638" cy="3827463"/>
          </a:xfrm>
          <a:solidFill>
            <a:schemeClr val="bg1">
              <a:lumMod val="95000"/>
            </a:schemeClr>
          </a:solidFill>
        </p:grpSpPr>
        <p:sp>
          <p:nvSpPr>
            <p:cNvPr id="8"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8"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9"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0"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1"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2"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3"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4"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5"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6"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7"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8"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29"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0"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1"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2"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3"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4"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5"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6"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7"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8"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39"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0"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1"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2"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3"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4"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5"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6"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7"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8"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49"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0"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1"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2"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3"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4"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5"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6"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7"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8"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59"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0"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1"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2"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3"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4"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5"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6"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7"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8"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69"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0"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1"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2"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3"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4"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5"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6"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7"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8"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79"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0"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1"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2"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3"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4"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5"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6"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7"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8"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89"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0"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1"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2"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3"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4"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5"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6"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7"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8"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99"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0"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1"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2"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3"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4"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5"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6"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7"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8"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09"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0"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1"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2"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3"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4"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5"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6"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7"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8"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19"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0"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1"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2"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3"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4"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5"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6"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7"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8"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29"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0"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1"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2"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3"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4"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5"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6"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7"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8"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39"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0"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1"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2"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3"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4"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5"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6"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7"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8"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49"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0"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1"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2"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3"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4"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5"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6"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7"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8"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59"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0"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1"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2"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3"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4"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5"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6"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7"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8"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69"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0"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1"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2"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3"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4"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5"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6"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7"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8"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sp>
          <p:nvSpPr>
            <p:cNvPr id="179"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造字工房悦黑体验版常规体" pitchFamily="50" charset="-122"/>
                <a:cs typeface="+mn-cs"/>
              </a:endParaRPr>
            </a:p>
          </p:txBody>
        </p:sp>
      </p:grpSp>
      <p:sp>
        <p:nvSpPr>
          <p:cNvPr id="180" name="矩形 179"/>
          <p:cNvSpPr/>
          <p:nvPr/>
        </p:nvSpPr>
        <p:spPr>
          <a:xfrm>
            <a:off x="0" y="2236788"/>
            <a:ext cx="9144000" cy="2490788"/>
          </a:xfrm>
          <a:prstGeom prst="rect">
            <a:avLst/>
          </a:prstGeom>
          <a:solidFill>
            <a:srgbClr val="8CC2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81" name="直接连接符 180"/>
          <p:cNvCxnSpPr/>
          <p:nvPr/>
        </p:nvCxnSpPr>
        <p:spPr>
          <a:xfrm flipH="1">
            <a:off x="0" y="2205038"/>
            <a:ext cx="9144000" cy="0"/>
          </a:xfrm>
          <a:prstGeom prst="line">
            <a:avLst/>
          </a:prstGeom>
          <a:ln w="28575">
            <a:solidFill>
              <a:srgbClr val="8CC2F0"/>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10715" y="4754563"/>
            <a:ext cx="9144000" cy="0"/>
          </a:xfrm>
          <a:prstGeom prst="line">
            <a:avLst/>
          </a:prstGeom>
          <a:ln w="28575">
            <a:solidFill>
              <a:srgbClr val="8CC2F0"/>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0" y="5876925"/>
            <a:ext cx="9144000" cy="73025"/>
          </a:xfrm>
          <a:prstGeom prst="line">
            <a:avLst/>
          </a:prstGeom>
          <a:ln w="3175">
            <a:solidFill>
              <a:srgbClr val="519CD6"/>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0" y="5924550"/>
            <a:ext cx="9144000" cy="71438"/>
          </a:xfrm>
          <a:prstGeom prst="line">
            <a:avLst/>
          </a:prstGeom>
          <a:ln w="3175">
            <a:solidFill>
              <a:srgbClr val="519CD6"/>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0" y="5972175"/>
            <a:ext cx="9144000" cy="71438"/>
          </a:xfrm>
          <a:prstGeom prst="line">
            <a:avLst/>
          </a:prstGeom>
          <a:ln w="3175">
            <a:solidFill>
              <a:srgbClr val="519CD6"/>
            </a:solidFill>
          </a:ln>
        </p:spPr>
        <p:style>
          <a:lnRef idx="1">
            <a:schemeClr val="accent1"/>
          </a:lnRef>
          <a:fillRef idx="0">
            <a:schemeClr val="accent1"/>
          </a:fillRef>
          <a:effectRef idx="0">
            <a:schemeClr val="accent1"/>
          </a:effectRef>
          <a:fontRef idx="minor">
            <a:schemeClr val="tx1"/>
          </a:fontRef>
        </p:style>
      </p:cxnSp>
      <p:grpSp>
        <p:nvGrpSpPr>
          <p:cNvPr id="2059" name="组合 187"/>
          <p:cNvGrpSpPr/>
          <p:nvPr userDrawn="1"/>
        </p:nvGrpSpPr>
        <p:grpSpPr>
          <a:xfrm>
            <a:off x="410845" y="319405"/>
            <a:ext cx="3092450" cy="503555"/>
            <a:chOff x="581353" y="888831"/>
            <a:chExt cx="3060699" cy="503598"/>
          </a:xfrm>
        </p:grpSpPr>
        <p:sp>
          <p:nvSpPr>
            <p:cNvPr id="189" name="文本框 188"/>
            <p:cNvSpPr txBox="1">
              <a:spLocks noChangeArrowheads="1"/>
            </p:cNvSpPr>
            <p:nvPr/>
          </p:nvSpPr>
          <p:spPr bwMode="auto">
            <a:xfrm>
              <a:off x="581353" y="1196832"/>
              <a:ext cx="2023800" cy="195597"/>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sp>
          <p:nvSpPr>
            <p:cNvPr id="190" name="矩形 189"/>
            <p:cNvSpPr>
              <a:spLocks noChangeArrowheads="1"/>
            </p:cNvSpPr>
            <p:nvPr/>
          </p:nvSpPr>
          <p:spPr bwMode="auto">
            <a:xfrm>
              <a:off x="581353" y="888831"/>
              <a:ext cx="3060699" cy="275614"/>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91" name="矩形 190"/>
            <p:cNvSpPr>
              <a:spLocks noChangeArrowheads="1"/>
            </p:cNvSpPr>
            <p:nvPr/>
          </p:nvSpPr>
          <p:spPr bwMode="auto">
            <a:xfrm>
              <a:off x="2300392" y="1196832"/>
              <a:ext cx="1048249" cy="195597"/>
            </a:xfrm>
            <a:prstGeom prst="rect">
              <a:avLst/>
            </a:prstGeom>
            <a:noFill/>
            <a:ln>
              <a:noFill/>
            </a:ln>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sp>
        <p:nvSpPr>
          <p:cNvPr id="13" name="平行四边形 12"/>
          <p:cNvSpPr/>
          <p:nvPr userDrawn="1"/>
        </p:nvSpPr>
        <p:spPr>
          <a:xfrm>
            <a:off x="-86915" y="6705600"/>
            <a:ext cx="7883129" cy="179388"/>
          </a:xfrm>
          <a:prstGeom prst="parallelogram">
            <a:avLst>
              <a:gd name="adj" fmla="val 55384"/>
            </a:avLst>
          </a:prstGeom>
          <a:solidFill>
            <a:srgbClr val="519C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平行四边形 13"/>
          <p:cNvSpPr/>
          <p:nvPr userDrawn="1"/>
        </p:nvSpPr>
        <p:spPr>
          <a:xfrm>
            <a:off x="7796213" y="6705600"/>
            <a:ext cx="381000" cy="179388"/>
          </a:xfrm>
          <a:prstGeom prst="parallelogram">
            <a:avLst>
              <a:gd name="adj" fmla="val 5538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5" name="平行四边形 14"/>
          <p:cNvSpPr/>
          <p:nvPr userDrawn="1"/>
        </p:nvSpPr>
        <p:spPr>
          <a:xfrm>
            <a:off x="8130779" y="6705600"/>
            <a:ext cx="379810" cy="179388"/>
          </a:xfrm>
          <a:prstGeom prst="parallelogram">
            <a:avLst>
              <a:gd name="adj" fmla="val 553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6" name="平行四边形 15"/>
          <p:cNvSpPr/>
          <p:nvPr userDrawn="1"/>
        </p:nvSpPr>
        <p:spPr>
          <a:xfrm>
            <a:off x="8464154" y="6705600"/>
            <a:ext cx="381000" cy="179388"/>
          </a:xfrm>
          <a:prstGeom prst="parallelogram">
            <a:avLst>
              <a:gd name="adj" fmla="val 5538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7" name="平行四边形 16"/>
          <p:cNvSpPr/>
          <p:nvPr userDrawn="1"/>
        </p:nvSpPr>
        <p:spPr>
          <a:xfrm>
            <a:off x="8799910" y="6705600"/>
            <a:ext cx="381000" cy="179388"/>
          </a:xfrm>
          <a:prstGeom prst="parallelogram">
            <a:avLst>
              <a:gd name="adj" fmla="val 55384"/>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9" name="灯片编号占位符 5"/>
          <p:cNvSpPr>
            <a:spLocks noGrp="1"/>
          </p:cNvSpPr>
          <p:nvPr>
            <p:ph type="sldNum" sz="quarter" idx="4"/>
          </p:nvPr>
        </p:nvSpPr>
        <p:spPr>
          <a:xfrm>
            <a:off x="7030641" y="6611938"/>
            <a:ext cx="2133600" cy="365125"/>
          </a:xfrm>
          <a:prstGeom prst="rect">
            <a:avLst/>
          </a:prstGeom>
        </p:spPr>
        <p:txBody>
          <a:bodyPr vert="horz" lIns="91440" tIns="45720" rIns="91440" bIns="45720" rtlCol="0" anchor="ctr"/>
          <a:lstStyle>
            <a:lvl1pPr>
              <a:defRPr b="1">
                <a:solidFill>
                  <a:schemeClr val="tx1"/>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C2A3B9A-F034-41D5-B5BD-7AA63A3CBEE7}" type="slidenum">
              <a:rPr kumimoji="0" lang="zh-CN" altLang="en-US" sz="1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21" name="组合 187"/>
          <p:cNvGrpSpPr/>
          <p:nvPr userDrawn="1"/>
        </p:nvGrpSpPr>
        <p:grpSpPr>
          <a:xfrm>
            <a:off x="410845" y="319405"/>
            <a:ext cx="3092450" cy="503555"/>
            <a:chOff x="581353" y="888831"/>
            <a:chExt cx="3060699" cy="503598"/>
          </a:xfrm>
        </p:grpSpPr>
        <p:sp>
          <p:nvSpPr>
            <p:cNvPr id="22" name="文本框 21"/>
            <p:cNvSpPr txBox="1">
              <a:spLocks noChangeArrowheads="1"/>
            </p:cNvSpPr>
            <p:nvPr/>
          </p:nvSpPr>
          <p:spPr bwMode="auto">
            <a:xfrm>
              <a:off x="581353" y="1196832"/>
              <a:ext cx="2023800" cy="195597"/>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sp>
          <p:nvSpPr>
            <p:cNvPr id="23" name="矩形 22"/>
            <p:cNvSpPr>
              <a:spLocks noChangeArrowheads="1"/>
            </p:cNvSpPr>
            <p:nvPr/>
          </p:nvSpPr>
          <p:spPr bwMode="auto">
            <a:xfrm>
              <a:off x="581353" y="888831"/>
              <a:ext cx="3060699" cy="275614"/>
            </a:xfrm>
            <a:prstGeom prst="rect">
              <a:avLst/>
            </a:prstGeom>
            <a:noFill/>
            <a:ln>
              <a:noFill/>
            </a:ln>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24" name="矩形 23"/>
            <p:cNvSpPr>
              <a:spLocks noChangeArrowheads="1"/>
            </p:cNvSpPr>
            <p:nvPr/>
          </p:nvSpPr>
          <p:spPr bwMode="auto">
            <a:xfrm>
              <a:off x="2300392" y="1196832"/>
              <a:ext cx="1048249" cy="195597"/>
            </a:xfrm>
            <a:prstGeom prst="rect">
              <a:avLst/>
            </a:prstGeom>
            <a:noFill/>
            <a:ln>
              <a:noFill/>
            </a:ln>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675" b="1" i="0" u="none" strike="noStrike" kern="1200" cap="none" spc="0" normalizeH="0" baseline="0" noProof="0">
                <a:ln>
                  <a:noFill/>
                </a:ln>
                <a:solidFill>
                  <a:schemeClr val="bg1"/>
                </a:solidFill>
                <a:effectLst/>
                <a:uLnTx/>
                <a:uFillTx/>
                <a:latin typeface="Ebrima" panose="02000000000000000000" pitchFamily="2" charset="0"/>
                <a:ea typeface="宋体" panose="02010600030101010101" pitchFamily="2" charset="-122"/>
                <a:cs typeface="+mn-c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目录">
    <p:spTree>
      <p:nvGrpSpPr>
        <p:cNvPr id="1" name=""/>
        <p:cNvGrpSpPr/>
        <p:nvPr/>
      </p:nvGrpSpPr>
      <p:grpSpPr>
        <a:xfrm>
          <a:off x="0" y="0"/>
          <a:ext cx="0" cy="0"/>
          <a:chOff x="0" y="0"/>
          <a:chExt cx="0" cy="0"/>
        </a:xfrm>
      </p:grpSpPr>
      <p:grpSp>
        <p:nvGrpSpPr>
          <p:cNvPr id="4" name="Group 21"/>
          <p:cNvGrpSpPr/>
          <p:nvPr userDrawn="1"/>
        </p:nvGrpSpPr>
        <p:grpSpPr>
          <a:xfrm>
            <a:off x="3529013" y="1123985"/>
            <a:ext cx="2315262" cy="0"/>
            <a:chOff x="4496005" y="1133044"/>
            <a:chExt cx="2315262" cy="0"/>
          </a:xfrm>
        </p:grpSpPr>
        <p:cxnSp>
          <p:nvCxnSpPr>
            <p:cNvPr id="24"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4" name="TextBox 2"/>
          <p:cNvSpPr txBox="1"/>
          <p:nvPr userDrawn="1"/>
        </p:nvSpPr>
        <p:spPr>
          <a:xfrm>
            <a:off x="830238" y="6360160"/>
            <a:ext cx="933450" cy="306705"/>
          </a:xfrm>
          <a:prstGeom prst="rect">
            <a:avLst/>
          </a:prstGeom>
          <a:noFill/>
        </p:spPr>
        <p:txBody>
          <a:bodyPr wrap="square" rtlCol="0">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目录</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31" name="Rectangle 20"/>
          <p:cNvSpPr/>
          <p:nvPr userDrawn="1"/>
        </p:nvSpPr>
        <p:spPr>
          <a:xfrm>
            <a:off x="0" y="874107"/>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
          <p:cNvSpPr txBox="1">
            <a:spLocks noChangeArrowheads="1"/>
          </p:cNvSpPr>
          <p:nvPr userDrawn="1"/>
        </p:nvSpPr>
        <p:spPr bwMode="auto">
          <a:xfrm>
            <a:off x="4050467" y="939899"/>
            <a:ext cx="1313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0" dirty="0">
                <a:solidFill>
                  <a:schemeClr val="bg1"/>
                </a:solidFill>
                <a:latin typeface="微软雅黑" panose="020B0503020204020204" pitchFamily="34" charset="-122"/>
                <a:ea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Rectangle 30"/>
          <p:cNvSpPr/>
          <p:nvPr userDrawn="1"/>
        </p:nvSpPr>
        <p:spPr>
          <a:xfrm>
            <a:off x="3095020" y="1861904"/>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Oval 18"/>
          <p:cNvSpPr>
            <a:spLocks noChangeArrowheads="1"/>
          </p:cNvSpPr>
          <p:nvPr userDrawn="1"/>
        </p:nvSpPr>
        <p:spPr bwMode="auto">
          <a:xfrm>
            <a:off x="2495100" y="1862219"/>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5" name="TextBox 27"/>
          <p:cNvSpPr txBox="1"/>
          <p:nvPr userDrawn="1"/>
        </p:nvSpPr>
        <p:spPr>
          <a:xfrm>
            <a:off x="3860350" y="2139079"/>
            <a:ext cx="3427730" cy="553085"/>
          </a:xfrm>
          <a:prstGeom prst="rect">
            <a:avLst/>
          </a:prstGeom>
          <a:noFill/>
        </p:spPr>
        <p:txBody>
          <a:bodyPr wrap="square" rtlCol="0">
            <a:spAutoFit/>
          </a:bodyPr>
          <a:lstStyle/>
          <a:p>
            <a:pPr algn="l">
              <a:lnSpc>
                <a:spcPct val="150000"/>
              </a:lnSpc>
            </a:pPr>
            <a:r>
              <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rPr>
              <a:t>部门决算工作概述</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28"/>
          <p:cNvSpPr txBox="1"/>
          <p:nvPr userDrawn="1"/>
        </p:nvSpPr>
        <p:spPr>
          <a:xfrm>
            <a:off x="2565585" y="2187339"/>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第一部分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7" name="Rectangle 30"/>
          <p:cNvSpPr/>
          <p:nvPr userDrawn="1"/>
        </p:nvSpPr>
        <p:spPr>
          <a:xfrm>
            <a:off x="3081685" y="3684989"/>
            <a:ext cx="2984656" cy="1146175"/>
          </a:xfrm>
          <a:prstGeom prst="rect">
            <a:avLst/>
          </a:prstGeom>
          <a:gradFill>
            <a:gsLst>
              <a:gs pos="0">
                <a:schemeClr val="accent1">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Oval 18"/>
          <p:cNvSpPr>
            <a:spLocks noChangeArrowheads="1"/>
          </p:cNvSpPr>
          <p:nvPr userDrawn="1"/>
        </p:nvSpPr>
        <p:spPr bwMode="auto">
          <a:xfrm>
            <a:off x="2501450" y="3685304"/>
            <a:ext cx="1152525" cy="1146175"/>
          </a:xfrm>
          <a:prstGeom prst="ellipse">
            <a:avLst/>
          </a:prstGeom>
          <a:solidFill>
            <a:schemeClr val="accent1"/>
          </a:solidFill>
          <a:ln>
            <a:noFill/>
          </a:ln>
        </p:spPr>
        <p:txBody>
          <a:bodyPr vert="horz" wrap="square" lIns="91440" tIns="45720" rIns="91440" bIns="45720" numCol="1" anchor="t" anchorCtr="0" compatLnSpc="1"/>
          <a:lstStyle/>
          <a:p>
            <a:endParaRPr lang="id-ID" sz="1350"/>
          </a:p>
        </p:txBody>
      </p:sp>
      <p:sp>
        <p:nvSpPr>
          <p:cNvPr id="9" name="TextBox 53"/>
          <p:cNvSpPr txBox="1"/>
          <p:nvPr userDrawn="1"/>
        </p:nvSpPr>
        <p:spPr>
          <a:xfrm>
            <a:off x="2552250" y="4010424"/>
            <a:ext cx="1011555" cy="437515"/>
          </a:xfrm>
          <a:prstGeom prst="rect">
            <a:avLst/>
          </a:prstGeom>
          <a:noFill/>
        </p:spPr>
        <p:txBody>
          <a:bodyPr wrap="square" rtlCol="0">
            <a:spAutoFit/>
          </a:bodyPr>
          <a:lstStyle/>
          <a:p>
            <a:pPr algn="ctr">
              <a:lnSpc>
                <a:spcPct val="150000"/>
              </a:lnSpc>
            </a:pPr>
            <a:r>
              <a:rPr lang="zh-CN" altLang="id-ID" sz="1500" dirty="0">
                <a:solidFill>
                  <a:schemeClr val="bg1"/>
                </a:solidFill>
                <a:latin typeface="微软雅黑" panose="020B0503020204020204" pitchFamily="34" charset="-122"/>
                <a:ea typeface="微软雅黑" panose="020B0503020204020204" pitchFamily="34" charset="-122"/>
              </a:rPr>
              <a:t>第二部分</a:t>
            </a:r>
            <a:endParaRPr lang="zh-CN" altLang="id-ID" sz="1500" dirty="0">
              <a:solidFill>
                <a:schemeClr val="bg1"/>
              </a:solidFill>
              <a:latin typeface="微软雅黑" panose="020B0503020204020204" pitchFamily="34" charset="-122"/>
              <a:ea typeface="微软雅黑" panose="020B0503020204020204" pitchFamily="34" charset="-122"/>
            </a:endParaRPr>
          </a:p>
        </p:txBody>
      </p:sp>
      <p:sp>
        <p:nvSpPr>
          <p:cNvPr id="10" name="TextBox 52"/>
          <p:cNvSpPr txBox="1"/>
          <p:nvPr userDrawn="1"/>
        </p:nvSpPr>
        <p:spPr>
          <a:xfrm>
            <a:off x="3860350" y="4010424"/>
            <a:ext cx="4540885" cy="553998"/>
          </a:xfrm>
          <a:prstGeom prst="rect">
            <a:avLst/>
          </a:prstGeom>
          <a:noFill/>
        </p:spPr>
        <p:txBody>
          <a:bodyPr wrap="square" rtlCol="0">
            <a:spAutoFit/>
          </a:bodyPr>
          <a:lstStyle/>
          <a:p>
            <a:pPr algn="l">
              <a:lnSpc>
                <a:spcPct val="150000"/>
              </a:lnSpc>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年度部门</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决算</a:t>
            </a: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id-ID"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3" name="Rectangle 20"/>
          <p:cNvSpPr/>
          <p:nvPr userDrawn="1"/>
        </p:nvSpPr>
        <p:spPr>
          <a:xfrm>
            <a:off x="-3810" y="912495"/>
            <a:ext cx="9150985" cy="46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3542199" y="1637986"/>
            <a:ext cx="2315262" cy="0"/>
            <a:chOff x="4496005" y="1133044"/>
            <a:chExt cx="2315262" cy="0"/>
          </a:xfrm>
        </p:grpSpPr>
        <p:cxnSp>
          <p:nvCxnSpPr>
            <p:cNvPr id="23" name="Straight Connector 22"/>
            <p:cNvCxnSpPr/>
            <p:nvPr/>
          </p:nvCxnSpPr>
          <p:spPr>
            <a:xfrm>
              <a:off x="4496005"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53636" y="1133044"/>
              <a:ext cx="1157631" cy="0"/>
            </a:xfrm>
            <a:prstGeom prst="line">
              <a:avLst/>
            </a:prstGeom>
            <a:ln w="12700">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3"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8" name="Rectangle 20"/>
          <p:cNvSpPr/>
          <p:nvPr userDrawn="1"/>
        </p:nvSpPr>
        <p:spPr>
          <a:xfrm>
            <a:off x="0" y="209173"/>
            <a:ext cx="9144000" cy="915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cxnSp>
        <p:nvCxnSpPr>
          <p:cNvPr id="71" name="直接连接符 7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 name="矩形 1"/>
          <p:cNvSpPr/>
          <p:nvPr userDrawn="1"/>
        </p:nvSpPr>
        <p:spPr>
          <a:xfrm>
            <a:off x="787901" y="6361583"/>
            <a:ext cx="543739" cy="307777"/>
          </a:xfrm>
          <a:prstGeom prst="rect">
            <a:avLst/>
          </a:prstGeom>
        </p:spPr>
        <p:txBody>
          <a:bodyPr wrap="none">
            <a:spAutoFit/>
          </a:bodyPr>
          <a:lstStyle/>
          <a:p>
            <a:pPr eaLnBrk="1" hangingPunct="1">
              <a:buClr>
                <a:srgbClr val="0000FF"/>
              </a:buClr>
              <a:buSzPct val="120000"/>
              <a:buFontTx/>
              <a:buNone/>
              <a:defRPr/>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目录</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cxnSp>
        <p:nvCxnSpPr>
          <p:cNvPr id="31" name="直接连接符 30"/>
          <p:cNvCxnSpPr/>
          <p:nvPr userDrawn="1"/>
        </p:nvCxnSpPr>
        <p:spPr>
          <a:xfrm flipV="1">
            <a:off x="260597" y="6505575"/>
            <a:ext cx="605155" cy="508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灯片编号占位符 5"/>
          <p:cNvSpPr>
            <a:spLocks noGrp="1"/>
          </p:cNvSpPr>
          <p:nvPr>
            <p:ph type="sldNum" sz="quarter" idx="10"/>
          </p:nvPr>
        </p:nvSpPr>
        <p:spPr>
          <a:xfrm>
            <a:off x="6974904" y="6381328"/>
            <a:ext cx="2133600" cy="365125"/>
          </a:xfrm>
        </p:spPr>
        <p:txBody>
          <a:bodyPr/>
          <a:lstStyle>
            <a:lvl1pPr>
              <a:defRPr b="1">
                <a:solidFill>
                  <a:schemeClr val="tx1"/>
                </a:solidFill>
                <a:latin typeface="微软雅黑" panose="020B0503020204020204" pitchFamily="34" charset="-122"/>
                <a:ea typeface="微软雅黑" panose="020B0503020204020204" pitchFamily="34" charset="-122"/>
              </a:defRPr>
            </a:lvl1pPr>
          </a:lstStyle>
          <a:p>
            <a:fld id="{ED173647-899F-4A7C-9F3A-BDEF5784765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5.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FA0B8EA-FD23-4627-B535-AA91ED7D1749}" type="slidenum">
              <a:rPr lang="zh-CN" altLang="en-US"/>
            </a:fld>
            <a:endParaRPr lang="zh-CN" altLang="en-US"/>
          </a:p>
        </p:txBody>
      </p:sp>
      <p:sp>
        <p:nvSpPr>
          <p:cNvPr id="8" name="Rectangle 20"/>
          <p:cNvSpPr/>
          <p:nvPr userDrawn="1"/>
        </p:nvSpPr>
        <p:spPr>
          <a:xfrm>
            <a:off x="0" y="802352"/>
            <a:ext cx="9151242" cy="468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标题占位符 1"/>
          <p:cNvSpPr>
            <a:spLocks noGrp="1"/>
          </p:cNvSpPr>
          <p:nvPr>
            <p:ph type="title"/>
          </p:nvPr>
        </p:nvSpPr>
        <p:spPr bwMode="auto">
          <a:xfrm>
            <a:off x="357158" y="857549"/>
            <a:ext cx="8229600"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
        <p:nvSpPr>
          <p:cNvPr id="17" name="文本框 16"/>
          <p:cNvSpPr txBox="1"/>
          <p:nvPr userDrawn="1"/>
        </p:nvSpPr>
        <p:spPr>
          <a:xfrm>
            <a:off x="6553200" y="635635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FA0B8EA-FD23-4627-B535-AA91ED7D1749}" type="slidenum">
              <a:rPr lang="zh-CN" altLang="en-US"/>
            </a:fld>
            <a:endParaRPr lang="zh-CN" altLang="en-US"/>
          </a:p>
        </p:txBody>
      </p:sp>
      <p:sp>
        <p:nvSpPr>
          <p:cNvPr id="2" name="文本框 1"/>
          <p:cNvSpPr txBox="1"/>
          <p:nvPr userDrawn="1"/>
        </p:nvSpPr>
        <p:spPr>
          <a:xfrm>
            <a:off x="6974840" y="636016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FA0B8EA-FD23-4627-B535-AA91ED7D1749}" type="slidenum">
              <a:rPr lang="zh-CN" altLang="en-US"/>
            </a:fld>
            <a:endParaRPr lang="zh-CN" altLang="en-US"/>
          </a:p>
        </p:txBody>
      </p:sp>
      <p:sp>
        <p:nvSpPr>
          <p:cNvPr id="2" name="文本框 1"/>
          <p:cNvSpPr txBox="1"/>
          <p:nvPr userDrawn="1"/>
        </p:nvSpPr>
        <p:spPr>
          <a:xfrm>
            <a:off x="6974840" y="636016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FA0B8EA-FD23-4627-B535-AA91ED7D1749}" type="slidenum">
              <a:rPr lang="zh-CN" altLang="en-US"/>
            </a:fld>
            <a:endParaRPr lang="zh-CN" altLang="en-US"/>
          </a:p>
        </p:txBody>
      </p:sp>
      <p:sp>
        <p:nvSpPr>
          <p:cNvPr id="8" name="文本框 7"/>
          <p:cNvSpPr txBox="1"/>
          <p:nvPr userDrawn="1"/>
        </p:nvSpPr>
        <p:spPr>
          <a:xfrm>
            <a:off x="6974840" y="636016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28650" y="1825625"/>
            <a:ext cx="7886700" cy="4351338"/>
          </a:xfrm>
          <a:prstGeom prst="rect">
            <a:avLst/>
          </a:prstGeom>
          <a:noFill/>
          <a:ln w="9525">
            <a:noFill/>
          </a:ln>
        </p:spPr>
        <p:txBody>
          <a:bodyPr anchor="t" anchorCtr="0"/>
          <a:lstStyle/>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1F4E1E-D959-4A6F-8B5F-45AA6A90607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04AD1BC-032F-4D62-B85D-A6138A987B53}"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文本框 7"/>
          <p:cNvSpPr txBox="1"/>
          <p:nvPr userDrawn="1"/>
        </p:nvSpPr>
        <p:spPr>
          <a:xfrm>
            <a:off x="6974840" y="6360160"/>
            <a:ext cx="1554480" cy="368300"/>
          </a:xfrm>
          <a:prstGeom prst="rect">
            <a:avLst/>
          </a:prstGeom>
          <a:noFill/>
        </p:spPr>
        <p:txBody>
          <a:bodyPr wrap="non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自治区财政厅</a:t>
            </a:r>
            <a:endParaRPr lang="zh-CN" altLang="en-US">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5" name="矩形 14"/>
          <p:cNvSpPr/>
          <p:nvPr userDrawn="1"/>
        </p:nvSpPr>
        <p:spPr>
          <a:xfrm>
            <a:off x="0" y="31115"/>
            <a:ext cx="9150985" cy="79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93980" y="133350"/>
            <a:ext cx="5172075" cy="583565"/>
          </a:xfrm>
          <a:prstGeom prst="rect">
            <a:avLst/>
          </a:prstGeom>
          <a:noFill/>
        </p:spPr>
        <p:txBody>
          <a:bodyPr wrap="square" rtlCol="0">
            <a:spAutoFit/>
          </a:bodyPr>
          <a:p>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新疆维吾尔自治区财政厅</a:t>
            </a:r>
            <a:endParaRPr lang="zh-CN" altLang="en-US" sz="320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2.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slide" Target="slide1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7.xml.rels><?xml version="1.0" encoding="UTF-8" standalone="yes"?>
<Relationships xmlns="http://schemas.openxmlformats.org/package/2006/relationships"><Relationship Id="rId4" Type="http://schemas.openxmlformats.org/officeDocument/2006/relationships/notesSlide" Target="../notesSlides/notesSlide101.xml"/><Relationship Id="rId3" Type="http://schemas.openxmlformats.org/officeDocument/2006/relationships/slideLayout" Target="../slideLayouts/slideLayout7.xml"/><Relationship Id="rId2" Type="http://schemas.openxmlformats.org/officeDocument/2006/relationships/slide" Target="slide15.xml"/><Relationship Id="rId1" Type="http://schemas.openxmlformats.org/officeDocument/2006/relationships/image" Target="../media/image46.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5.xml"/><Relationship Id="rId1" Type="http://schemas.openxmlformats.org/officeDocument/2006/relationships/image" Target="../media/image47.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5.xml"/><Relationship Id="rId1" Type="http://schemas.openxmlformats.org/officeDocument/2006/relationships/image" Target="../media/image48.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5.xml"/><Relationship Id="rId1" Type="http://schemas.openxmlformats.org/officeDocument/2006/relationships/image" Target="../media/image49.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slide" Target="slide16.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slide" Target="slide16.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3.xml"/><Relationship Id="rId3" Type="http://schemas.openxmlformats.org/officeDocument/2006/relationships/slide" Target="slide16.xml"/><Relationship Id="rId2" Type="http://schemas.openxmlformats.org/officeDocument/2006/relationships/slide" Target="slide30.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slide" Target="slide15.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3.xml"/><Relationship Id="rId2" Type="http://schemas.openxmlformats.org/officeDocument/2006/relationships/image" Target="../media/image5.png"/><Relationship Id="rId1" Type="http://schemas.openxmlformats.org/officeDocument/2006/relationships/slide" Target="slide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3.xml"/><Relationship Id="rId2" Type="http://schemas.openxmlformats.org/officeDocument/2006/relationships/image" Target="../media/image7.png"/><Relationship Id="rId1" Type="http://schemas.openxmlformats.org/officeDocument/2006/relationships/slide" Target="slide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slide" Target="slide15.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3.xml"/><Relationship Id="rId2" Type="http://schemas.openxmlformats.org/officeDocument/2006/relationships/slide" Target="slide15.xml"/><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3.xml"/><Relationship Id="rId2" Type="http://schemas.openxmlformats.org/officeDocument/2006/relationships/slide" Target="slide15.xml"/><Relationship Id="rId1" Type="http://schemas.openxmlformats.org/officeDocument/2006/relationships/image" Target="../media/image9.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 Target="slide1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2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 Target="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23.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 Target="slide1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2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 Target="slide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3.xml"/><Relationship Id="rId2" Type="http://schemas.openxmlformats.org/officeDocument/2006/relationships/image" Target="../media/image22.png"/><Relationship Id="rId1" Type="http://schemas.openxmlformats.org/officeDocument/2006/relationships/slide" Target="slide1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23.xml"/><Relationship Id="rId2" Type="http://schemas.openxmlformats.org/officeDocument/2006/relationships/image" Target="../media/image23.png"/><Relationship Id="rId1" Type="http://schemas.openxmlformats.org/officeDocument/2006/relationships/slide" Target="slide1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2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 Target="slide1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66.xml"/><Relationship Id="rId5" Type="http://schemas.openxmlformats.org/officeDocument/2006/relationships/slideLayout" Target="../slideLayouts/slideLayout23.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 Target="slide1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23.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3.xml"/><Relationship Id="rId1" Type="http://schemas.openxmlformats.org/officeDocument/2006/relationships/slide" Target="slide1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4.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slide" Target="slide1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78.xml"/><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 Target="slide1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7.xml.rels><?xml version="1.0" encoding="UTF-8" standalone="yes"?>
<Relationships xmlns="http://schemas.openxmlformats.org/package/2006/relationships"><Relationship Id="rId6" Type="http://schemas.openxmlformats.org/officeDocument/2006/relationships/notesSlide" Target="../notesSlides/notesSlide81.xml"/><Relationship Id="rId5" Type="http://schemas.openxmlformats.org/officeDocument/2006/relationships/slideLayout" Target="../slideLayouts/slideLayout7.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 Target="slide1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1.xml.rels><?xml version="1.0" encoding="UTF-8" standalone="yes"?>
<Relationships xmlns="http://schemas.openxmlformats.org/package/2006/relationships"><Relationship Id="rId6" Type="http://schemas.openxmlformats.org/officeDocument/2006/relationships/notesSlide" Target="../notesSlides/notesSlide85.xml"/><Relationship Id="rId5" Type="http://schemas.openxmlformats.org/officeDocument/2006/relationships/slideLayout" Target="../slideLayouts/slideLayout7.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 Target="slide1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slide" Target="slide1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slide" Target="slide15.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171700" y="2857500"/>
            <a:ext cx="4661297" cy="1240631"/>
          </a:xfrm>
        </p:spPr>
        <p:txBody>
          <a:bodyPr vert="horz" wrap="square" lIns="68580" tIns="34290" rIns="68580" bIns="34290" numCol="1" rtlCol="0" anchor="ctr"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lang="en-US" altLang="zh-CN" sz="4500" dirty="0">
                <a:solidFill>
                  <a:schemeClr val="bg1"/>
                </a:solidFill>
                <a:latin typeface="微软雅黑" panose="020B0503020204020204" pitchFamily="34" charset="-122"/>
                <a:ea typeface="微软雅黑" panose="020B0503020204020204" pitchFamily="34" charset="-122"/>
                <a:sym typeface="+mn-ea"/>
              </a:rPr>
              <a:t>2020</a:t>
            </a:r>
            <a:r>
              <a:rPr lang="zh-CN" altLang="en-US" sz="4500" dirty="0">
                <a:solidFill>
                  <a:schemeClr val="bg1"/>
                </a:solidFill>
                <a:latin typeface="微软雅黑" panose="020B0503020204020204" pitchFamily="34" charset="-122"/>
                <a:ea typeface="微软雅黑" panose="020B0503020204020204" pitchFamily="34" charset="-122"/>
                <a:sym typeface="+mn-ea"/>
              </a:rPr>
              <a:t>年度部门决算</a:t>
            </a:r>
            <a:endParaRPr kumimoji="0" lang="zh-CN" altLang="en-US" sz="45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5122" name="Rectangle 3"/>
          <p:cNvSpPr>
            <a:spLocks noGrp="1"/>
          </p:cNvSpPr>
          <p:nvPr>
            <p:ph idx="4294967295"/>
          </p:nvPr>
        </p:nvSpPr>
        <p:spPr>
          <a:xfrm>
            <a:off x="2586355" y="4832985"/>
            <a:ext cx="3409950" cy="984885"/>
          </a:xfrm>
          <a:solidFill>
            <a:srgbClr val="FFFFFF"/>
          </a:solidFill>
        </p:spPr>
        <p:txBody>
          <a:bodyPr vert="horz" wrap="square" lIns="68580" tIns="34290" rIns="68580" bIns="34290" anchor="t" anchorCtr="0"/>
          <a:lstStyle/>
          <a:p>
            <a:pPr marL="0" indent="0" algn="ctr" eaLnBrk="1" hangingPunct="1">
              <a:buNone/>
            </a:pPr>
            <a:r>
              <a:rPr lang="zh-CN" altLang="en-US" dirty="0">
                <a:solidFill>
                  <a:srgbClr val="002060"/>
                </a:solidFill>
                <a:latin typeface="微软雅黑" panose="020B0503020204020204" pitchFamily="34" charset="-122"/>
                <a:ea typeface="微软雅黑" panose="020B0503020204020204" pitchFamily="34" charset="-122"/>
              </a:rPr>
              <a:t>财政厅国库处</a:t>
            </a:r>
            <a:endParaRPr lang="zh-CN" altLang="en-US" dirty="0">
              <a:solidFill>
                <a:srgbClr val="002060"/>
              </a:solidFill>
              <a:latin typeface="微软雅黑" panose="020B0503020204020204" pitchFamily="34" charset="-122"/>
              <a:ea typeface="微软雅黑" panose="020B0503020204020204" pitchFamily="34" charset="-122"/>
            </a:endParaRPr>
          </a:p>
          <a:p>
            <a:pPr marL="0" indent="0" algn="ctr" eaLnBrk="1" hangingPunct="1">
              <a:buNone/>
            </a:pPr>
            <a:r>
              <a:rPr lang="en-US" altLang="zh-CN" dirty="0" smtClean="0">
                <a:solidFill>
                  <a:srgbClr val="002060"/>
                </a:solidFill>
                <a:latin typeface="微软雅黑" panose="020B0503020204020204" pitchFamily="34" charset="-122"/>
                <a:ea typeface="微软雅黑" panose="020B0503020204020204" pitchFamily="34" charset="-122"/>
              </a:rPr>
              <a:t>2020</a:t>
            </a:r>
            <a:r>
              <a:rPr lang="zh-CN" altLang="en-US" dirty="0" smtClean="0">
                <a:solidFill>
                  <a:srgbClr val="002060"/>
                </a:solidFill>
                <a:latin typeface="微软雅黑" panose="020B0503020204020204" pitchFamily="34" charset="-122"/>
                <a:ea typeface="微软雅黑" panose="020B0503020204020204" pitchFamily="34" charset="-122"/>
              </a:rPr>
              <a:t>年</a:t>
            </a:r>
            <a:r>
              <a:rPr lang="en-US" altLang="zh-CN" dirty="0" smtClean="0">
                <a:solidFill>
                  <a:srgbClr val="002060"/>
                </a:solidFill>
                <a:latin typeface="微软雅黑" panose="020B0503020204020204" pitchFamily="34" charset="-122"/>
                <a:ea typeface="微软雅黑" panose="020B0503020204020204" pitchFamily="34" charset="-122"/>
              </a:rPr>
              <a:t>12</a:t>
            </a:r>
            <a:r>
              <a:rPr lang="zh-CN" altLang="en-US" dirty="0" smtClean="0">
                <a:solidFill>
                  <a:srgbClr val="002060"/>
                </a:solidFill>
                <a:latin typeface="微软雅黑" panose="020B0503020204020204" pitchFamily="34" charset="-122"/>
                <a:ea typeface="微软雅黑" panose="020B0503020204020204" pitchFamily="34" charset="-122"/>
              </a:rPr>
              <a:t>月</a:t>
            </a:r>
            <a:endParaRPr lang="zh-CN" altLang="en-US"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1" descr="© INSCALE GmbH, 26.05.2010&#10;http://www.presentationload.com/"/>
          <p:cNvSpPr>
            <a:spLocks noChangeArrowheads="1"/>
          </p:cNvSpPr>
          <p:nvPr/>
        </p:nvSpPr>
        <p:spPr bwMode="gray">
          <a:xfrm>
            <a:off x="337255" y="2163336"/>
            <a:ext cx="8470518" cy="3998793"/>
          </a:xfrm>
          <a:prstGeom prst="roundRect">
            <a:avLst>
              <a:gd name="adj" fmla="val 1838"/>
            </a:avLst>
          </a:prstGeom>
          <a:solidFill>
            <a:srgbClr val="114F95"/>
          </a:solidFill>
        </p:spPr>
        <p:style>
          <a:lnRef idx="3">
            <a:schemeClr val="lt1"/>
          </a:lnRef>
          <a:fillRef idx="1">
            <a:schemeClr val="accent1"/>
          </a:fillRef>
          <a:effectRef idx="1">
            <a:schemeClr val="accent1"/>
          </a:effectRef>
          <a:fontRef idx="minor">
            <a:schemeClr val="lt1"/>
          </a:fontRef>
        </p:style>
        <p:txBody>
          <a:bodyPr/>
          <a:lstStyle/>
          <a:p>
            <a:pPr>
              <a:defRPr/>
            </a:pPr>
            <a:endParaRPr lang="de-DE" noProof="1">
              <a:solidFill>
                <a:srgbClr val="114F95"/>
              </a:solidFill>
              <a:ea typeface="+mn-ea"/>
            </a:endParaRPr>
          </a:p>
        </p:txBody>
      </p:sp>
      <p:sp>
        <p:nvSpPr>
          <p:cNvPr id="5" name="矩形 4"/>
          <p:cNvSpPr/>
          <p:nvPr/>
        </p:nvSpPr>
        <p:spPr>
          <a:xfrm>
            <a:off x="824384" y="6373799"/>
            <a:ext cx="2820362"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第一部分~部门决算编报体系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29699"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14B0C53-CADF-4365-907B-2D39B2F388C6}"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
        <p:nvSpPr>
          <p:cNvPr id="16" name="TextBox 15"/>
          <p:cNvSpPr txBox="1"/>
          <p:nvPr/>
        </p:nvSpPr>
        <p:spPr>
          <a:xfrm>
            <a:off x="714348" y="2634386"/>
            <a:ext cx="7715304" cy="2363724"/>
          </a:xfrm>
          <a:prstGeom prst="rect">
            <a:avLst/>
          </a:prstGeom>
          <a:noFill/>
        </p:spPr>
        <p:txBody>
          <a:bodyPr wrap="square" rtlCol="0">
            <a:spAutoFit/>
          </a:bodyPr>
          <a:lstStyle/>
          <a:p>
            <a:pPr indent="457200">
              <a:lnSpc>
                <a:spcPct val="120000"/>
              </a:lnSpc>
              <a:defRPr/>
            </a:pPr>
            <a:r>
              <a:rPr lang="zh-CN" altLang="en-US" sz="2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反映部门（单位）收支预算执行</a:t>
            </a:r>
            <a:r>
              <a:rPr lang="zh-CN" altLang="en-US" sz="2400" kern="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结果及预算相关统计信息</a:t>
            </a:r>
            <a:r>
              <a:rPr lang="zh-CN" altLang="en-US" sz="2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defRPr/>
            </a:pPr>
            <a:endParaRPr lang="en-US" altLang="zh-CN"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defRPr/>
            </a:pPr>
            <a:endParaRPr lang="en-US" altLang="zh-CN"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defRPr/>
            </a:pPr>
            <a:r>
              <a:rPr lang="zh-CN" altLang="en-US"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基础数据表包括：</a:t>
            </a:r>
            <a:endParaRPr lang="en-US" altLang="zh-CN"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ct val="20000"/>
              </a:spcBef>
              <a:buClr>
                <a:schemeClr val="bg1"/>
              </a:buClr>
              <a:buSzPct val="12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封面、主表（</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）、附表（</a:t>
            </a: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426838" y="1234155"/>
            <a:ext cx="2076179" cy="523220"/>
          </a:xfrm>
          <a:prstGeom prst="rect">
            <a:avLst/>
          </a:prstGeom>
          <a:scene3d>
            <a:camera prst="orthographicFront"/>
            <a:lightRig rig="threePt" dir="t"/>
          </a:scene3d>
          <a:sp3d>
            <a:bevelT w="139700" prst="cross"/>
          </a:sp3d>
        </p:spPr>
        <p:txBody>
          <a:bodyPr wrap="square">
            <a:spAutoFit/>
          </a:bodyPr>
          <a:lstStyle/>
          <a:p>
            <a:pPr eaLnBrk="1" hangingPunct="1">
              <a:defRPr/>
            </a:pPr>
            <a:r>
              <a:rPr lang="zh-CN" altLang="en-US" sz="2800" dirty="0">
                <a:solidFill>
                  <a:schemeClr val="bg1"/>
                </a:solidFill>
                <a:latin typeface="微软雅黑" panose="020B0503020204020204" pitchFamily="34" charset="-122"/>
                <a:ea typeface="微软雅黑" panose="020B0503020204020204" pitchFamily="34" charset="-122"/>
              </a:rPr>
              <a:t>基础数据表</a:t>
            </a:r>
            <a:endParaRPr lang="zh-CN" altLang="en-US" sz="2800" b="1" kern="0"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26691" y="1419846"/>
            <a:ext cx="8215370"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 础 数 据 表</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428C9D7-BD9D-4F51-9134-BC8A961F4A3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二十一、基本数字</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3958" name="Rectangle 3"/>
          <p:cNvSpPr txBox="1">
            <a:spLocks noChangeArrowheads="1"/>
          </p:cNvSpPr>
          <p:nvPr/>
        </p:nvSpPr>
        <p:spPr bwMode="auto">
          <a:xfrm>
            <a:off x="1547813" y="1771476"/>
            <a:ext cx="7491412"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3600"/>
              </a:lnSpc>
              <a:buClr>
                <a:srgbClr val="002060"/>
              </a:buClr>
              <a:buFont typeface="Wingdings" panose="05000000000000000000" pitchFamily="2" charset="2"/>
              <a:buChar char="Ø"/>
            </a:pPr>
            <a:endParaRPr lang="en-US" altLang="zh-CN" sz="2400" dirty="0">
              <a:solidFill>
                <a:srgbClr val="114F95"/>
              </a:solidFill>
            </a:endParaRPr>
          </a:p>
          <a:p>
            <a:pPr eaLnBrk="1" hangingPunct="1">
              <a:lnSpc>
                <a:spcPts val="3600"/>
              </a:lnSpc>
              <a:buClr>
                <a:srgbClr val="002060"/>
              </a:buClr>
              <a:buFont typeface="Wingdings" panose="05000000000000000000" pitchFamily="2" charset="2"/>
              <a:buChar char="Ø"/>
            </a:pPr>
            <a:endParaRPr lang="en-US" altLang="zh-CN" sz="2400" dirty="0">
              <a:solidFill>
                <a:srgbClr val="114F95"/>
              </a:solidFill>
            </a:endParaRPr>
          </a:p>
          <a:p>
            <a:pPr eaLnBrk="1" hangingPunct="1">
              <a:lnSpc>
                <a:spcPct val="150000"/>
              </a:lnSpc>
              <a:buClr>
                <a:srgbClr val="002060"/>
              </a:buClr>
              <a:buFont typeface="Wingdings" panose="05000000000000000000" pitchFamily="2" charset="2"/>
              <a:buChar char="Ø"/>
            </a:pPr>
            <a:endParaRPr lang="en-US" altLang="zh-CN" sz="24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None/>
            </a:pPr>
            <a:r>
              <a:rPr lang="zh-CN" altLang="en-US" sz="2400" dirty="0">
                <a:solidFill>
                  <a:srgbClr val="114F95"/>
                </a:solidFill>
                <a:latin typeface="微软雅黑" panose="020B0503020204020204" pitchFamily="34" charset="-122"/>
                <a:ea typeface="微软雅黑" panose="020B0503020204020204" pitchFamily="34" charset="-122"/>
              </a:rPr>
              <a:t>本表反映单位年末机构、人员相关情况，按支出功能分类科目分“类”“款”“项”进行填列。</a:t>
            </a:r>
            <a:endParaRPr lang="zh-CN" altLang="en-US" sz="24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500306"/>
            <a:ext cx="1441450" cy="3390812"/>
            <a:chOff x="0" y="2564819"/>
            <a:chExt cx="1441450" cy="3579275"/>
          </a:xfrm>
        </p:grpSpPr>
        <p:sp>
          <p:nvSpPr>
            <p:cNvPr id="12" name="矩形 11"/>
            <p:cNvSpPr/>
            <p:nvPr/>
          </p:nvSpPr>
          <p:spPr>
            <a:xfrm>
              <a:off x="0" y="2564819"/>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846764"/>
              <a:ext cx="1441450" cy="97313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279527"/>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5122B58-C11C-4047-98AC-F896DF30403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二十一、基本数字</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071678"/>
            <a:ext cx="1441450" cy="3566919"/>
            <a:chOff x="-29943" y="2130512"/>
            <a:chExt cx="1441450" cy="3757772"/>
          </a:xfrm>
        </p:grpSpPr>
        <p:sp>
          <p:nvSpPr>
            <p:cNvPr id="13" name="矩形 12"/>
            <p:cNvSpPr/>
            <p:nvPr/>
          </p:nvSpPr>
          <p:spPr>
            <a:xfrm>
              <a:off x="-29943" y="2130512"/>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29943" y="3560459"/>
              <a:ext cx="1441450" cy="9731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29943" y="4915146"/>
              <a:ext cx="1441450" cy="97313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85345" name="Rectangle 1"/>
          <p:cNvSpPr>
            <a:spLocks noChangeArrowheads="1"/>
          </p:cNvSpPr>
          <p:nvPr/>
        </p:nvSpPr>
        <p:spPr bwMode="auto">
          <a:xfrm>
            <a:off x="1643042" y="2428868"/>
            <a:ext cx="7072362" cy="3416320"/>
          </a:xfrm>
          <a:prstGeom prst="rect">
            <a:avLst/>
          </a:prstGeom>
          <a:noFill/>
          <a:ln w="9525">
            <a:noFill/>
            <a:miter lim="800000"/>
          </a:ln>
          <a:effectLst/>
        </p:spPr>
        <p:txBody>
          <a:bodyPr vert="horz" wrap="square" lIns="91440" tIns="45720" rIns="91440" bIns="45720" numCol="1" anchor="ctr" anchorCtr="0" compatLnSpc="1">
            <a:spAutoFit/>
          </a:bodyPr>
          <a:lstStyle/>
          <a:p>
            <a:pPr indent="406400" eaLnBrk="1" hangingPunct="1">
              <a:lnSpc>
                <a:spcPct val="150000"/>
              </a:lnSpc>
              <a:buFont typeface="Wingdings" panose="05000000000000000000" pitchFamily="2" charset="2"/>
              <a:buChar char="Ø"/>
            </a:pPr>
            <a:r>
              <a:rPr lang="zh-CN" altLang="en-US" dirty="0" smtClean="0">
                <a:solidFill>
                  <a:srgbClr val="114F95"/>
                </a:solidFill>
                <a:latin typeface="微软雅黑" panose="020B0503020204020204" pitchFamily="34" charset="-122"/>
                <a:ea typeface="微软雅黑" panose="020B0503020204020204" pitchFamily="34" charset="-122"/>
              </a:rPr>
              <a:t>单位应按财政部门实际供给经费情况对应填列年末在职人数及离退休人数。</a:t>
            </a:r>
            <a:endParaRPr kumimoji="0" lang="en-US" altLang="zh-CN" i="0" u="none" strike="noStrike" cap="none" normalizeH="0" baseline="0" dirty="0" smtClean="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064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kumimoji="0" lang="zh-CN" i="0" u="none" strike="noStrike" cap="none" normalizeH="0" baseline="0" dirty="0" smtClean="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rPr>
              <a:t>已经</a:t>
            </a:r>
            <a:r>
              <a:rPr kumimoji="0" lang="zh-CN" i="0" u="none" strike="noStrike" cap="none" normalizeH="0" baseline="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rPr>
              <a:t>实施基本养老保险制度改革且退休人员由社会保险经办机构从社会保险基金中统一发放基本养老金的地区，相关支出和人数应在社会保险基金决算中反映，不在本表重复反映。</a:t>
            </a:r>
            <a:endParaRPr kumimoji="0" lang="en-US" altLang="zh-CN" i="0" u="none" strike="noStrike" cap="none" normalizeH="0" baseline="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06400" eaLnBrk="1" hangingPunct="1">
              <a:lnSpc>
                <a:spcPct val="150000"/>
              </a:lnSpc>
              <a:buFont typeface="Wingdings" panose="05000000000000000000" pitchFamily="2" charset="2"/>
              <a:buChar char="Ø"/>
            </a:pPr>
            <a:r>
              <a:rPr lang="zh-CN" altLang="en-US" dirty="0" smtClean="0">
                <a:solidFill>
                  <a:srgbClr val="114F95"/>
                </a:solidFill>
                <a:latin typeface="微软雅黑" panose="020B0503020204020204" pitchFamily="34" charset="-122"/>
                <a:ea typeface="微软雅黑" panose="020B0503020204020204" pitchFamily="34" charset="-122"/>
              </a:rPr>
              <a:t>年末</a:t>
            </a:r>
            <a:r>
              <a:rPr lang="zh-CN" altLang="en-US" dirty="0">
                <a:solidFill>
                  <a:srgbClr val="114F95"/>
                </a:solidFill>
                <a:latin typeface="微软雅黑" panose="020B0503020204020204" pitchFamily="34" charset="-122"/>
                <a:ea typeface="微软雅黑" panose="020B0503020204020204" pitchFamily="34" charset="-122"/>
              </a:rPr>
              <a:t>其他人员：填列由单位人事部门管理的聘用期</a:t>
            </a:r>
            <a:r>
              <a:rPr lang="en-US" dirty="0">
                <a:solidFill>
                  <a:srgbClr val="114F95"/>
                </a:solidFill>
                <a:latin typeface="微软雅黑" panose="020B0503020204020204" pitchFamily="34" charset="-122"/>
                <a:ea typeface="微软雅黑" panose="020B0503020204020204" pitchFamily="34" charset="-122"/>
              </a:rPr>
              <a:t>1</a:t>
            </a:r>
            <a:r>
              <a:rPr lang="zh-CN" altLang="en-US" dirty="0">
                <a:solidFill>
                  <a:srgbClr val="114F95"/>
                </a:solidFill>
                <a:latin typeface="微软雅黑" panose="020B0503020204020204" pitchFamily="34" charset="-122"/>
                <a:ea typeface="微软雅黑" panose="020B0503020204020204" pitchFamily="34" charset="-122"/>
              </a:rPr>
              <a:t>年以上的编制外聘用人员，不包括工勤编制人员和临时工、短期劳务人员、劳务派遣人员等</a:t>
            </a:r>
            <a:r>
              <a:rPr lang="zh-CN" altLang="en-US" dirty="0" smtClean="0">
                <a:solidFill>
                  <a:srgbClr val="114F95"/>
                </a:solidFill>
                <a:latin typeface="微软雅黑" panose="020B0503020204020204" pitchFamily="34" charset="-122"/>
                <a:ea typeface="微软雅黑" panose="020B0503020204020204" pitchFamily="34" charset="-122"/>
              </a:rPr>
              <a:t>。</a:t>
            </a:r>
            <a:endParaRPr lang="zh-CN" altLang="en-US"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AADB860-3379-4996-9A02-BACAC563D99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二十二、机构运行信息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428736"/>
            <a:ext cx="1441450" cy="4825006"/>
            <a:chOff x="34925" y="1484313"/>
            <a:chExt cx="1441450" cy="5017859"/>
          </a:xfrm>
        </p:grpSpPr>
        <p:sp>
          <p:nvSpPr>
            <p:cNvPr id="10" name="矩形 9"/>
            <p:cNvSpPr/>
            <p:nvPr/>
          </p:nvSpPr>
          <p:spPr>
            <a:xfrm>
              <a:off x="34925" y="1484313"/>
              <a:ext cx="1441450" cy="97155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34925" y="2767538"/>
              <a:ext cx="1441450" cy="9731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34925" y="4149080"/>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34925" y="5529034"/>
              <a:ext cx="1441450" cy="9731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矩形 12"/>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16386" name="Picture 2" descr="C:\Users\Administrator\Desktop\日常工作\王瑜亮\关于召开2020年全国部门决算工作会的通知\ppt\截图 - 副本\财决附03表.PNG"/>
          <p:cNvPicPr>
            <a:picLocks noChangeAspect="1" noChangeArrowheads="1"/>
          </p:cNvPicPr>
          <p:nvPr/>
        </p:nvPicPr>
        <p:blipFill>
          <a:blip r:embed="rId2"/>
          <a:srcRect/>
          <a:stretch>
            <a:fillRect/>
          </a:stretch>
        </p:blipFill>
        <p:spPr bwMode="auto">
          <a:xfrm>
            <a:off x="1928794" y="2000240"/>
            <a:ext cx="6213671" cy="4430189"/>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5851C48-64C8-4837-8855-6712D83A254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二十二、机构运行信息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0102" name="Rectangle 3"/>
          <p:cNvSpPr txBox="1">
            <a:spLocks noChangeArrowheads="1"/>
          </p:cNvSpPr>
          <p:nvPr/>
        </p:nvSpPr>
        <p:spPr bwMode="auto">
          <a:xfrm>
            <a:off x="1547813" y="2059508"/>
            <a:ext cx="7491412" cy="432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dirty="0">
                <a:solidFill>
                  <a:srgbClr val="114F95"/>
                </a:solidFill>
                <a:latin typeface="微软雅黑" panose="020B0503020204020204" pitchFamily="34" charset="-122"/>
                <a:ea typeface="微软雅黑" panose="020B0503020204020204" pitchFamily="34" charset="-122"/>
              </a:rPr>
              <a:t>本表反映单位“三公”经费、机关运行经费、公务用车以及政府采购支出等情况。</a:t>
            </a:r>
            <a:endParaRPr lang="zh-CN" altLang="en-US" sz="28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75" y="1476694"/>
            <a:ext cx="1441450" cy="4752998"/>
            <a:chOff x="34925" y="1484313"/>
            <a:chExt cx="1441450" cy="5017859"/>
          </a:xfrm>
        </p:grpSpPr>
        <p:sp>
          <p:nvSpPr>
            <p:cNvPr id="11" name="矩形 10"/>
            <p:cNvSpPr/>
            <p:nvPr/>
          </p:nvSpPr>
          <p:spPr>
            <a:xfrm>
              <a:off x="34925" y="1484313"/>
              <a:ext cx="1441450" cy="97155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34925" y="2767538"/>
              <a:ext cx="1441450" cy="97313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4925" y="4149080"/>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34925" y="5529034"/>
              <a:ext cx="1441450" cy="9731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5851C48-64C8-4837-8855-6712D83A254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二十二、机构运行信息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0102" name="Rectangle 3"/>
          <p:cNvSpPr txBox="1">
            <a:spLocks noChangeArrowheads="1"/>
          </p:cNvSpPr>
          <p:nvPr/>
        </p:nvSpPr>
        <p:spPr bwMode="auto">
          <a:xfrm>
            <a:off x="1500166" y="2214554"/>
            <a:ext cx="7358114" cy="37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b="1" dirty="0">
              <a:solidFill>
                <a:srgbClr val="114F95"/>
              </a:solidFill>
            </a:endParaRPr>
          </a:p>
          <a:p>
            <a:pPr indent="406400" eaLnBrk="1" hangingPunct="1">
              <a:lnSpc>
                <a:spcPct val="150000"/>
              </a:lnSpc>
              <a:spcBef>
                <a:spcPct val="0"/>
              </a:spcBef>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cs typeface="Times New Roman" panose="02020603050405020304" pitchFamily="18" charset="0"/>
              </a:rPr>
              <a:t>“公务接待费”的预算数只填报合计数，不再填报各明细项预算数 。</a:t>
            </a:r>
            <a:endParaRPr lang="en-US" altLang="zh-CN" sz="2400" dirty="0" smtClean="0">
              <a:solidFill>
                <a:srgbClr val="114F95"/>
              </a:solidFill>
              <a:latin typeface="微软雅黑" panose="020B0503020204020204" pitchFamily="34" charset="-122"/>
              <a:ea typeface="微软雅黑" panose="020B0503020204020204" pitchFamily="34" charset="-122"/>
              <a:cs typeface="Times New Roman" panose="02020603050405020304" pitchFamily="18" charset="0"/>
            </a:endParaRPr>
          </a:p>
          <a:p>
            <a:pPr indent="406400" eaLnBrk="1" hangingPunct="1">
              <a:lnSpc>
                <a:spcPct val="150000"/>
              </a:lnSpc>
              <a:spcBef>
                <a:spcPct val="0"/>
              </a:spcBef>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cs typeface="Times New Roman" panose="02020603050405020304" pitchFamily="18" charset="0"/>
              </a:rPr>
              <a:t>“会议费”“培训费”不填报预算数。</a:t>
            </a:r>
            <a:endParaRPr lang="zh-CN" altLang="en-US" sz="2400" dirty="0" smtClean="0">
              <a:solidFill>
                <a:srgbClr val="114F95"/>
              </a:solidFill>
              <a:latin typeface="微软雅黑" panose="020B0503020204020204" pitchFamily="34" charset="-122"/>
              <a:ea typeface="微软雅黑" panose="020B0503020204020204" pitchFamily="34" charset="-122"/>
              <a:cs typeface="Times New Roman" panose="02020603050405020304" pitchFamily="18" charset="0"/>
            </a:endParaRPr>
          </a:p>
          <a:p>
            <a:pPr indent="406400" eaLnBrk="1" hangingPunct="1">
              <a:lnSpc>
                <a:spcPct val="150000"/>
              </a:lnSpc>
              <a:spcBef>
                <a:spcPct val="0"/>
              </a:spcBef>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cs typeface="Times New Roman" panose="02020603050405020304" pitchFamily="18" charset="0"/>
              </a:rPr>
              <a:t>将“由养老保险基金发放养老金的离退休人员（人）”指标删除，在填报说明附表细化统计。</a:t>
            </a:r>
            <a:endParaRPr lang="zh-CN" altLang="en-US" sz="2400" dirty="0">
              <a:solidFill>
                <a:srgbClr val="114F95"/>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12065" y="1484314"/>
            <a:ext cx="1441450" cy="4752998"/>
            <a:chOff x="34925" y="1484313"/>
            <a:chExt cx="1441450" cy="5017859"/>
          </a:xfrm>
        </p:grpSpPr>
        <p:sp>
          <p:nvSpPr>
            <p:cNvPr id="11" name="矩形 10"/>
            <p:cNvSpPr/>
            <p:nvPr/>
          </p:nvSpPr>
          <p:spPr>
            <a:xfrm>
              <a:off x="34925" y="1484313"/>
              <a:ext cx="1441450" cy="97155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34925" y="2843292"/>
              <a:ext cx="1441450" cy="973138"/>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4925" y="4149080"/>
              <a:ext cx="1441450" cy="97155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34925" y="5529034"/>
              <a:ext cx="1441450" cy="973138"/>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6B37BC1-4A30-44D1-88DC-0C4F52C38E1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二十二、机构运行信息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1652588" y="1785926"/>
            <a:ext cx="7491412" cy="464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indent="533400" eaLnBrk="1" hangingPunct="1">
              <a:lnSpc>
                <a:spcPct val="150000"/>
              </a:lnSpc>
              <a:spcBef>
                <a:spcPct val="20000"/>
              </a:spcBef>
              <a:buFontTx/>
              <a:buNone/>
              <a:defRPr sz="3200">
                <a:solidFill>
                  <a:srgbClr val="00206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buFont typeface="Wingdings" panose="05000000000000000000" pitchFamily="2" charset="2"/>
              <a:buChar char="Ø"/>
            </a:pPr>
            <a:endParaRPr lang="en-US" altLang="zh-CN" sz="1400" dirty="0" smtClean="0">
              <a:solidFill>
                <a:srgbClr val="114F95"/>
              </a:solidFill>
            </a:endParaRPr>
          </a:p>
          <a:p>
            <a:pPr>
              <a:buFont typeface="Wingdings" panose="05000000000000000000" pitchFamily="2" charset="2"/>
              <a:buChar char="Ø"/>
            </a:pPr>
            <a:r>
              <a:rPr lang="zh-CN" altLang="en-US" sz="2000" dirty="0" smtClean="0">
                <a:solidFill>
                  <a:srgbClr val="114F95"/>
                </a:solidFill>
              </a:rPr>
              <a:t>“三公”</a:t>
            </a:r>
            <a:r>
              <a:rPr lang="zh-CN" altLang="en-US" sz="2000" dirty="0">
                <a:solidFill>
                  <a:srgbClr val="114F95"/>
                </a:solidFill>
              </a:rPr>
              <a:t>经费填列单位使用</a:t>
            </a:r>
            <a:r>
              <a:rPr lang="zh-CN" altLang="en-US" sz="2000" dirty="0">
                <a:solidFill>
                  <a:srgbClr val="FF0000"/>
                </a:solidFill>
              </a:rPr>
              <a:t>一般公共预算财政拨款</a:t>
            </a:r>
            <a:r>
              <a:rPr lang="zh-CN" altLang="en-US" sz="2000" dirty="0">
                <a:solidFill>
                  <a:srgbClr val="114F95"/>
                </a:solidFill>
              </a:rPr>
              <a:t>安排的支出，其中：中央单位不包括教学科研人员因公出国（境）费及相关团组和人次，地方单位按照本级部门预算口径填报。“三公”经费相关统计数是指使用一般公共预算财政拨款负担费用的相关批次、人次及车辆情况。</a:t>
            </a:r>
            <a:endParaRPr lang="zh-CN" altLang="en-US" sz="2000" dirty="0">
              <a:solidFill>
                <a:srgbClr val="114F95"/>
              </a:solidFill>
            </a:endParaRPr>
          </a:p>
          <a:p>
            <a:r>
              <a:rPr lang="en-US" sz="2000" dirty="0">
                <a:solidFill>
                  <a:srgbClr val="114F95"/>
                </a:solidFill>
              </a:rPr>
              <a:t>1</a:t>
            </a:r>
            <a:r>
              <a:rPr lang="zh-CN" altLang="en-US" sz="2000" dirty="0">
                <a:solidFill>
                  <a:srgbClr val="114F95"/>
                </a:solidFill>
              </a:rPr>
              <a:t>．预算数按批复的年初预算数填报，统计数应与一般公共预算财政拨款支出决算明细表保持衔接。</a:t>
            </a:r>
            <a:endParaRPr lang="zh-CN" altLang="en-US" sz="2000" dirty="0">
              <a:solidFill>
                <a:srgbClr val="114F95"/>
              </a:solidFill>
            </a:endParaRPr>
          </a:p>
          <a:p>
            <a:r>
              <a:rPr lang="en-US" sz="2000" dirty="0">
                <a:solidFill>
                  <a:srgbClr val="114F95"/>
                </a:solidFill>
              </a:rPr>
              <a:t>2.</a:t>
            </a:r>
            <a:r>
              <a:rPr lang="zh-CN" altLang="en-US" sz="2000" dirty="0">
                <a:solidFill>
                  <a:srgbClr val="114F95"/>
                </a:solidFill>
              </a:rPr>
              <a:t>公务用车购置数（辆）和公务用车保有量（辆）填列使用一般公共预算财政拨款负担费用所对应的车辆情况</a:t>
            </a:r>
            <a:r>
              <a:rPr lang="zh-CN" altLang="en-US" sz="2000" dirty="0" smtClean="0">
                <a:solidFill>
                  <a:srgbClr val="114F95"/>
                </a:solidFill>
              </a:rPr>
              <a:t>。</a:t>
            </a:r>
            <a:endParaRPr lang="zh-CN" altLang="en-US" dirty="0">
              <a:solidFill>
                <a:srgbClr val="114F95"/>
              </a:solidFill>
            </a:endParaRPr>
          </a:p>
        </p:txBody>
      </p:sp>
      <p:grpSp>
        <p:nvGrpSpPr>
          <p:cNvPr id="2" name="组合 1"/>
          <p:cNvGrpSpPr/>
          <p:nvPr/>
        </p:nvGrpSpPr>
        <p:grpSpPr>
          <a:xfrm>
            <a:off x="4445" y="1461453"/>
            <a:ext cx="1441450" cy="4680991"/>
            <a:chOff x="34925" y="1484313"/>
            <a:chExt cx="1441450" cy="5017859"/>
          </a:xfrm>
        </p:grpSpPr>
        <p:sp>
          <p:nvSpPr>
            <p:cNvPr id="14" name="矩形 13"/>
            <p:cNvSpPr/>
            <p:nvPr/>
          </p:nvSpPr>
          <p:spPr>
            <a:xfrm>
              <a:off x="34925" y="1484313"/>
              <a:ext cx="1441450" cy="97155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4925" y="2767538"/>
              <a:ext cx="1441450" cy="97313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34925" y="4149080"/>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34925" y="5529034"/>
              <a:ext cx="1441450" cy="97313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6B37BC1-4A30-44D1-88DC-0C4F52C38E1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二十二、</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基本数字表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12065" y="1484313"/>
            <a:ext cx="1441450" cy="4680991"/>
            <a:chOff x="34925" y="1484313"/>
            <a:chExt cx="1441450" cy="5017859"/>
          </a:xfrm>
        </p:grpSpPr>
        <p:sp>
          <p:nvSpPr>
            <p:cNvPr id="14" name="矩形 13"/>
            <p:cNvSpPr/>
            <p:nvPr/>
          </p:nvSpPr>
          <p:spPr>
            <a:xfrm>
              <a:off x="34925" y="1484313"/>
              <a:ext cx="1441450" cy="97155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34925" y="2767538"/>
              <a:ext cx="1441450" cy="97313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34925" y="4149080"/>
              <a:ext cx="1441450" cy="97155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34925" y="5529034"/>
              <a:ext cx="1441450" cy="97313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85377" name="Rectangle 1"/>
          <p:cNvSpPr>
            <a:spLocks noChangeArrowheads="1"/>
          </p:cNvSpPr>
          <p:nvPr/>
        </p:nvSpPr>
        <p:spPr bwMode="auto">
          <a:xfrm>
            <a:off x="1714480" y="1872020"/>
            <a:ext cx="7072362" cy="4985980"/>
          </a:xfrm>
          <a:prstGeom prst="rect">
            <a:avLst/>
          </a:prstGeom>
          <a:noFill/>
          <a:ln w="9525">
            <a:noFill/>
            <a:miter lim="800000"/>
          </a:ln>
          <a:effectLst/>
        </p:spPr>
        <p:txBody>
          <a:bodyPr vert="horz" wrap="square" lIns="91440" tIns="45720" rIns="91440" bIns="45720" numCol="1" anchor="ctr" anchorCtr="0" compatLnSpc="1">
            <a:spAutoFit/>
          </a:bodyPr>
          <a:lstStyle/>
          <a:p>
            <a:pPr marR="0" lvl="0" indent="533400" defTabSz="914400" eaLnBrk="1" latinLnBrk="0" hangingPunct="1">
              <a:lnSpc>
                <a:spcPct val="150000"/>
              </a:lnSpc>
              <a:spcBef>
                <a:spcPct val="20000"/>
              </a:spcBef>
              <a:buClrTx/>
              <a:buSzTx/>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会议费：填列使用一般公共预算财政拨款负担费用的会议费，应与一般公共预算财政拨款支出决算明细表保持衔接。</a:t>
            </a:r>
            <a:endParaRPr lang="zh-CN" altLang="en-US" sz="2000" dirty="0">
              <a:solidFill>
                <a:srgbClr val="114F95"/>
              </a:solidFill>
              <a:latin typeface="微软雅黑" panose="020B0503020204020204" pitchFamily="34" charset="-122"/>
              <a:ea typeface="微软雅黑" panose="020B0503020204020204" pitchFamily="34" charset="-122"/>
            </a:endParaRPr>
          </a:p>
          <a:p>
            <a:pPr marR="0" lvl="0" indent="533400" defTabSz="914400" eaLnBrk="1" latinLnBrk="0" hangingPunct="1">
              <a:lnSpc>
                <a:spcPct val="150000"/>
              </a:lnSpc>
              <a:spcBef>
                <a:spcPct val="20000"/>
              </a:spcBef>
              <a:buClrTx/>
              <a:buSzTx/>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培训费：填列使用一般公共预算财政拨款负担费用的培训费，应与一般公共预算财政拨款支出决算明细表保持衔接。</a:t>
            </a:r>
            <a:endParaRPr lang="en-US" altLang="zh-CN" sz="2000" dirty="0">
              <a:solidFill>
                <a:srgbClr val="114F95"/>
              </a:solidFill>
              <a:latin typeface="微软雅黑" panose="020B0503020204020204" pitchFamily="34" charset="-122"/>
              <a:ea typeface="微软雅黑" panose="020B0503020204020204" pitchFamily="34" charset="-122"/>
            </a:endParaRPr>
          </a:p>
          <a:p>
            <a:pPr marR="0" lvl="0" indent="533400" defTabSz="914400" eaLnBrk="1" latinLnBrk="0" hangingPunct="1">
              <a:lnSpc>
                <a:spcPct val="150000"/>
              </a:lnSpc>
              <a:spcBef>
                <a:spcPct val="20000"/>
              </a:spcBef>
              <a:buClrTx/>
              <a:buSzTx/>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机关运行经费：填列行政单位和参照公务员法管理的事业单位使用一般公共预算财政拨款安排的基本支出中的日常公用经费支出</a:t>
            </a:r>
            <a:r>
              <a:rPr lang="zh-CN" altLang="en-US" sz="2000" dirty="0" smtClean="0">
                <a:solidFill>
                  <a:srgbClr val="114F95"/>
                </a:solidFill>
                <a:latin typeface="微软雅黑" panose="020B0503020204020204" pitchFamily="34" charset="-122"/>
                <a:ea typeface="微软雅黑" panose="020B0503020204020204" pitchFamily="34" charset="-122"/>
              </a:rPr>
              <a:t>。</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indent="533400" eaLnBrk="1" hangingPunct="1">
              <a:lnSpc>
                <a:spcPct val="150000"/>
              </a:lnSpc>
              <a:spcBef>
                <a:spcPct val="20000"/>
              </a:spcBef>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政府采购支出信息：填列单位纳入部门预算范围的各项政府采购支出情况，数据从政府采购信息相关统计报表中提取。</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marL="0" marR="0" lvl="0" indent="408305" algn="l" defTabSz="914400" rtl="0" eaLnBrk="0" fontAlgn="base" latinLnBrk="0" hangingPunct="0">
              <a:lnSpc>
                <a:spcPct val="150000"/>
              </a:lnSpc>
              <a:spcBef>
                <a:spcPct val="0"/>
              </a:spcBef>
              <a:spcAft>
                <a:spcPct val="0"/>
              </a:spcAft>
              <a:buClrTx/>
              <a:buSzTx/>
              <a:buFont typeface="Wingdings" panose="05000000000000000000" pitchFamily="2" charset="2"/>
              <a:buChar char="Ø"/>
            </a:pPr>
            <a:endParaRPr kumimoji="0" lang="zh-CN" sz="24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3800FE1-0CCE-47E9-897B-0852EFB02EA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非税收入征缴情况表（财决附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714620"/>
            <a:ext cx="1441450" cy="2421970"/>
            <a:chOff x="0" y="2179828"/>
            <a:chExt cx="1441450" cy="2556934"/>
          </a:xfrm>
        </p:grpSpPr>
        <p:sp>
          <p:nvSpPr>
            <p:cNvPr id="11" name="矩形 10"/>
            <p:cNvSpPr/>
            <p:nvPr/>
          </p:nvSpPr>
          <p:spPr>
            <a:xfrm>
              <a:off x="0" y="2179828"/>
              <a:ext cx="1441450" cy="97155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3763624"/>
              <a:ext cx="1441450" cy="9731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19671" y="2132856"/>
            <a:ext cx="7344817" cy="3960440"/>
          </a:xfrm>
          <a:prstGeom prst="rect">
            <a:avLst/>
          </a:prstGeom>
        </p:spPr>
      </p:pic>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2" action="ppaction://hlinksldjump"/>
            </a:endParaRPr>
          </a:p>
        </p:txBody>
      </p:sp>
    </p:spTree>
  </p:cSld>
  <p:clrMapOvr>
    <a:masterClrMapping/>
  </p:clrMapOvr>
  <p:transition spd="slow">
    <p:blinds dir="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CD81B47-B181-413A-8DBE-67B2E4434F6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非税收入征缴情况表（财决附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1547813" y="1988840"/>
            <a:ext cx="749141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indent="533400" eaLnBrk="1" hangingPunct="1">
              <a:lnSpc>
                <a:spcPct val="150000"/>
              </a:lnSpc>
              <a:spcBef>
                <a:spcPct val="20000"/>
              </a:spcBef>
              <a:buFontTx/>
              <a:buNone/>
              <a:defRPr sz="2800">
                <a:solidFill>
                  <a:srgbClr val="00206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indent="539750">
              <a:defRPr/>
            </a:pPr>
            <a:r>
              <a:rPr lang="zh-CN" altLang="en-US" sz="2400" dirty="0">
                <a:solidFill>
                  <a:srgbClr val="114F95"/>
                </a:solidFill>
              </a:rPr>
              <a:t>本表反映单位非税收入的征缴情况。单位应按照收入分类科目中“非税收入”类下的“款”、“项”、“目”级科目逐一填列。</a:t>
            </a:r>
            <a:endParaRPr lang="zh-CN" altLang="en-US" sz="2400" dirty="0">
              <a:solidFill>
                <a:srgbClr val="114F95"/>
              </a:solidFill>
            </a:endParaRPr>
          </a:p>
          <a:p>
            <a:pPr marL="457200" indent="-457200">
              <a:buClr>
                <a:srgbClr val="002060"/>
              </a:buClr>
              <a:buFont typeface="Wingdings" panose="05000000000000000000" pitchFamily="2" charset="2"/>
              <a:buChar char="Ø"/>
              <a:defRPr/>
            </a:pPr>
            <a:r>
              <a:rPr lang="zh-CN" altLang="en-US" sz="2400" dirty="0">
                <a:solidFill>
                  <a:srgbClr val="114F95"/>
                </a:solidFill>
              </a:rPr>
              <a:t>纳入预算</a:t>
            </a:r>
            <a:r>
              <a:rPr lang="en-US" altLang="zh-CN" sz="2400" dirty="0">
                <a:solidFill>
                  <a:srgbClr val="114F95"/>
                </a:solidFill>
              </a:rPr>
              <a:t>/</a:t>
            </a:r>
            <a:r>
              <a:rPr lang="zh-CN" altLang="en-US" sz="2400" dirty="0">
                <a:solidFill>
                  <a:srgbClr val="114F95"/>
                </a:solidFill>
              </a:rPr>
              <a:t>财政专户管理</a:t>
            </a:r>
            <a:endParaRPr lang="en-US" altLang="zh-CN" sz="2400" dirty="0">
              <a:solidFill>
                <a:srgbClr val="114F95"/>
              </a:solidFill>
            </a:endParaRPr>
          </a:p>
          <a:p>
            <a:pPr marL="457200" indent="-457200">
              <a:buClr>
                <a:srgbClr val="002060"/>
              </a:buClr>
              <a:buFont typeface="Wingdings" panose="05000000000000000000" pitchFamily="2" charset="2"/>
              <a:buChar char="Ø"/>
              <a:defRPr/>
            </a:pPr>
            <a:r>
              <a:rPr lang="zh-CN" altLang="en-US" sz="2400" dirty="0">
                <a:solidFill>
                  <a:srgbClr val="114F95"/>
                </a:solidFill>
              </a:rPr>
              <a:t>已缴国库</a:t>
            </a:r>
            <a:r>
              <a:rPr lang="en-US" altLang="zh-CN" sz="2400" dirty="0">
                <a:solidFill>
                  <a:srgbClr val="114F95"/>
                </a:solidFill>
              </a:rPr>
              <a:t>/</a:t>
            </a:r>
            <a:r>
              <a:rPr lang="zh-CN" altLang="en-US" sz="2400" dirty="0">
                <a:solidFill>
                  <a:srgbClr val="114F95"/>
                </a:solidFill>
              </a:rPr>
              <a:t>财政专户</a:t>
            </a:r>
            <a:endParaRPr lang="zh-CN" altLang="en-US" sz="2400" dirty="0">
              <a:solidFill>
                <a:srgbClr val="114F95"/>
              </a:solidFill>
            </a:endParaRPr>
          </a:p>
          <a:p>
            <a:pPr marL="457200" indent="-457200">
              <a:buClr>
                <a:srgbClr val="002060"/>
              </a:buClr>
              <a:buFont typeface="Wingdings" panose="05000000000000000000" pitchFamily="2" charset="2"/>
              <a:buChar char="Ø"/>
              <a:defRPr/>
            </a:pPr>
            <a:r>
              <a:rPr lang="zh-CN" altLang="en-US" sz="2400" dirty="0">
                <a:solidFill>
                  <a:srgbClr val="114F95"/>
                </a:solidFill>
              </a:rPr>
              <a:t>应缴未缴国库</a:t>
            </a:r>
            <a:r>
              <a:rPr lang="en-US" altLang="zh-CN" sz="2400" dirty="0">
                <a:solidFill>
                  <a:srgbClr val="114F95"/>
                </a:solidFill>
              </a:rPr>
              <a:t>/</a:t>
            </a:r>
            <a:r>
              <a:rPr lang="zh-CN" altLang="en-US" sz="2400" dirty="0">
                <a:solidFill>
                  <a:srgbClr val="114F95"/>
                </a:solidFill>
              </a:rPr>
              <a:t>未缴财政专户 </a:t>
            </a:r>
            <a:endParaRPr lang="zh-CN" altLang="en-US" sz="2400" dirty="0">
              <a:solidFill>
                <a:srgbClr val="114F95"/>
              </a:solidFill>
            </a:endParaRPr>
          </a:p>
        </p:txBody>
      </p:sp>
      <p:grpSp>
        <p:nvGrpSpPr>
          <p:cNvPr id="2" name="组合 1"/>
          <p:cNvGrpSpPr/>
          <p:nvPr/>
        </p:nvGrpSpPr>
        <p:grpSpPr>
          <a:xfrm>
            <a:off x="0" y="2786058"/>
            <a:ext cx="1441450" cy="2421970"/>
            <a:chOff x="0" y="2104409"/>
            <a:chExt cx="1441450" cy="2556934"/>
          </a:xfrm>
        </p:grpSpPr>
        <p:sp>
          <p:nvSpPr>
            <p:cNvPr id="14" name="矩形 13"/>
            <p:cNvSpPr/>
            <p:nvPr/>
          </p:nvSpPr>
          <p:spPr>
            <a:xfrm>
              <a:off x="0" y="2104409"/>
              <a:ext cx="1441450" cy="97155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688205"/>
              <a:ext cx="1441450" cy="97313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文本框 3"/>
          <p:cNvSpPr txBox="1">
            <a:spLocks noChangeArrowheads="1"/>
          </p:cNvSpPr>
          <p:nvPr/>
        </p:nvSpPr>
        <p:spPr bwMode="auto">
          <a:xfrm>
            <a:off x="404293" y="707213"/>
            <a:ext cx="40324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rPr>
              <a:t>其他参考</a:t>
            </a:r>
            <a:r>
              <a:rPr lang="en-US" altLang="zh-CN" sz="2000" dirty="0">
                <a:solidFill>
                  <a:prstClr val="white"/>
                </a:solidFill>
                <a:latin typeface="微软雅黑" panose="020B0503020204020204" pitchFamily="34" charset="-122"/>
                <a:ea typeface="微软雅黑" panose="020B0503020204020204" pitchFamily="34" charset="-122"/>
              </a:rPr>
              <a:t>~</a:t>
            </a:r>
            <a:r>
              <a:rPr lang="zh-CN" altLang="en-US" sz="2000" dirty="0">
                <a:solidFill>
                  <a:prstClr val="white"/>
                </a:solidFill>
                <a:latin typeface="微软雅黑" panose="020B0503020204020204" pitchFamily="34" charset="-122"/>
                <a:ea typeface="微软雅黑" panose="020B0503020204020204" pitchFamily="34" charset="-122"/>
              </a:rPr>
              <a:t>部门决算编审问答</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86724" name="灯片编号占位符 5"/>
          <p:cNvSpPr>
            <a:spLocks noGrp="1"/>
          </p:cNvSpPr>
          <p:nvPr>
            <p:ph type="sldNum" sz="quarter" idx="10"/>
          </p:nvPr>
        </p:nvSpPr>
        <p:spPr bwMode="auto">
          <a:xfrm>
            <a:off x="7046912" y="643453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ADB4800-7D66-4148-8B92-EEC7B291B68A}"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42694" name="Rectangle 2"/>
          <p:cNvSpPr>
            <a:spLocks noChangeArrowheads="1"/>
          </p:cNvSpPr>
          <p:nvPr/>
        </p:nvSpPr>
        <p:spPr bwMode="auto">
          <a:xfrm>
            <a:off x="500034" y="1285860"/>
            <a:ext cx="821537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buClr>
                <a:srgbClr val="FFFF00"/>
              </a:buClr>
              <a:buSzPct val="120000"/>
              <a:buFont typeface="Arial" panose="020B0604020202020204" pitchFamily="34" charset="0"/>
              <a:buNone/>
            </a:pPr>
            <a:r>
              <a:rPr lang="en-US" altLang="zh-CN" sz="3000" dirty="0" smtClean="0">
                <a:solidFill>
                  <a:srgbClr val="002060"/>
                </a:solidFill>
                <a:latin typeface="微软雅黑" panose="020B0503020204020204" pitchFamily="34" charset="-122"/>
                <a:ea typeface="微软雅黑" panose="020B0503020204020204" pitchFamily="34" charset="-122"/>
              </a:rPr>
              <a:t>2020</a:t>
            </a:r>
            <a:r>
              <a:rPr lang="zh-CN" altLang="en-US" sz="3000" dirty="0" smtClean="0">
                <a:solidFill>
                  <a:srgbClr val="002060"/>
                </a:solidFill>
                <a:latin typeface="微软雅黑" panose="020B0503020204020204" pitchFamily="34" charset="-122"/>
                <a:ea typeface="微软雅黑" panose="020B0503020204020204" pitchFamily="34" charset="-122"/>
              </a:rPr>
              <a:t>年度</a:t>
            </a:r>
            <a:r>
              <a:rPr lang="zh-CN" altLang="en-US" sz="3000" dirty="0">
                <a:solidFill>
                  <a:srgbClr val="002060"/>
                </a:solidFill>
                <a:latin typeface="微软雅黑" panose="020B0503020204020204" pitchFamily="34" charset="-122"/>
                <a:ea typeface="微软雅黑" panose="020B0503020204020204" pitchFamily="34" charset="-122"/>
              </a:rPr>
              <a:t>编审</a:t>
            </a:r>
            <a:r>
              <a:rPr lang="zh-CN" altLang="en-US" sz="3000" dirty="0" smtClean="0">
                <a:solidFill>
                  <a:srgbClr val="002060"/>
                </a:solidFill>
                <a:latin typeface="微软雅黑" panose="020B0503020204020204" pitchFamily="34" charset="-122"/>
                <a:ea typeface="微软雅黑" panose="020B0503020204020204" pitchFamily="34" charset="-122"/>
              </a:rPr>
              <a:t>问答第</a:t>
            </a:r>
            <a:r>
              <a:rPr lang="en-US" altLang="zh-CN" sz="3000" dirty="0" smtClean="0">
                <a:solidFill>
                  <a:srgbClr val="002060"/>
                </a:solidFill>
                <a:latin typeface="微软雅黑" panose="020B0503020204020204" pitchFamily="34" charset="-122"/>
                <a:ea typeface="微软雅黑" panose="020B0503020204020204" pitchFamily="34" charset="-122"/>
              </a:rPr>
              <a:t>1</a:t>
            </a:r>
            <a:r>
              <a:rPr lang="zh-CN" altLang="en-US" sz="3000" dirty="0" smtClean="0">
                <a:solidFill>
                  <a:srgbClr val="002060"/>
                </a:solidFill>
                <a:latin typeface="微软雅黑" panose="020B0503020204020204" pitchFamily="34" charset="-122"/>
                <a:ea typeface="微软雅黑" panose="020B0503020204020204" pitchFamily="34" charset="-122"/>
              </a:rPr>
              <a:t>期</a:t>
            </a:r>
            <a:endParaRPr lang="zh-CN" altLang="en-US" sz="3000"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1" name="TextBox 10"/>
          <p:cNvSpPr txBox="1"/>
          <p:nvPr/>
        </p:nvSpPr>
        <p:spPr>
          <a:xfrm>
            <a:off x="357158" y="1857364"/>
            <a:ext cx="8358246" cy="646331"/>
          </a:xfrm>
          <a:prstGeom prst="rect">
            <a:avLst/>
          </a:prstGeom>
          <a:noFill/>
        </p:spPr>
        <p:txBody>
          <a:bodyPr wrap="square" rtlCol="0">
            <a:spAutoFit/>
          </a:bodyPr>
          <a:lstStyle/>
          <a:p>
            <a:r>
              <a:rPr lang="zh-CN" altLang="en-US" dirty="0" smtClean="0">
                <a:solidFill>
                  <a:srgbClr val="114F95"/>
                </a:solidFill>
                <a:latin typeface="微软雅黑" panose="020B0503020204020204" pitchFamily="34" charset="-122"/>
                <a:ea typeface="微软雅黑" panose="020B0503020204020204" pitchFamily="34" charset="-122"/>
              </a:rPr>
              <a:t>     问：执行政府会计准则制度的事业单位，如何填列</a:t>
            </a:r>
            <a:r>
              <a:rPr lang="en-US" altLang="zh-CN" dirty="0" smtClean="0">
                <a:solidFill>
                  <a:srgbClr val="114F95"/>
                </a:solidFill>
                <a:latin typeface="微软雅黑" panose="020B0503020204020204" pitchFamily="34" charset="-122"/>
                <a:ea typeface="微软雅黑" panose="020B0503020204020204" pitchFamily="34" charset="-122"/>
              </a:rPr>
              <a:t>《</a:t>
            </a:r>
            <a:r>
              <a:rPr lang="zh-CN" altLang="en-US" dirty="0" smtClean="0">
                <a:solidFill>
                  <a:srgbClr val="114F95"/>
                </a:solidFill>
                <a:latin typeface="微软雅黑" panose="020B0503020204020204" pitchFamily="34" charset="-122"/>
                <a:ea typeface="微软雅黑" panose="020B0503020204020204" pitchFamily="34" charset="-122"/>
              </a:rPr>
              <a:t>收入支出决算表</a:t>
            </a:r>
            <a:r>
              <a:rPr lang="en-US" altLang="zh-CN" dirty="0" smtClean="0">
                <a:solidFill>
                  <a:srgbClr val="114F95"/>
                </a:solidFill>
                <a:latin typeface="微软雅黑" panose="020B0503020204020204" pitchFamily="34" charset="-122"/>
                <a:ea typeface="微软雅黑" panose="020B0503020204020204" pitchFamily="34" charset="-122"/>
              </a:rPr>
              <a:t>》</a:t>
            </a:r>
            <a:r>
              <a:rPr lang="zh-CN" altLang="en-US" dirty="0" smtClean="0">
                <a:solidFill>
                  <a:srgbClr val="114F95"/>
                </a:solidFill>
                <a:latin typeface="微软雅黑" panose="020B0503020204020204" pitchFamily="34" charset="-122"/>
                <a:ea typeface="微软雅黑" panose="020B0503020204020204" pitchFamily="34" charset="-122"/>
              </a:rPr>
              <a:t>（财决</a:t>
            </a:r>
            <a:r>
              <a:rPr lang="en-US" altLang="en-US" dirty="0" smtClean="0">
                <a:solidFill>
                  <a:srgbClr val="114F95"/>
                </a:solidFill>
                <a:latin typeface="微软雅黑" panose="020B0503020204020204" pitchFamily="34" charset="-122"/>
                <a:ea typeface="微软雅黑" panose="020B0503020204020204" pitchFamily="34" charset="-122"/>
              </a:rPr>
              <a:t>02</a:t>
            </a:r>
            <a:r>
              <a:rPr lang="zh-CN" altLang="en-US" dirty="0" smtClean="0">
                <a:solidFill>
                  <a:srgbClr val="114F95"/>
                </a:solidFill>
                <a:latin typeface="微软雅黑" panose="020B0503020204020204" pitchFamily="34" charset="-122"/>
                <a:ea typeface="微软雅黑" panose="020B0503020204020204" pitchFamily="34" charset="-122"/>
              </a:rPr>
              <a:t>表）中非财政拨款结余相关栏目？</a:t>
            </a:r>
            <a:endParaRPr lang="zh-CN" altLang="en-US" dirty="0">
              <a:solidFill>
                <a:srgbClr val="114F95"/>
              </a:solidFill>
              <a:latin typeface="微软雅黑" panose="020B0503020204020204" pitchFamily="34" charset="-122"/>
              <a:ea typeface="微软雅黑" panose="020B0503020204020204" pitchFamily="34" charset="-122"/>
            </a:endParaRPr>
          </a:p>
        </p:txBody>
      </p:sp>
      <p:sp>
        <p:nvSpPr>
          <p:cNvPr id="89092" name="Rectangle 4"/>
          <p:cNvSpPr>
            <a:spLocks noChangeArrowheads="1"/>
          </p:cNvSpPr>
          <p:nvPr/>
        </p:nvSpPr>
        <p:spPr bwMode="auto">
          <a:xfrm>
            <a:off x="357158" y="2887682"/>
            <a:ext cx="8429684" cy="39703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r>
              <a:rPr lang="zh-CN" altLang="en-US" dirty="0" smtClean="0">
                <a:solidFill>
                  <a:srgbClr val="114F95"/>
                </a:solidFill>
                <a:latin typeface="微软雅黑" panose="020B0503020204020204" pitchFamily="34" charset="-122"/>
                <a:ea typeface="微软雅黑" panose="020B0503020204020204" pitchFamily="34" charset="-122"/>
              </a:rPr>
              <a:t>答：</a:t>
            </a:r>
            <a:r>
              <a:rPr lang="zh-CN" altLang="zh-CN" b="1"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使用非财政拨款结余”</a:t>
            </a:r>
            <a:r>
              <a:rPr lang="zh-CN" altLang="en-US" dirty="0" smtClean="0">
                <a:solidFill>
                  <a:srgbClr val="114F95"/>
                </a:solidFill>
                <a:latin typeface="微软雅黑" panose="020B0503020204020204" pitchFamily="34" charset="-122"/>
                <a:ea typeface="微软雅黑" panose="020B0503020204020204" pitchFamily="34" charset="-122"/>
              </a:rPr>
              <a:t>填列单位当年动用以前年度滚存的非财政拨款结余弥补收支缺口的金额。</a:t>
            </a:r>
            <a:endParaRPr lang="en-US" altLang="zh-CN" dirty="0" smtClean="0">
              <a:solidFill>
                <a:srgbClr val="114F95"/>
              </a:solidFill>
              <a:latin typeface="微软雅黑" panose="020B0503020204020204" pitchFamily="34" charset="-122"/>
              <a:ea typeface="微软雅黑" panose="020B0503020204020204" pitchFamily="34" charset="-122"/>
            </a:endParaRPr>
          </a:p>
          <a:p>
            <a:pPr indent="406400" eaLnBrk="1" hangingPunct="1"/>
            <a:r>
              <a:rPr lang="zh-CN" altLang="en-US"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结余分配</a:t>
            </a:r>
            <a:r>
              <a:rPr lang="en-US" altLang="zh-CN" b="1"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缴纳企业所得税</a:t>
            </a:r>
            <a:r>
              <a:rPr lang="zh-CN" altLang="en-US" dirty="0" smtClean="0">
                <a:solidFill>
                  <a:srgbClr val="114F95"/>
                </a:solidFill>
                <a:latin typeface="微软雅黑" panose="020B0503020204020204" pitchFamily="34" charset="-122"/>
                <a:ea typeface="微软雅黑" panose="020B0503020204020204" pitchFamily="34" charset="-122"/>
              </a:rPr>
              <a:t>”填列单位当年实际缴纳企业所得税的全部数额，包括上年度汇算清缴补税（退税）数额；如果退税金额大于当年实际缴纳金额，则该栏以负数反映，并附相关情况说明。</a:t>
            </a:r>
            <a:endParaRPr lang="zh-CN" altLang="en-US" dirty="0" smtClean="0">
              <a:solidFill>
                <a:srgbClr val="114F95"/>
              </a:solidFill>
              <a:latin typeface="微软雅黑" panose="020B0503020204020204" pitchFamily="34" charset="-122"/>
              <a:ea typeface="微软雅黑" panose="020B0503020204020204" pitchFamily="34" charset="-122"/>
            </a:endParaRPr>
          </a:p>
          <a:p>
            <a:pPr indent="406400" eaLnBrk="1" hangingPunct="1"/>
            <a:r>
              <a:rPr lang="zh-CN" altLang="en-US"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结余分配</a:t>
            </a:r>
            <a:r>
              <a:rPr lang="en-US" altLang="zh-CN" b="1"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提取专用结余</a:t>
            </a:r>
            <a:r>
              <a:rPr lang="zh-CN" altLang="en-US" dirty="0" smtClean="0">
                <a:solidFill>
                  <a:srgbClr val="114F95"/>
                </a:solidFill>
                <a:latin typeface="微软雅黑" panose="020B0503020204020204" pitchFamily="34" charset="-122"/>
                <a:ea typeface="微软雅黑" panose="020B0503020204020204" pitchFamily="34" charset="-122"/>
              </a:rPr>
              <a:t>”填列单位按规定从非财政拨款结余中提取的具有专门用途的资金金额。</a:t>
            </a:r>
            <a:endParaRPr lang="zh-CN" altLang="en-US" dirty="0" smtClean="0">
              <a:solidFill>
                <a:srgbClr val="114F95"/>
              </a:solidFill>
              <a:latin typeface="微软雅黑" panose="020B0503020204020204" pitchFamily="34" charset="-122"/>
              <a:ea typeface="微软雅黑" panose="020B0503020204020204" pitchFamily="34" charset="-122"/>
            </a:endParaRPr>
          </a:p>
          <a:p>
            <a:pPr indent="406400" eaLnBrk="1" hangingPunct="1"/>
            <a:r>
              <a:rPr lang="zh-CN" altLang="en-US" dirty="0" smtClean="0">
                <a:solidFill>
                  <a:srgbClr val="114F95"/>
                </a:solidFill>
                <a:latin typeface="微软雅黑" panose="020B0503020204020204" pitchFamily="34" charset="-122"/>
                <a:ea typeface="微软雅黑" panose="020B0503020204020204" pitchFamily="34" charset="-122"/>
              </a:rPr>
              <a:t>“</a:t>
            </a:r>
            <a:r>
              <a:rPr lang="zh-CN" altLang="en-US" b="1" dirty="0" smtClean="0">
                <a:solidFill>
                  <a:srgbClr val="114F95"/>
                </a:solidFill>
                <a:latin typeface="微软雅黑" panose="020B0503020204020204" pitchFamily="34" charset="-122"/>
                <a:ea typeface="微软雅黑" panose="020B0503020204020204" pitchFamily="34" charset="-122"/>
              </a:rPr>
              <a:t>结余分配－事业单位转入非财政拨款结余</a:t>
            </a:r>
            <a:r>
              <a:rPr lang="zh-CN" altLang="en-US" dirty="0" smtClean="0">
                <a:solidFill>
                  <a:srgbClr val="114F95"/>
                </a:solidFill>
                <a:latin typeface="微软雅黑" panose="020B0503020204020204" pitchFamily="34" charset="-122"/>
                <a:ea typeface="微软雅黑" panose="020B0503020204020204" pitchFamily="34" charset="-122"/>
              </a:rPr>
              <a:t>”填列单位当年形成的非财政拨款结余扣除缴纳企业所得税和提取专用结余后的资金金额。</a:t>
            </a:r>
            <a:endParaRPr lang="en-US" altLang="zh-CN" dirty="0" smtClean="0">
              <a:solidFill>
                <a:srgbClr val="114F95"/>
              </a:solidFill>
              <a:latin typeface="微软雅黑" panose="020B0503020204020204" pitchFamily="34" charset="-122"/>
              <a:ea typeface="微软雅黑" panose="020B0503020204020204" pitchFamily="34" charset="-122"/>
            </a:endParaRPr>
          </a:p>
          <a:p>
            <a:pPr indent="406400" eaLnBrk="1" hangingPunct="1"/>
            <a:r>
              <a:rPr lang="zh-CN" altLang="en-US" dirty="0" smtClean="0">
                <a:solidFill>
                  <a:srgbClr val="114F95"/>
                </a:solidFill>
                <a:latin typeface="微软雅黑" panose="020B0503020204020204" pitchFamily="34" charset="-122"/>
                <a:ea typeface="微软雅黑" panose="020B0503020204020204" pitchFamily="34" charset="-122"/>
              </a:rPr>
              <a:t>此外，按照目前部门预决算编报范围及相关会计核算规定，事业单位非财政拨款结余扣除结余分配后滚存的金额，应在部门决算附表</a:t>
            </a:r>
            <a:r>
              <a:rPr lang="en-US" altLang="zh-CN" dirty="0" smtClean="0">
                <a:solidFill>
                  <a:srgbClr val="114F95"/>
                </a:solidFill>
                <a:latin typeface="微软雅黑" panose="020B0503020204020204" pitchFamily="34" charset="-122"/>
                <a:ea typeface="微软雅黑" panose="020B0503020204020204" pitchFamily="34" charset="-122"/>
              </a:rPr>
              <a:t>《</a:t>
            </a:r>
            <a:r>
              <a:rPr lang="zh-CN" altLang="en-US" dirty="0" smtClean="0">
                <a:solidFill>
                  <a:srgbClr val="114F95"/>
                </a:solidFill>
                <a:latin typeface="微软雅黑" panose="020B0503020204020204" pitchFamily="34" charset="-122"/>
                <a:ea typeface="微软雅黑" panose="020B0503020204020204" pitchFamily="34" charset="-122"/>
              </a:rPr>
              <a:t>预算支出相关信息表</a:t>
            </a:r>
            <a:r>
              <a:rPr lang="en-US" altLang="zh-CN" dirty="0" smtClean="0">
                <a:solidFill>
                  <a:srgbClr val="114F95"/>
                </a:solidFill>
                <a:latin typeface="微软雅黑" panose="020B0503020204020204" pitchFamily="34" charset="-122"/>
                <a:ea typeface="微软雅黑" panose="020B0503020204020204" pitchFamily="34" charset="-122"/>
              </a:rPr>
              <a:t>》</a:t>
            </a:r>
            <a:r>
              <a:rPr lang="zh-CN" altLang="en-US" dirty="0" smtClean="0">
                <a:solidFill>
                  <a:srgbClr val="114F95"/>
                </a:solidFill>
                <a:latin typeface="微软雅黑" panose="020B0503020204020204" pitchFamily="34" charset="-122"/>
                <a:ea typeface="微软雅黑" panose="020B0503020204020204" pitchFamily="34" charset="-122"/>
              </a:rPr>
              <a:t>（</a:t>
            </a:r>
            <a:r>
              <a:rPr lang="en-US" dirty="0" smtClean="0">
                <a:solidFill>
                  <a:srgbClr val="114F95"/>
                </a:solidFill>
                <a:latin typeface="微软雅黑" panose="020B0503020204020204" pitchFamily="34" charset="-122"/>
                <a:ea typeface="微软雅黑" panose="020B0503020204020204" pitchFamily="34" charset="-122"/>
              </a:rPr>
              <a:t>F01</a:t>
            </a:r>
            <a:r>
              <a:rPr lang="zh-CN" altLang="en-US" dirty="0" smtClean="0">
                <a:solidFill>
                  <a:srgbClr val="114F95"/>
                </a:solidFill>
                <a:latin typeface="微软雅黑" panose="020B0503020204020204" pitchFamily="34" charset="-122"/>
                <a:ea typeface="微软雅黑" panose="020B0503020204020204" pitchFamily="34" charset="-122"/>
              </a:rPr>
              <a:t>表）完整反映，不在部门决算主表中反映。</a:t>
            </a:r>
            <a:endParaRPr lang="zh-CN" altLang="en-US" dirty="0" smtClean="0">
              <a:solidFill>
                <a:srgbClr val="114F95"/>
              </a:solidFill>
              <a:latin typeface="微软雅黑" panose="020B0503020204020204" pitchFamily="34" charset="-122"/>
              <a:ea typeface="微软雅黑" panose="020B0503020204020204" pitchFamily="34" charset="-122"/>
            </a:endParaRPr>
          </a:p>
          <a:p>
            <a:pPr indent="406400" eaLnBrk="1" hangingPunct="1"/>
            <a:endParaRPr lang="zh-CN" altLang="en-US" dirty="0" smtClean="0">
              <a:solidFill>
                <a:srgbClr val="114F95"/>
              </a:solidFill>
              <a:latin typeface="微软雅黑" panose="020B0503020204020204" pitchFamily="34" charset="-122"/>
              <a:ea typeface="微软雅黑" panose="020B0503020204020204" pitchFamily="34"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zh-CN" altLang="en-US" dirty="0" smtClean="0">
              <a:solidFill>
                <a:srgbClr val="114F95"/>
              </a:solidFill>
            </a:endParaRP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1" descr="© INSCALE GmbH, 26.05.2010&#10;http://www.presentationload.com/"/>
          <p:cNvSpPr>
            <a:spLocks noChangeArrowheads="1"/>
          </p:cNvSpPr>
          <p:nvPr/>
        </p:nvSpPr>
        <p:spPr bwMode="gray">
          <a:xfrm>
            <a:off x="349955" y="2166511"/>
            <a:ext cx="8470518" cy="3998793"/>
          </a:xfrm>
          <a:prstGeom prst="roundRect">
            <a:avLst>
              <a:gd name="adj" fmla="val 1838"/>
            </a:avLst>
          </a:prstGeom>
          <a:solidFill>
            <a:srgbClr val="114F95"/>
          </a:solidFill>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endParaRPr lang="de-DE" sz="1800">
              <a:solidFill>
                <a:srgbClr val="114F95"/>
              </a:solidFill>
              <a:sym typeface="+mn-ea"/>
            </a:endParaRPr>
          </a:p>
        </p:txBody>
      </p:sp>
      <p:sp>
        <p:nvSpPr>
          <p:cNvPr id="31747"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5C6E934-31BD-4E34-9A30-C2DC3559DF97}"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
        <p:nvSpPr>
          <p:cNvPr id="21" name="矩形 20"/>
          <p:cNvSpPr/>
          <p:nvPr/>
        </p:nvSpPr>
        <p:spPr>
          <a:xfrm>
            <a:off x="7021521" y="1297093"/>
            <a:ext cx="1605280" cy="521970"/>
          </a:xfrm>
          <a:prstGeom prst="rect">
            <a:avLst/>
          </a:prstGeom>
          <a:scene3d>
            <a:camera prst="orthographicFront"/>
            <a:lightRig rig="threePt" dir="t"/>
          </a:scene3d>
          <a:sp3d>
            <a:bevelT w="139700" prst="cross"/>
          </a:sp3d>
        </p:spPr>
        <p:txBody>
          <a:bodyPr wrap="square">
            <a:spAutoFit/>
          </a:bodyPr>
          <a:lstStyle/>
          <a:p>
            <a:pPr eaLnBrk="1" hangingPunct="1">
              <a:defRPr/>
            </a:pPr>
            <a:r>
              <a:rPr lang="zh-CN" altLang="en-US" sz="2800" dirty="0">
                <a:solidFill>
                  <a:schemeClr val="bg1"/>
                </a:solidFill>
                <a:latin typeface="微软雅黑" panose="020B0503020204020204" pitchFamily="34" charset="-122"/>
                <a:ea typeface="微软雅黑" panose="020B0503020204020204" pitchFamily="34" charset="-122"/>
              </a:rPr>
              <a:t>分析报告</a:t>
            </a:r>
            <a:endParaRPr lang="zh-CN" altLang="en-US" sz="2800" b="1" kern="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27584" y="6350769"/>
            <a:ext cx="2926649"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第一部分~部门决算编报体系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23" name="TextBox 22"/>
          <p:cNvSpPr txBox="1"/>
          <p:nvPr/>
        </p:nvSpPr>
        <p:spPr>
          <a:xfrm>
            <a:off x="718212" y="2492896"/>
            <a:ext cx="7526196" cy="3091815"/>
          </a:xfrm>
          <a:prstGeom prst="rect">
            <a:avLst/>
          </a:prstGeom>
          <a:noFill/>
        </p:spPr>
        <p:txBody>
          <a:bodyPr wrap="square" rtlCol="0">
            <a:spAutoFit/>
          </a:bodyPr>
          <a:lstStyle/>
          <a:p>
            <a:pPr indent="457200">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rPr>
              <a:t>对基础数据表编报相关情况的说明，包括部门（单位）基本情况、数据审核情况、年度主要收支指标增减变动情况以及重大事项或特殊事项影响决算数据的情况说明等。</a:t>
            </a:r>
            <a:endParaRPr lang="en-US" altLang="zh-CN" sz="24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endParaRPr lang="en-US" altLang="zh-CN" sz="16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注：基层单位版、部门汇总版、财政部门版。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1428736"/>
            <a:ext cx="8358246"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 填 报 说 明</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角圆角矩形 211"/>
          <p:cNvSpPr/>
          <p:nvPr/>
        </p:nvSpPr>
        <p:spPr bwMode="auto">
          <a:xfrm>
            <a:off x="214282" y="1928802"/>
            <a:ext cx="8715436" cy="4143404"/>
          </a:xfrm>
          <a:prstGeom prst="round2DiagRect">
            <a:avLst>
              <a:gd name="adj1" fmla="val 7191"/>
              <a:gd name="adj2" fmla="val 0"/>
            </a:avLst>
          </a:prstGeom>
          <a:ln>
            <a:solidFill>
              <a:srgbClr val="114F95"/>
            </a:solidFill>
          </a:ln>
          <a:effectLst/>
          <a:sp3d>
            <a:bevelT w="139700" prst="cross"/>
          </a:sp3d>
        </p:spPr>
        <p:style>
          <a:lnRef idx="3">
            <a:schemeClr val="accent1"/>
          </a:lnRef>
          <a:fillRef idx="0">
            <a:schemeClr val="accent1"/>
          </a:fillRef>
          <a:effectRef idx="2">
            <a:schemeClr val="accent1"/>
          </a:effectRef>
          <a:fontRef idx="minor">
            <a:schemeClr val="tx1"/>
          </a:fontRef>
        </p:style>
        <p:txBody>
          <a:bodyPr anchor="ctr"/>
          <a:lstStyle/>
          <a:p>
            <a:pPr marL="342900" indent="-342900">
              <a:lnSpc>
                <a:spcPts val="5600"/>
              </a:lnSpc>
              <a:defRPr/>
            </a:pPr>
            <a:endParaRPr lang="en-US" altLang="zh-CN" sz="3200" dirty="0">
              <a:latin typeface="微软雅黑" panose="020B0503020204020204" pitchFamily="34" charset="-122"/>
              <a:ea typeface="微软雅黑" panose="020B0503020204020204" pitchFamily="34" charset="-122"/>
            </a:endParaRPr>
          </a:p>
          <a:p>
            <a:r>
              <a:rPr lang="en-US" dirty="0" smtClean="0"/>
              <a:t>1.</a:t>
            </a:r>
            <a:r>
              <a:rPr lang="zh-CN" altLang="en-US" dirty="0" smtClean="0"/>
              <a:t>将原填报说明附表“其他收入明细表”修改成“其他收入等明细情况表”。左边列示其他收入明细情况，其中非本级财政拨款需列明具体来源、以何种名义从地方申请、用途等情况。右边将</a:t>
            </a:r>
            <a:r>
              <a:rPr lang="en-US" dirty="0" smtClean="0"/>
              <a:t>“</a:t>
            </a:r>
            <a:r>
              <a:rPr lang="zh-CN" altLang="en-US" dirty="0" smtClean="0"/>
              <a:t>由养老保险基金发放养老金的离退休人员</a:t>
            </a:r>
            <a:r>
              <a:rPr lang="en-US" dirty="0" smtClean="0"/>
              <a:t>”</a:t>
            </a:r>
            <a:r>
              <a:rPr lang="zh-CN" altLang="en-US" dirty="0" smtClean="0"/>
              <a:t>指标进一步细化为离休人员、财政补助退休人员、经费自理退休人员。</a:t>
            </a:r>
            <a:endParaRPr lang="en-US" altLang="zh-CN" dirty="0" smtClean="0"/>
          </a:p>
          <a:p>
            <a:endParaRPr lang="zh-CN" altLang="en-US" dirty="0" smtClean="0"/>
          </a:p>
          <a:p>
            <a:r>
              <a:rPr lang="en-US" dirty="0" smtClean="0"/>
              <a:t>2.</a:t>
            </a:r>
            <a:r>
              <a:rPr lang="zh-CN" altLang="en-US" dirty="0" smtClean="0"/>
              <a:t>修改填报说明关于年末结转结余为负数的说明。</a:t>
            </a:r>
            <a:endParaRPr lang="en-US" altLang="zh-CN" dirty="0" smtClean="0"/>
          </a:p>
          <a:p>
            <a:endParaRPr lang="zh-CN" altLang="en-US" dirty="0" smtClean="0"/>
          </a:p>
          <a:p>
            <a:r>
              <a:rPr lang="en-US" dirty="0" smtClean="0"/>
              <a:t>3.</a:t>
            </a:r>
            <a:r>
              <a:rPr lang="zh-CN" altLang="en-US" dirty="0" smtClean="0"/>
              <a:t>删除填报说明附表中</a:t>
            </a:r>
            <a:r>
              <a:rPr lang="en-US" dirty="0" smtClean="0"/>
              <a:t>“</a:t>
            </a:r>
            <a:r>
              <a:rPr lang="zh-CN" altLang="en-US" dirty="0" smtClean="0"/>
              <a:t>资产负债简表</a:t>
            </a:r>
            <a:r>
              <a:rPr lang="en-US" dirty="0" smtClean="0"/>
              <a:t>”</a:t>
            </a:r>
            <a:r>
              <a:rPr lang="zh-CN" altLang="en-US" dirty="0" smtClean="0"/>
              <a:t>。</a:t>
            </a:r>
            <a:endParaRPr lang="zh-CN" altLang="en-US" dirty="0" smtClean="0"/>
          </a:p>
          <a:p>
            <a:pPr marL="342900" indent="-342900">
              <a:lnSpc>
                <a:spcPts val="5600"/>
              </a:lnSpc>
              <a:buFont typeface="Wingdings" panose="05000000000000000000" pitchFamily="2" charset="2"/>
              <a:buChar char="Ø"/>
              <a:defRPr/>
            </a:pP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290820" name="灯片编号占位符 5"/>
          <p:cNvSpPr>
            <a:spLocks noGrp="1"/>
          </p:cNvSpPr>
          <p:nvPr>
            <p:ph type="sldNum" sz="quarter" idx="10"/>
          </p:nvPr>
        </p:nvSpPr>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E90370FC-E777-4377-8330-FC2E277882E1}" type="slidenum">
              <a:rPr lang="zh-CN" altLang="en-US" sz="1200" smtClean="0"/>
            </a:fld>
            <a:endParaRPr lang="zh-CN" altLang="en-US" sz="12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灯片编号占位符 5"/>
          <p:cNvSpPr>
            <a:spLocks noGrp="1"/>
          </p:cNvSpPr>
          <p:nvPr>
            <p:ph type="sldNum" sz="quarter" idx="10"/>
          </p:nvPr>
        </p:nvSpPr>
        <p:spPr bwMode="auto">
          <a:xfrm>
            <a:off x="6974904"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59F0339-300B-4EBB-9BDE-332E989E4114}"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34" name="直接连接符 33"/>
          <p:cNvCxnSpPr>
            <a:cxnSpLocks noChangeShapeType="1"/>
          </p:cNvCxnSpPr>
          <p:nvPr/>
        </p:nvCxnSpPr>
        <p:spPr bwMode="auto">
          <a:xfrm>
            <a:off x="890822" y="1794842"/>
            <a:ext cx="3240000" cy="0"/>
          </a:xfrm>
          <a:prstGeom prst="line">
            <a:avLst/>
          </a:prstGeom>
          <a:ln w="28575"/>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rrowheads="1"/>
          </p:cNvSpPr>
          <p:nvPr/>
        </p:nvSpPr>
        <p:spPr bwMode="auto">
          <a:xfrm>
            <a:off x="890822" y="1366375"/>
            <a:ext cx="4100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一、决算信息来源说明</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cxnSp>
        <p:nvCxnSpPr>
          <p:cNvPr id="38" name="直接连接符 37"/>
          <p:cNvCxnSpPr>
            <a:cxnSpLocks noChangeShapeType="1"/>
          </p:cNvCxnSpPr>
          <p:nvPr/>
        </p:nvCxnSpPr>
        <p:spPr bwMode="auto">
          <a:xfrm>
            <a:off x="178548" y="3318540"/>
            <a:ext cx="2880000" cy="0"/>
          </a:xfrm>
          <a:prstGeom prst="line">
            <a:avLst/>
          </a:prstGeom>
          <a:ln w="28575"/>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9" name="文本框 38"/>
          <p:cNvSpPr txBox="1">
            <a:spLocks noChangeArrowheads="1"/>
          </p:cNvSpPr>
          <p:nvPr/>
        </p:nvSpPr>
        <p:spPr bwMode="auto">
          <a:xfrm>
            <a:off x="178548" y="2904906"/>
            <a:ext cx="3486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三、基础数据核对情况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0" name="文本框 39"/>
          <p:cNvSpPr txBox="1">
            <a:spLocks noChangeArrowheads="1"/>
          </p:cNvSpPr>
          <p:nvPr/>
        </p:nvSpPr>
        <p:spPr bwMode="auto">
          <a:xfrm>
            <a:off x="-162979" y="3399349"/>
            <a:ext cx="337442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eaLnBrk="1" hangingPunct="1">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与财政部门对账注意差额说明原因</a:t>
            </a:r>
            <a:endParaRPr lang="en-US" altLang="zh-CN" sz="1800" dirty="0">
              <a:solidFill>
                <a:srgbClr val="114F95"/>
              </a:solidFill>
              <a:latin typeface="微软雅黑" panose="020B0503020204020204" pitchFamily="34" charset="-122"/>
              <a:ea typeface="微软雅黑" panose="020B0503020204020204" pitchFamily="34" charset="-122"/>
            </a:endParaRPr>
          </a:p>
          <a:p>
            <a:pPr indent="0" eaLnBrk="1" hangingPunct="1">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上年结转和结余核对、资产期初数以及主要指标变动情况（附表）</a:t>
            </a:r>
            <a:endParaRPr lang="zh-CN" altLang="en-US" sz="1800" dirty="0">
              <a:solidFill>
                <a:srgbClr val="114F95"/>
              </a:solidFill>
              <a:latin typeface="微软雅黑" panose="020B0503020204020204" pitchFamily="34" charset="-122"/>
              <a:ea typeface="微软雅黑" panose="020B0503020204020204" pitchFamily="34" charset="-122"/>
            </a:endParaRPr>
          </a:p>
        </p:txBody>
      </p:sp>
      <p:cxnSp>
        <p:nvCxnSpPr>
          <p:cNvPr id="42" name="直接连接符 41"/>
          <p:cNvCxnSpPr>
            <a:cxnSpLocks noChangeShapeType="1"/>
          </p:cNvCxnSpPr>
          <p:nvPr/>
        </p:nvCxnSpPr>
        <p:spPr bwMode="auto">
          <a:xfrm>
            <a:off x="5867665" y="3376899"/>
            <a:ext cx="2880000" cy="0"/>
          </a:xfrm>
          <a:prstGeom prst="line">
            <a:avLst/>
          </a:prstGeom>
          <a:noFill/>
          <a:ln w="28575" algn="ctr">
            <a:solidFill>
              <a:srgbClr val="0070C0"/>
            </a:solidFill>
            <a:miter lim="800000"/>
          </a:ln>
          <a:extLst>
            <a:ext uri="{909E8E84-426E-40DD-AFC4-6F175D3DCCD1}">
              <a14:hiddenFill xmlns:a14="http://schemas.microsoft.com/office/drawing/2010/main">
                <a:noFill/>
              </a14:hiddenFill>
            </a:ext>
          </a:extLst>
        </p:spPr>
      </p:cxnSp>
      <p:sp>
        <p:nvSpPr>
          <p:cNvPr id="43" name="文本框 42"/>
          <p:cNvSpPr txBox="1">
            <a:spLocks noChangeArrowheads="1"/>
          </p:cNvSpPr>
          <p:nvPr/>
        </p:nvSpPr>
        <p:spPr bwMode="auto">
          <a:xfrm>
            <a:off x="5867666" y="2963265"/>
            <a:ext cx="2630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四、报表审核情况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4" name="文本框 43"/>
          <p:cNvSpPr txBox="1">
            <a:spLocks noChangeArrowheads="1"/>
          </p:cNvSpPr>
          <p:nvPr/>
        </p:nvSpPr>
        <p:spPr bwMode="auto">
          <a:xfrm>
            <a:off x="5426252" y="3476855"/>
            <a:ext cx="368264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eaLnBrk="1" hangingPunct="1">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审核情况：</a:t>
            </a:r>
            <a:r>
              <a:rPr lang="zh-CN" altLang="en-US" sz="1800" dirty="0">
                <a:solidFill>
                  <a:srgbClr val="00B0F0"/>
                </a:solidFill>
                <a:latin typeface="微软雅黑" panose="020B0503020204020204" pitchFamily="34" charset="-122"/>
                <a:ea typeface="微软雅黑" panose="020B0503020204020204" pitchFamily="34" charset="-122"/>
              </a:rPr>
              <a:t>按公式和模板逐条说明</a:t>
            </a:r>
            <a:endParaRPr lang="en-US" altLang="zh-CN" sz="1800" dirty="0">
              <a:solidFill>
                <a:srgbClr val="00B0F0"/>
              </a:solidFill>
              <a:latin typeface="微软雅黑" panose="020B0503020204020204" pitchFamily="34" charset="-122"/>
              <a:ea typeface="微软雅黑" panose="020B0503020204020204" pitchFamily="34" charset="-122"/>
            </a:endParaRPr>
          </a:p>
          <a:p>
            <a:pPr indent="0" eaLnBrk="1" hangingPunct="1">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优化指标、公式和模板设置的建议</a:t>
            </a:r>
            <a:endParaRPr lang="zh-CN" altLang="en-US" sz="1800" dirty="0">
              <a:solidFill>
                <a:srgbClr val="114F95"/>
              </a:solidFill>
              <a:latin typeface="微软雅黑" panose="020B0503020204020204" pitchFamily="34" charset="-122"/>
              <a:ea typeface="微软雅黑" panose="020B0503020204020204" pitchFamily="34" charset="-122"/>
            </a:endParaRPr>
          </a:p>
        </p:txBody>
      </p:sp>
      <p:cxnSp>
        <p:nvCxnSpPr>
          <p:cNvPr id="46" name="直接连接符 45"/>
          <p:cNvCxnSpPr>
            <a:cxnSpLocks noChangeShapeType="1"/>
          </p:cNvCxnSpPr>
          <p:nvPr/>
        </p:nvCxnSpPr>
        <p:spPr bwMode="auto">
          <a:xfrm>
            <a:off x="2805173" y="5377372"/>
            <a:ext cx="2880000" cy="0"/>
          </a:xfrm>
          <a:prstGeom prst="line">
            <a:avLst/>
          </a:prstGeom>
          <a:noFill/>
          <a:ln w="28575" algn="ctr">
            <a:solidFill>
              <a:srgbClr val="0070C0"/>
            </a:solidFill>
            <a:miter lim="800000"/>
          </a:ln>
          <a:extLst>
            <a:ext uri="{909E8E84-426E-40DD-AFC4-6F175D3DCCD1}">
              <a14:hiddenFill xmlns:a14="http://schemas.microsoft.com/office/drawing/2010/main">
                <a:noFill/>
              </a14:hiddenFill>
            </a:ext>
          </a:extLst>
        </p:spPr>
      </p:cxnSp>
      <p:sp>
        <p:nvSpPr>
          <p:cNvPr id="47" name="文本框 46"/>
          <p:cNvSpPr txBox="1">
            <a:spLocks noChangeArrowheads="1"/>
          </p:cNvSpPr>
          <p:nvPr/>
        </p:nvSpPr>
        <p:spPr bwMode="auto">
          <a:xfrm>
            <a:off x="2805173" y="4976388"/>
            <a:ext cx="413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002060"/>
                </a:solidFill>
                <a:latin typeface="微软雅黑" panose="020B0503020204020204" pitchFamily="34" charset="-122"/>
                <a:ea typeface="微软雅黑" panose="020B0503020204020204" pitchFamily="34" charset="-122"/>
              </a:rPr>
              <a:t>五、其他需要说明的情况</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439805" y="5428549"/>
            <a:ext cx="2989641" cy="701731"/>
          </a:xfrm>
          <a:prstGeom prst="rect">
            <a:avLst/>
          </a:prstGeom>
          <a:noFill/>
        </p:spPr>
        <p:txBody>
          <a:bodyPr wrap="square">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pPr marL="342900" indent="0" eaLnBrk="1" hangingPunct="1">
              <a:lnSpc>
                <a:spcPct val="100000"/>
              </a:lnSpc>
              <a:spcBef>
                <a:spcPct val="20000"/>
              </a:spcBef>
              <a:buClr>
                <a:srgbClr val="002060"/>
              </a:buClr>
              <a:buSzPct val="120000"/>
              <a:buFont typeface="Wingdings" panose="05000000000000000000" pitchFamily="2" charset="2"/>
              <a:buChar char="Ø"/>
              <a:defRPr/>
            </a:pPr>
            <a:r>
              <a:rPr lang="zh-CN" altLang="en-US" dirty="0">
                <a:solidFill>
                  <a:srgbClr val="114F95"/>
                </a:solidFill>
              </a:rPr>
              <a:t>按要求</a:t>
            </a:r>
            <a:r>
              <a:rPr lang="zh-CN" altLang="en-US" dirty="0">
                <a:solidFill>
                  <a:srgbClr val="FF0000"/>
                </a:solidFill>
              </a:rPr>
              <a:t>逐条</a:t>
            </a:r>
            <a:r>
              <a:rPr lang="zh-CN" altLang="en-US" dirty="0">
                <a:solidFill>
                  <a:srgbClr val="114F95"/>
                </a:solidFill>
              </a:rPr>
              <a:t>对照说明</a:t>
            </a:r>
            <a:endParaRPr lang="en-US" altLang="zh-CN" dirty="0">
              <a:solidFill>
                <a:srgbClr val="002060"/>
              </a:solidFill>
            </a:endParaRPr>
          </a:p>
          <a:p>
            <a:pPr marL="342900" indent="0" eaLnBrk="1" hangingPunct="1">
              <a:lnSpc>
                <a:spcPct val="100000"/>
              </a:lnSpc>
              <a:spcBef>
                <a:spcPct val="20000"/>
              </a:spcBef>
              <a:buClr>
                <a:srgbClr val="002060"/>
              </a:buClr>
              <a:buSzPct val="120000"/>
              <a:buFont typeface="Wingdings" panose="05000000000000000000" pitchFamily="2" charset="2"/>
              <a:buChar char="Ø"/>
              <a:defRPr/>
            </a:pPr>
            <a:r>
              <a:rPr lang="zh-CN" altLang="en-US" dirty="0">
                <a:solidFill>
                  <a:srgbClr val="114F95"/>
                </a:solidFill>
              </a:rPr>
              <a:t>按要求填列相关</a:t>
            </a:r>
            <a:r>
              <a:rPr lang="zh-CN" altLang="en-US" dirty="0">
                <a:solidFill>
                  <a:srgbClr val="FF0000"/>
                </a:solidFill>
              </a:rPr>
              <a:t>附表</a:t>
            </a:r>
            <a:endParaRPr lang="en-US" altLang="zh-CN" dirty="0">
              <a:solidFill>
                <a:srgbClr val="FF0000"/>
              </a:solidFill>
            </a:endParaRPr>
          </a:p>
        </p:txBody>
      </p:sp>
      <p:sp>
        <p:nvSpPr>
          <p:cNvPr id="19" name="TextBox 18"/>
          <p:cNvSpPr txBox="1"/>
          <p:nvPr/>
        </p:nvSpPr>
        <p:spPr>
          <a:xfrm>
            <a:off x="5177337" y="1346310"/>
            <a:ext cx="2736304" cy="400110"/>
          </a:xfrm>
          <a:prstGeom prst="rect">
            <a:avLst/>
          </a:prstGeom>
          <a:noFill/>
        </p:spPr>
        <p:txBody>
          <a:bodyPr wrap="square" rtlCol="0">
            <a:spAutoFit/>
          </a:bodyPr>
          <a:lstStyle/>
          <a:p>
            <a:r>
              <a:rPr lang="zh-CN" altLang="en-US" sz="2000" b="1" dirty="0">
                <a:solidFill>
                  <a:srgbClr val="114F95"/>
                </a:solidFill>
                <a:latin typeface="微软雅黑" panose="020B0503020204020204" pitchFamily="34" charset="-122"/>
                <a:ea typeface="微软雅黑" panose="020B0503020204020204" pitchFamily="34" charset="-122"/>
              </a:rPr>
              <a:t>二、决算编制基本情况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5177337" y="1790166"/>
            <a:ext cx="324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文本框 21"/>
          <p:cNvSpPr txBox="1">
            <a:spLocks noChangeArrowheads="1"/>
          </p:cNvSpPr>
          <p:nvPr/>
        </p:nvSpPr>
        <p:spPr bwMode="auto">
          <a:xfrm>
            <a:off x="584575" y="1872800"/>
            <a:ext cx="41981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eaLnBrk="1" hangingPunct="1">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会计账簿、预决算批复文件、各类台账数据等</a:t>
            </a:r>
            <a:endParaRPr lang="zh-CN" altLang="en-US" sz="1800" dirty="0">
              <a:solidFill>
                <a:srgbClr val="114F95"/>
              </a:solidFill>
              <a:latin typeface="微软雅黑" panose="020B0503020204020204" pitchFamily="34" charset="-122"/>
              <a:ea typeface="微软雅黑" panose="020B0503020204020204" pitchFamily="34" charset="-122"/>
            </a:endParaRPr>
          </a:p>
        </p:txBody>
      </p:sp>
      <p:sp>
        <p:nvSpPr>
          <p:cNvPr id="24" name="文本框 23"/>
          <p:cNvSpPr txBox="1">
            <a:spLocks noChangeArrowheads="1"/>
          </p:cNvSpPr>
          <p:nvPr/>
        </p:nvSpPr>
        <p:spPr bwMode="auto">
          <a:xfrm>
            <a:off x="4945917" y="1816104"/>
            <a:ext cx="41981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eaLnBrk="1" hangingPunct="1">
              <a:buClr>
                <a:srgbClr val="002060"/>
              </a:buClr>
              <a:buSzPct val="120000"/>
              <a:buFont typeface="Wingdings" panose="05000000000000000000" pitchFamily="2" charset="2"/>
              <a:buChar char="Ø"/>
            </a:pPr>
            <a:r>
              <a:rPr lang="zh-CN" altLang="en-US" sz="1800" dirty="0">
                <a:solidFill>
                  <a:srgbClr val="00B0F0"/>
                </a:solidFill>
                <a:latin typeface="微软雅黑" panose="020B0503020204020204" pitchFamily="34" charset="-122"/>
                <a:ea typeface="微软雅黑" panose="020B0503020204020204" pitchFamily="34" charset="-122"/>
              </a:rPr>
              <a:t>单位名称、预算级次、单位性质、执行会计制度等</a:t>
            </a:r>
            <a:endParaRPr lang="en-US" altLang="zh-CN" sz="1800" dirty="0">
              <a:solidFill>
                <a:srgbClr val="00B0F0"/>
              </a:solidFill>
              <a:latin typeface="微软雅黑" panose="020B0503020204020204" pitchFamily="34" charset="-122"/>
              <a:ea typeface="微软雅黑" panose="020B0503020204020204" pitchFamily="34" charset="-122"/>
            </a:endParaRPr>
          </a:p>
        </p:txBody>
      </p:sp>
      <p:sp>
        <p:nvSpPr>
          <p:cNvPr id="25" name="椭圆 24"/>
          <p:cNvSpPr/>
          <p:nvPr/>
        </p:nvSpPr>
        <p:spPr>
          <a:xfrm>
            <a:off x="3869592" y="2901511"/>
            <a:ext cx="1582738"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6" name="椭圆 25"/>
          <p:cNvSpPr/>
          <p:nvPr/>
        </p:nvSpPr>
        <p:spPr>
          <a:xfrm>
            <a:off x="3617180" y="2531623"/>
            <a:ext cx="1582737" cy="1487488"/>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7" name="椭圆 26"/>
          <p:cNvSpPr/>
          <p:nvPr/>
        </p:nvSpPr>
        <p:spPr>
          <a:xfrm>
            <a:off x="3364767" y="2901511"/>
            <a:ext cx="1581150"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8" name="文本框 27"/>
          <p:cNvSpPr txBox="1">
            <a:spLocks noChangeArrowheads="1"/>
          </p:cNvSpPr>
          <p:nvPr/>
        </p:nvSpPr>
        <p:spPr bwMode="auto">
          <a:xfrm>
            <a:off x="3968017" y="3065023"/>
            <a:ext cx="904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FFFFFF"/>
                </a:solidFill>
                <a:latin typeface="微软雅黑" panose="020B0503020204020204" pitchFamily="34" charset="-122"/>
                <a:ea typeface="微软雅黑" panose="020B0503020204020204" pitchFamily="34" charset="-122"/>
              </a:rPr>
              <a:t>填报说明</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par>
                                <p:cTn id="41" presetID="2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up)">
                                      <p:cBhvr>
                                        <p:cTn id="56" dur="500"/>
                                        <p:tgtEl>
                                          <p:spTgt spid="44"/>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500"/>
                                        <p:tgtEl>
                                          <p:spTgt spid="4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P spid="43" grpId="0"/>
      <p:bldP spid="44" grpId="0"/>
      <p:bldP spid="47" grpId="0"/>
      <p:bldP spid="48" grpId="0"/>
      <p:bldP spid="19" grpId="0"/>
      <p:bldP spid="22" grpId="0"/>
      <p:bldP spid="24" grpId="0"/>
      <p:bldP spid="25" grpId="0" animBg="1"/>
      <p:bldP spid="26" grpId="0" animBg="1"/>
      <p:bldP spid="27" grpId="0" animBg="1"/>
      <p:bldP spid="2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4095" y="882650"/>
            <a:ext cx="3014345" cy="36068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填报说明（部门汇总版）</a:t>
            </a:r>
            <a:endParaRPr lang="zh-CN" altLang="en-US" sz="2000" dirty="0">
              <a:latin typeface="微软雅黑" panose="020B0503020204020204" pitchFamily="34" charset="-122"/>
              <a:ea typeface="微软雅黑" panose="020B0503020204020204" pitchFamily="34" charset="-122"/>
            </a:endParaRPr>
          </a:p>
        </p:txBody>
      </p:sp>
      <p:sp>
        <p:nvSpPr>
          <p:cNvPr id="294916" name="灯片编号占位符 5"/>
          <p:cNvSpPr>
            <a:spLocks noGrp="1"/>
          </p:cNvSpPr>
          <p:nvPr>
            <p:ph type="sldNum" sz="quarter" idx="10"/>
          </p:nvPr>
        </p:nvSpPr>
        <p:spPr bwMode="auto">
          <a:xfrm>
            <a:off x="6974904"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59F0339-300B-4EBB-9BDE-332E989E4114}"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34" name="直接连接符 33"/>
          <p:cNvCxnSpPr>
            <a:cxnSpLocks noChangeShapeType="1"/>
          </p:cNvCxnSpPr>
          <p:nvPr/>
        </p:nvCxnSpPr>
        <p:spPr bwMode="auto">
          <a:xfrm>
            <a:off x="39688" y="1782763"/>
            <a:ext cx="3767137" cy="0"/>
          </a:xfrm>
          <a:prstGeom prst="line">
            <a:avLst/>
          </a:prstGeom>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rrowheads="1"/>
          </p:cNvSpPr>
          <p:nvPr/>
        </p:nvSpPr>
        <p:spPr bwMode="auto">
          <a:xfrm>
            <a:off x="39688" y="1366838"/>
            <a:ext cx="4100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一、决算汇编基本情况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cxnSp>
        <p:nvCxnSpPr>
          <p:cNvPr id="38" name="直接连接符 37"/>
          <p:cNvCxnSpPr>
            <a:cxnSpLocks noChangeShapeType="1"/>
          </p:cNvCxnSpPr>
          <p:nvPr/>
        </p:nvCxnSpPr>
        <p:spPr bwMode="auto">
          <a:xfrm>
            <a:off x="5262563" y="1782763"/>
            <a:ext cx="3767137" cy="0"/>
          </a:xfrm>
          <a:prstGeom prst="line">
            <a:avLst/>
          </a:prstGeom>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9" name="文本框 38"/>
          <p:cNvSpPr txBox="1">
            <a:spLocks noChangeArrowheads="1"/>
          </p:cNvSpPr>
          <p:nvPr/>
        </p:nvSpPr>
        <p:spPr bwMode="auto">
          <a:xfrm>
            <a:off x="5262563" y="1366838"/>
            <a:ext cx="3486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二、基础数据核对情况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0" name="文本框 39"/>
          <p:cNvSpPr txBox="1">
            <a:spLocks noChangeArrowheads="1"/>
          </p:cNvSpPr>
          <p:nvPr/>
        </p:nvSpPr>
        <p:spPr bwMode="auto">
          <a:xfrm>
            <a:off x="5262563" y="1793875"/>
            <a:ext cx="394335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Font typeface="Wingdings" panose="05000000000000000000" pitchFamily="2" charset="2"/>
              <a:buChar char="Ø"/>
            </a:pPr>
            <a:r>
              <a:rPr lang="zh-CN" altLang="en-US" sz="1700" dirty="0">
                <a:solidFill>
                  <a:srgbClr val="114F95"/>
                </a:solidFill>
                <a:latin typeface="微软雅黑" panose="020B0503020204020204" pitchFamily="34" charset="-122"/>
                <a:ea typeface="微软雅黑" panose="020B0503020204020204" pitchFamily="34" charset="-122"/>
              </a:rPr>
              <a:t>财政资金对账情况注意差额说明原因</a:t>
            </a:r>
            <a:endParaRPr lang="en-US" altLang="zh-CN" sz="17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上年结转和结余核对以及主要指标变动情况（附表）</a:t>
            </a:r>
            <a:endParaRPr lang="zh-CN" altLang="en-US" sz="1800" dirty="0">
              <a:solidFill>
                <a:srgbClr val="114F95"/>
              </a:solidFill>
              <a:latin typeface="微软雅黑" panose="020B0503020204020204" pitchFamily="34" charset="-122"/>
              <a:ea typeface="微软雅黑" panose="020B0503020204020204" pitchFamily="34" charset="-122"/>
            </a:endParaRPr>
          </a:p>
        </p:txBody>
      </p:sp>
      <p:cxnSp>
        <p:nvCxnSpPr>
          <p:cNvPr id="42" name="直接连接符 41"/>
          <p:cNvCxnSpPr>
            <a:cxnSpLocks noChangeShapeType="1"/>
          </p:cNvCxnSpPr>
          <p:nvPr/>
        </p:nvCxnSpPr>
        <p:spPr bwMode="auto">
          <a:xfrm>
            <a:off x="50800" y="4862513"/>
            <a:ext cx="3768725" cy="0"/>
          </a:xfrm>
          <a:prstGeom prst="line">
            <a:avLst/>
          </a:prstGeom>
          <a:noFill/>
          <a:ln w="22225" algn="ctr">
            <a:solidFill>
              <a:srgbClr val="0070C0"/>
            </a:solidFill>
            <a:miter lim="800000"/>
          </a:ln>
          <a:extLst>
            <a:ext uri="{909E8E84-426E-40DD-AFC4-6F175D3DCCD1}">
              <a14:hiddenFill xmlns:a14="http://schemas.microsoft.com/office/drawing/2010/main">
                <a:noFill/>
              </a14:hiddenFill>
            </a:ext>
          </a:extLst>
        </p:spPr>
      </p:cxnSp>
      <p:sp>
        <p:nvSpPr>
          <p:cNvPr id="43" name="文本框 42"/>
          <p:cNvSpPr txBox="1">
            <a:spLocks noChangeArrowheads="1"/>
          </p:cNvSpPr>
          <p:nvPr/>
        </p:nvSpPr>
        <p:spPr bwMode="auto">
          <a:xfrm>
            <a:off x="39688" y="4446588"/>
            <a:ext cx="2998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三、报表审核情况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4" name="文本框 43"/>
          <p:cNvSpPr txBox="1">
            <a:spLocks noChangeArrowheads="1"/>
          </p:cNvSpPr>
          <p:nvPr/>
        </p:nvSpPr>
        <p:spPr bwMode="auto">
          <a:xfrm>
            <a:off x="50800" y="4843463"/>
            <a:ext cx="3944938" cy="13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审核情况：列表方式按公式和模板逐条（或汇总）说明。</a:t>
            </a:r>
            <a:endParaRPr lang="en-US" altLang="zh-CN" sz="18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700" dirty="0">
                <a:solidFill>
                  <a:srgbClr val="114F95"/>
                </a:solidFill>
                <a:latin typeface="微软雅黑" panose="020B0503020204020204" pitchFamily="34" charset="-122"/>
                <a:ea typeface="微软雅黑" panose="020B0503020204020204" pitchFamily="34" charset="-122"/>
              </a:rPr>
              <a:t>优化指标、公式和模板设置的建议。</a:t>
            </a:r>
            <a:endParaRPr lang="zh-CN" altLang="en-US" sz="1700" dirty="0">
              <a:solidFill>
                <a:srgbClr val="114F95"/>
              </a:solidFill>
              <a:latin typeface="微软雅黑" panose="020B0503020204020204" pitchFamily="34" charset="-122"/>
              <a:ea typeface="微软雅黑" panose="020B0503020204020204" pitchFamily="34" charset="-122"/>
            </a:endParaRPr>
          </a:p>
        </p:txBody>
      </p:sp>
      <p:cxnSp>
        <p:nvCxnSpPr>
          <p:cNvPr id="46" name="直接连接符 45"/>
          <p:cNvCxnSpPr>
            <a:cxnSpLocks noChangeShapeType="1"/>
          </p:cNvCxnSpPr>
          <p:nvPr/>
        </p:nvCxnSpPr>
        <p:spPr bwMode="auto">
          <a:xfrm>
            <a:off x="5262563" y="4849813"/>
            <a:ext cx="3767137" cy="0"/>
          </a:xfrm>
          <a:prstGeom prst="line">
            <a:avLst/>
          </a:prstGeom>
          <a:noFill/>
          <a:ln w="22225" algn="ctr">
            <a:solidFill>
              <a:srgbClr val="0070C0"/>
            </a:solidFill>
            <a:miter lim="800000"/>
          </a:ln>
          <a:extLst>
            <a:ext uri="{909E8E84-426E-40DD-AFC4-6F175D3DCCD1}">
              <a14:hiddenFill xmlns:a14="http://schemas.microsoft.com/office/drawing/2010/main">
                <a:noFill/>
              </a14:hiddenFill>
            </a:ext>
          </a:extLst>
        </p:spPr>
      </p:cxnSp>
      <p:sp>
        <p:nvSpPr>
          <p:cNvPr id="47" name="文本框 46"/>
          <p:cNvSpPr txBox="1">
            <a:spLocks noChangeArrowheads="1"/>
          </p:cNvSpPr>
          <p:nvPr/>
        </p:nvSpPr>
        <p:spPr bwMode="auto">
          <a:xfrm>
            <a:off x="5189538" y="4433888"/>
            <a:ext cx="413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四、其他需要说明的情况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262563" y="4830763"/>
            <a:ext cx="3943350" cy="1476815"/>
          </a:xfrm>
          <a:prstGeom prst="rect">
            <a:avLst/>
          </a:prstGeom>
          <a:noFill/>
        </p:spPr>
        <p:txBody>
          <a:bodyPr>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pPr indent="441325" eaLnBrk="1" hangingPunct="1">
              <a:lnSpc>
                <a:spcPct val="200000"/>
              </a:lnSpc>
              <a:spcBef>
                <a:spcPct val="20000"/>
              </a:spcBef>
              <a:buClr>
                <a:srgbClr val="0000FF"/>
              </a:buClr>
              <a:buSzPct val="120000"/>
              <a:defRPr/>
            </a:pPr>
            <a:endParaRPr lang="zh-CN" altLang="en-US" sz="400" b="1" dirty="0">
              <a:solidFill>
                <a:srgbClr val="FFFF00"/>
              </a:solidFill>
              <a:effectLst>
                <a:outerShdw blurRad="38100" dist="38100" dir="2700000" algn="tl">
                  <a:srgbClr val="000000"/>
                </a:outerShdw>
              </a:effectLst>
              <a:ea typeface="楷体_GB2312" panose="02010609030101010101" pitchFamily="49" charset="-122"/>
            </a:endParaRPr>
          </a:p>
          <a:p>
            <a:pPr marL="342900" indent="-342900" eaLnBrk="1" hangingPunct="1">
              <a:lnSpc>
                <a:spcPct val="200000"/>
              </a:lnSpc>
              <a:spcBef>
                <a:spcPct val="20000"/>
              </a:spcBef>
              <a:buClr>
                <a:srgbClr val="002060"/>
              </a:buClr>
              <a:buSzPct val="120000"/>
              <a:buFont typeface="Wingdings" panose="05000000000000000000" pitchFamily="2" charset="2"/>
              <a:buChar char="Ø"/>
              <a:defRPr/>
            </a:pPr>
            <a:r>
              <a:rPr lang="zh-CN" altLang="en-US" sz="2000" dirty="0">
                <a:solidFill>
                  <a:srgbClr val="114F95"/>
                </a:solidFill>
              </a:rPr>
              <a:t>按要求</a:t>
            </a:r>
            <a:r>
              <a:rPr lang="zh-CN" altLang="en-US" sz="2000" dirty="0">
                <a:solidFill>
                  <a:srgbClr val="FF0000"/>
                </a:solidFill>
              </a:rPr>
              <a:t>逐条</a:t>
            </a:r>
            <a:r>
              <a:rPr lang="zh-CN" altLang="en-US" sz="2000" dirty="0">
                <a:solidFill>
                  <a:srgbClr val="114F95"/>
                </a:solidFill>
              </a:rPr>
              <a:t>对照说明</a:t>
            </a:r>
            <a:endParaRPr lang="en-US" altLang="zh-CN" sz="2000" dirty="0">
              <a:solidFill>
                <a:srgbClr val="114F95"/>
              </a:solidFill>
            </a:endParaRPr>
          </a:p>
          <a:p>
            <a:pPr marL="342900" indent="-342900" eaLnBrk="1" hangingPunct="1">
              <a:lnSpc>
                <a:spcPct val="200000"/>
              </a:lnSpc>
              <a:spcBef>
                <a:spcPct val="20000"/>
              </a:spcBef>
              <a:buClr>
                <a:srgbClr val="002060"/>
              </a:buClr>
              <a:buSzPct val="120000"/>
              <a:buFont typeface="Wingdings" panose="05000000000000000000" pitchFamily="2" charset="2"/>
              <a:buChar char="Ø"/>
              <a:defRPr/>
            </a:pPr>
            <a:r>
              <a:rPr lang="zh-CN" altLang="en-US" sz="2000" dirty="0">
                <a:solidFill>
                  <a:srgbClr val="114F95"/>
                </a:solidFill>
              </a:rPr>
              <a:t>按要求填列相关</a:t>
            </a:r>
            <a:r>
              <a:rPr lang="zh-CN" altLang="en-US" sz="2000" dirty="0">
                <a:solidFill>
                  <a:srgbClr val="FF0000"/>
                </a:solidFill>
              </a:rPr>
              <a:t>附表</a:t>
            </a:r>
            <a:r>
              <a:rPr lang="zh-CN" altLang="en-US" sz="1400" dirty="0">
                <a:solidFill>
                  <a:srgbClr val="FF0000"/>
                </a:solidFill>
              </a:rPr>
              <a:t>（同单位版）</a:t>
            </a:r>
            <a:endParaRPr lang="en-US" altLang="zh-CN" sz="2000" dirty="0">
              <a:solidFill>
                <a:srgbClr val="FF0000"/>
              </a:solidFill>
            </a:endParaRPr>
          </a:p>
        </p:txBody>
      </p:sp>
      <p:sp>
        <p:nvSpPr>
          <p:cNvPr id="50" name="椭圆 49"/>
          <p:cNvSpPr/>
          <p:nvPr/>
        </p:nvSpPr>
        <p:spPr>
          <a:xfrm>
            <a:off x="3781425" y="3094038"/>
            <a:ext cx="1582738"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1" name="椭圆 50"/>
          <p:cNvSpPr/>
          <p:nvPr/>
        </p:nvSpPr>
        <p:spPr>
          <a:xfrm>
            <a:off x="3529013" y="2724150"/>
            <a:ext cx="1582737" cy="1487488"/>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2" name="椭圆 51"/>
          <p:cNvSpPr/>
          <p:nvPr/>
        </p:nvSpPr>
        <p:spPr>
          <a:xfrm>
            <a:off x="3276600" y="3094038"/>
            <a:ext cx="1581150"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3" name="文本框 52"/>
          <p:cNvSpPr txBox="1">
            <a:spLocks noChangeArrowheads="1"/>
          </p:cNvSpPr>
          <p:nvPr/>
        </p:nvSpPr>
        <p:spPr bwMode="auto">
          <a:xfrm>
            <a:off x="3879850" y="3257550"/>
            <a:ext cx="904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FFFFFF"/>
                </a:solidFill>
                <a:latin typeface="微软雅黑" panose="020B0503020204020204" pitchFamily="34" charset="-122"/>
                <a:ea typeface="微软雅黑" panose="020B0503020204020204" pitchFamily="34" charset="-122"/>
              </a:rPr>
              <a:t>填报说明</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125538" y="1916102"/>
            <a:ext cx="3582366"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Font typeface="Wingdings" panose="05000000000000000000" pitchFamily="2" charset="2"/>
              <a:buChar char="Ø"/>
            </a:pPr>
            <a:r>
              <a:rPr lang="zh-CN" altLang="en-US" sz="1700" dirty="0">
                <a:solidFill>
                  <a:srgbClr val="114F95"/>
                </a:solidFill>
                <a:latin typeface="微软雅黑" panose="020B0503020204020204" pitchFamily="34" charset="-122"/>
                <a:ea typeface="微软雅黑" panose="020B0503020204020204" pitchFamily="34" charset="-122"/>
              </a:rPr>
              <a:t>部门机构情况说明</a:t>
            </a:r>
            <a:endParaRPr lang="zh-CN" altLang="en-US" sz="17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700" dirty="0">
                <a:solidFill>
                  <a:srgbClr val="114F95"/>
                </a:solidFill>
                <a:latin typeface="微软雅黑" panose="020B0503020204020204" pitchFamily="34" charset="-122"/>
                <a:ea typeface="微软雅黑" panose="020B0503020204020204" pitchFamily="34" charset="-122"/>
              </a:rPr>
              <a:t>部门录入户数说明</a:t>
            </a:r>
            <a:endParaRPr lang="zh-CN" altLang="en-US" sz="1700" dirty="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P spid="43" grpId="0"/>
      <p:bldP spid="44" grpId="0"/>
      <p:bldP spid="47" grpId="0"/>
      <p:bldP spid="48" grpId="0"/>
      <p:bldP spid="50" grpId="0" animBg="1"/>
      <p:bldP spid="51" grpId="0" animBg="1"/>
      <p:bldP spid="52" grpId="0" animBg="1"/>
      <p:bldP spid="53" grpId="0"/>
      <p:bldP spid="2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灯片编号占位符 5"/>
          <p:cNvSpPr>
            <a:spLocks noGrp="1"/>
          </p:cNvSpPr>
          <p:nvPr>
            <p:ph type="sldNum" sz="quarter" idx="10"/>
          </p:nvPr>
        </p:nvSpPr>
        <p:spPr bwMode="auto">
          <a:xfrm>
            <a:off x="6974904"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59F0339-300B-4EBB-9BDE-332E989E4114}"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34" name="直接连接符 33"/>
          <p:cNvCxnSpPr>
            <a:cxnSpLocks noChangeShapeType="1"/>
          </p:cNvCxnSpPr>
          <p:nvPr/>
        </p:nvCxnSpPr>
        <p:spPr bwMode="auto">
          <a:xfrm>
            <a:off x="39688" y="1782763"/>
            <a:ext cx="3767137" cy="0"/>
          </a:xfrm>
          <a:prstGeom prst="line">
            <a:avLst/>
          </a:prstGeom>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rrowheads="1"/>
          </p:cNvSpPr>
          <p:nvPr/>
        </p:nvSpPr>
        <p:spPr bwMode="auto">
          <a:xfrm>
            <a:off x="39688" y="1366838"/>
            <a:ext cx="4100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一、决算汇编基本情况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cxnSp>
        <p:nvCxnSpPr>
          <p:cNvPr id="38" name="直接连接符 37"/>
          <p:cNvCxnSpPr>
            <a:cxnSpLocks noChangeShapeType="1"/>
          </p:cNvCxnSpPr>
          <p:nvPr/>
        </p:nvCxnSpPr>
        <p:spPr bwMode="auto">
          <a:xfrm>
            <a:off x="5262563" y="1782763"/>
            <a:ext cx="3767137" cy="0"/>
          </a:xfrm>
          <a:prstGeom prst="line">
            <a:avLst/>
          </a:prstGeom>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9" name="文本框 38"/>
          <p:cNvSpPr txBox="1">
            <a:spLocks noChangeArrowheads="1"/>
          </p:cNvSpPr>
          <p:nvPr/>
        </p:nvSpPr>
        <p:spPr bwMode="auto">
          <a:xfrm>
            <a:off x="5262563" y="1366838"/>
            <a:ext cx="3486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二、基础数据核对情况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0" name="文本框 39"/>
          <p:cNvSpPr txBox="1">
            <a:spLocks noChangeArrowheads="1"/>
          </p:cNvSpPr>
          <p:nvPr/>
        </p:nvSpPr>
        <p:spPr bwMode="auto">
          <a:xfrm>
            <a:off x="5262563" y="1793875"/>
            <a:ext cx="3943350" cy="13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与上年指标核对情况</a:t>
            </a:r>
            <a:endParaRPr lang="en-US" altLang="zh-CN" sz="18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800" dirty="0">
                <a:solidFill>
                  <a:srgbClr val="114F95"/>
                </a:solidFill>
                <a:latin typeface="微软雅黑" panose="020B0503020204020204" pitchFamily="34" charset="-122"/>
                <a:ea typeface="微软雅黑" panose="020B0503020204020204" pitchFamily="34" charset="-122"/>
              </a:rPr>
              <a:t>主要指标上下年变动情况说明（附表）</a:t>
            </a:r>
            <a:endParaRPr lang="zh-CN" altLang="en-US" sz="1800" dirty="0">
              <a:solidFill>
                <a:srgbClr val="114F95"/>
              </a:solidFill>
              <a:latin typeface="微软雅黑" panose="020B0503020204020204" pitchFamily="34" charset="-122"/>
              <a:ea typeface="微软雅黑" panose="020B0503020204020204" pitchFamily="34" charset="-122"/>
            </a:endParaRPr>
          </a:p>
        </p:txBody>
      </p:sp>
      <p:cxnSp>
        <p:nvCxnSpPr>
          <p:cNvPr id="42" name="直接连接符 41"/>
          <p:cNvCxnSpPr>
            <a:cxnSpLocks noChangeShapeType="1"/>
          </p:cNvCxnSpPr>
          <p:nvPr/>
        </p:nvCxnSpPr>
        <p:spPr bwMode="auto">
          <a:xfrm>
            <a:off x="0" y="4357694"/>
            <a:ext cx="3768725" cy="0"/>
          </a:xfrm>
          <a:prstGeom prst="line">
            <a:avLst/>
          </a:prstGeom>
          <a:noFill/>
          <a:ln w="22225" algn="ctr">
            <a:solidFill>
              <a:srgbClr val="0070C0"/>
            </a:solidFill>
            <a:miter lim="800000"/>
          </a:ln>
          <a:extLst>
            <a:ext uri="{909E8E84-426E-40DD-AFC4-6F175D3DCCD1}">
              <a14:hiddenFill xmlns:a14="http://schemas.microsoft.com/office/drawing/2010/main">
                <a:noFill/>
              </a14:hiddenFill>
            </a:ext>
          </a:extLst>
        </p:spPr>
      </p:cxnSp>
      <p:sp>
        <p:nvSpPr>
          <p:cNvPr id="43" name="文本框 42"/>
          <p:cNvSpPr txBox="1">
            <a:spLocks noChangeArrowheads="1"/>
          </p:cNvSpPr>
          <p:nvPr/>
        </p:nvSpPr>
        <p:spPr bwMode="auto">
          <a:xfrm>
            <a:off x="214282" y="3929066"/>
            <a:ext cx="2998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三、报表审核情况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4" name="文本框 43"/>
          <p:cNvSpPr txBox="1">
            <a:spLocks noChangeArrowheads="1"/>
          </p:cNvSpPr>
          <p:nvPr/>
        </p:nvSpPr>
        <p:spPr bwMode="auto">
          <a:xfrm>
            <a:off x="0" y="3929066"/>
            <a:ext cx="3944938" cy="191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None/>
            </a:pPr>
            <a:endParaRPr lang="en-US" altLang="zh-CN" sz="18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800" dirty="0" smtClean="0">
                <a:solidFill>
                  <a:srgbClr val="114F95"/>
                </a:solidFill>
                <a:latin typeface="微软雅黑" panose="020B0503020204020204" pitchFamily="34" charset="-122"/>
                <a:ea typeface="微软雅黑" panose="020B0503020204020204" pitchFamily="34" charset="-122"/>
              </a:rPr>
              <a:t>审核情况：列表方式按公式和模板逐条（或汇总）说明。</a:t>
            </a:r>
            <a:endParaRPr lang="en-US" altLang="zh-CN" sz="18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Font typeface="Wingdings" panose="05000000000000000000" pitchFamily="2" charset="2"/>
              <a:buChar char="Ø"/>
            </a:pPr>
            <a:r>
              <a:rPr lang="zh-CN" altLang="en-US" sz="1700" dirty="0" smtClean="0">
                <a:solidFill>
                  <a:srgbClr val="114F95"/>
                </a:solidFill>
                <a:latin typeface="微软雅黑" panose="020B0503020204020204" pitchFamily="34" charset="-122"/>
                <a:ea typeface="微软雅黑" panose="020B0503020204020204" pitchFamily="34" charset="-122"/>
              </a:rPr>
              <a:t>优化</a:t>
            </a:r>
            <a:r>
              <a:rPr lang="zh-CN" altLang="en-US" sz="1700" dirty="0">
                <a:solidFill>
                  <a:srgbClr val="114F95"/>
                </a:solidFill>
                <a:latin typeface="微软雅黑" panose="020B0503020204020204" pitchFamily="34" charset="-122"/>
                <a:ea typeface="微软雅黑" panose="020B0503020204020204" pitchFamily="34" charset="-122"/>
              </a:rPr>
              <a:t>指标、公式和模板设置的建议。</a:t>
            </a:r>
            <a:endParaRPr lang="zh-CN" altLang="en-US" sz="1700" dirty="0">
              <a:solidFill>
                <a:srgbClr val="114F95"/>
              </a:solidFill>
              <a:latin typeface="微软雅黑" panose="020B0503020204020204" pitchFamily="34" charset="-122"/>
              <a:ea typeface="微软雅黑" panose="020B0503020204020204" pitchFamily="34" charset="-122"/>
            </a:endParaRPr>
          </a:p>
        </p:txBody>
      </p:sp>
      <p:cxnSp>
        <p:nvCxnSpPr>
          <p:cNvPr id="46" name="直接连接符 45"/>
          <p:cNvCxnSpPr>
            <a:cxnSpLocks noChangeShapeType="1"/>
          </p:cNvCxnSpPr>
          <p:nvPr/>
        </p:nvCxnSpPr>
        <p:spPr bwMode="auto">
          <a:xfrm>
            <a:off x="4929190" y="4357694"/>
            <a:ext cx="3981451" cy="1588"/>
          </a:xfrm>
          <a:prstGeom prst="line">
            <a:avLst/>
          </a:prstGeom>
          <a:noFill/>
          <a:ln w="22225" algn="ctr">
            <a:solidFill>
              <a:srgbClr val="0070C0"/>
            </a:solidFill>
            <a:miter lim="800000"/>
          </a:ln>
          <a:extLst>
            <a:ext uri="{909E8E84-426E-40DD-AFC4-6F175D3DCCD1}">
              <a14:hiddenFill xmlns:a14="http://schemas.microsoft.com/office/drawing/2010/main">
                <a:noFill/>
              </a14:hiddenFill>
            </a:ext>
          </a:extLst>
        </p:spPr>
      </p:cxnSp>
      <p:sp>
        <p:nvSpPr>
          <p:cNvPr id="47" name="文本框 46"/>
          <p:cNvSpPr txBox="1">
            <a:spLocks noChangeArrowheads="1"/>
          </p:cNvSpPr>
          <p:nvPr/>
        </p:nvSpPr>
        <p:spPr bwMode="auto">
          <a:xfrm>
            <a:off x="5357818" y="3929066"/>
            <a:ext cx="413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90000"/>
              </a:lnSpc>
              <a:buClr>
                <a:srgbClr val="0000FF"/>
              </a:buClr>
              <a:buSzPct val="120000"/>
              <a:buFontTx/>
              <a:buNone/>
            </a:pPr>
            <a:r>
              <a:rPr lang="zh-CN" altLang="en-US" sz="2000" b="1" dirty="0">
                <a:solidFill>
                  <a:srgbClr val="114F95"/>
                </a:solidFill>
                <a:latin typeface="微软雅黑" panose="020B0503020204020204" pitchFamily="34" charset="-122"/>
                <a:ea typeface="微软雅黑" panose="020B0503020204020204" pitchFamily="34" charset="-122"/>
              </a:rPr>
              <a:t>四、其他需要说明的情况</a:t>
            </a:r>
            <a:endParaRPr lang="zh-CN" altLang="en-US" sz="2000" b="1" dirty="0">
              <a:solidFill>
                <a:srgbClr val="114F95"/>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857752" y="3929066"/>
            <a:ext cx="3943350" cy="2336024"/>
          </a:xfrm>
          <a:prstGeom prst="rect">
            <a:avLst/>
          </a:prstGeom>
          <a:noFill/>
        </p:spPr>
        <p:txBody>
          <a:bodyPr>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pPr marL="341630" indent="-341630" eaLnBrk="1" hangingPunct="1">
              <a:lnSpc>
                <a:spcPct val="150000"/>
              </a:lnSpc>
              <a:spcBef>
                <a:spcPct val="20000"/>
              </a:spcBef>
              <a:buClr>
                <a:srgbClr val="002060"/>
              </a:buClr>
              <a:buSzPct val="120000"/>
              <a:defRPr/>
            </a:pPr>
            <a:r>
              <a:rPr lang="en-US" altLang="zh-CN" dirty="0">
                <a:solidFill>
                  <a:srgbClr val="114F95"/>
                </a:solidFill>
              </a:rPr>
              <a:t>  </a:t>
            </a:r>
            <a:endParaRPr lang="en-US" altLang="zh-CN" dirty="0">
              <a:solidFill>
                <a:srgbClr val="114F95"/>
              </a:solidFill>
            </a:endParaRPr>
          </a:p>
          <a:p>
            <a:pPr marL="341630" indent="-341630" eaLnBrk="1" hangingPunct="1">
              <a:lnSpc>
                <a:spcPct val="150000"/>
              </a:lnSpc>
              <a:spcBef>
                <a:spcPct val="20000"/>
              </a:spcBef>
              <a:buClr>
                <a:srgbClr val="002060"/>
              </a:buClr>
              <a:buSzPct val="120000"/>
              <a:buFont typeface="Wingdings" panose="05000000000000000000" pitchFamily="2" charset="2"/>
              <a:buChar char="Ø"/>
              <a:defRPr/>
            </a:pPr>
            <a:r>
              <a:rPr lang="zh-CN" altLang="en-US" dirty="0">
                <a:solidFill>
                  <a:srgbClr val="114F95"/>
                </a:solidFill>
              </a:rPr>
              <a:t>年末结转和结余为负数的原因。</a:t>
            </a:r>
            <a:endParaRPr lang="en-US" altLang="zh-CN" dirty="0">
              <a:solidFill>
                <a:srgbClr val="114F95"/>
              </a:solidFill>
            </a:endParaRPr>
          </a:p>
          <a:p>
            <a:pPr marL="341630" indent="-341630" eaLnBrk="1" hangingPunct="1">
              <a:lnSpc>
                <a:spcPct val="150000"/>
              </a:lnSpc>
              <a:spcBef>
                <a:spcPct val="20000"/>
              </a:spcBef>
              <a:buClr>
                <a:srgbClr val="002060"/>
              </a:buClr>
              <a:buSzPct val="120000"/>
              <a:buFont typeface="Wingdings" panose="05000000000000000000" pitchFamily="2" charset="2"/>
              <a:buChar char="Ø"/>
              <a:defRPr/>
            </a:pPr>
            <a:r>
              <a:rPr lang="zh-CN" altLang="en-US" dirty="0" smtClean="0">
                <a:solidFill>
                  <a:srgbClr val="114F95"/>
                </a:solidFill>
              </a:rPr>
              <a:t>有关国有资本经营预算收支情况说明。</a:t>
            </a:r>
            <a:endParaRPr lang="en-US" altLang="zh-CN" dirty="0" smtClean="0">
              <a:solidFill>
                <a:srgbClr val="114F95"/>
              </a:solidFill>
            </a:endParaRPr>
          </a:p>
          <a:p>
            <a:pPr marL="341630" indent="-341630" eaLnBrk="1" hangingPunct="1">
              <a:lnSpc>
                <a:spcPct val="150000"/>
              </a:lnSpc>
              <a:spcBef>
                <a:spcPct val="20000"/>
              </a:spcBef>
              <a:buClr>
                <a:srgbClr val="002060"/>
              </a:buClr>
              <a:buSzPct val="120000"/>
              <a:buFont typeface="Wingdings" panose="05000000000000000000" pitchFamily="2" charset="2"/>
              <a:buChar char="Ø"/>
              <a:defRPr/>
            </a:pPr>
            <a:r>
              <a:rPr lang="zh-CN" altLang="en-US" dirty="0" smtClean="0">
                <a:solidFill>
                  <a:srgbClr val="114F95"/>
                </a:solidFill>
              </a:rPr>
              <a:t>其他</a:t>
            </a:r>
            <a:endParaRPr lang="en-US" altLang="zh-CN" dirty="0" smtClean="0">
              <a:solidFill>
                <a:srgbClr val="114F95"/>
              </a:solidFill>
            </a:endParaRPr>
          </a:p>
        </p:txBody>
      </p:sp>
      <p:sp>
        <p:nvSpPr>
          <p:cNvPr id="50" name="椭圆 49"/>
          <p:cNvSpPr/>
          <p:nvPr/>
        </p:nvSpPr>
        <p:spPr>
          <a:xfrm>
            <a:off x="3929058" y="2500306"/>
            <a:ext cx="1582738"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1" name="椭圆 50"/>
          <p:cNvSpPr/>
          <p:nvPr/>
        </p:nvSpPr>
        <p:spPr>
          <a:xfrm>
            <a:off x="3519163" y="1915785"/>
            <a:ext cx="1582737" cy="1487488"/>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2" name="椭圆 51"/>
          <p:cNvSpPr/>
          <p:nvPr/>
        </p:nvSpPr>
        <p:spPr>
          <a:xfrm>
            <a:off x="3071802" y="2571744"/>
            <a:ext cx="1581150" cy="1487487"/>
          </a:xfrm>
          <a:prstGeom prst="ellipse">
            <a:avLst/>
          </a:prstGeom>
          <a:solidFill>
            <a:srgbClr val="0070C0">
              <a:alpha val="44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3" name="文本框 52"/>
          <p:cNvSpPr txBox="1">
            <a:spLocks noChangeArrowheads="1"/>
          </p:cNvSpPr>
          <p:nvPr/>
        </p:nvSpPr>
        <p:spPr bwMode="auto">
          <a:xfrm>
            <a:off x="3857620" y="2357430"/>
            <a:ext cx="904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FFFFFF"/>
                </a:solidFill>
                <a:latin typeface="微软雅黑" panose="020B0503020204020204" pitchFamily="34" charset="-122"/>
                <a:ea typeface="微软雅黑" panose="020B0503020204020204" pitchFamily="34" charset="-122"/>
              </a:rPr>
              <a:t>填报说明</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6130925" y="909320"/>
            <a:ext cx="2977515" cy="3556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填报说明（财政汇总版）</a:t>
            </a:r>
            <a:endParaRPr lang="zh-CN" altLang="en-US" sz="2000" dirty="0">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125538" y="1916102"/>
            <a:ext cx="3582366"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002060"/>
              </a:buClr>
              <a:buSzPct val="120000"/>
              <a:buFont typeface="Wingdings" panose="05000000000000000000" pitchFamily="2" charset="2"/>
              <a:buChar char="Ø"/>
            </a:pPr>
            <a:r>
              <a:rPr lang="zh-CN" altLang="en-US" sz="1700" dirty="0">
                <a:solidFill>
                  <a:srgbClr val="114F95"/>
                </a:solidFill>
                <a:latin typeface="微软雅黑" panose="020B0503020204020204" pitchFamily="34" charset="-122"/>
                <a:ea typeface="微软雅黑" panose="020B0503020204020204" pitchFamily="34" charset="-122"/>
              </a:rPr>
              <a:t>机构情况说明</a:t>
            </a:r>
            <a:endParaRPr lang="zh-CN" altLang="en-US" sz="17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Clr>
                <a:srgbClr val="002060"/>
              </a:buClr>
              <a:buSzPct val="120000"/>
              <a:buNone/>
            </a:pPr>
            <a:endParaRPr lang="zh-CN" altLang="en-US" sz="1700" dirty="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P spid="43" grpId="0"/>
      <p:bldP spid="44" grpId="0"/>
      <p:bldP spid="47" grpId="0"/>
      <p:bldP spid="48" grpId="0"/>
      <p:bldP spid="50" grpId="0" animBg="1"/>
      <p:bldP spid="51" grpId="0" bldLvl="0" animBg="1"/>
      <p:bldP spid="52" grpId="0" animBg="1"/>
      <p:bldP spid="53" grpId="0"/>
      <p:bldP spid="2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1" name="Rectangle 5"/>
          <p:cNvSpPr>
            <a:spLocks noChangeArrowheads="1"/>
          </p:cNvSpPr>
          <p:nvPr/>
        </p:nvSpPr>
        <p:spPr bwMode="auto">
          <a:xfrm>
            <a:off x="360363" y="1268760"/>
            <a:ext cx="8353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7143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rgbClr val="114F95"/>
                </a:solidFill>
                <a:latin typeface="微软雅黑" panose="020B0503020204020204" pitchFamily="34" charset="-122"/>
                <a:ea typeface="微软雅黑" panose="020B0503020204020204" pitchFamily="34" charset="-122"/>
              </a:rPr>
              <a:t>用数据说话：通过对决算数据的应用，以及进行有层次、有力度的分析等，深入挖掘数据价值，发挥决算在财政财务管理中作用（数据支持：领导决策；改进管理；制订政策；等等）。</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95288" y="4307508"/>
            <a:ext cx="8318500" cy="1639888"/>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5" name="直接连接符 24"/>
          <p:cNvSpPr/>
          <p:nvPr/>
        </p:nvSpPr>
        <p:spPr>
          <a:xfrm>
            <a:off x="4427538" y="4659313"/>
            <a:ext cx="0" cy="1339850"/>
          </a:xfrm>
          <a:prstGeom prst="line">
            <a:avLst/>
          </a:prstGeom>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zh-CN" altLang="en-US" sz="1600" kern="0">
              <a:solidFill>
                <a:prstClr val="black">
                  <a:hueOff val="0"/>
                  <a:satOff val="0"/>
                  <a:lumOff val="0"/>
                  <a:alphaOff val="0"/>
                </a:prstClr>
              </a:solidFill>
            </a:endParaRPr>
          </a:p>
        </p:txBody>
      </p:sp>
      <p:sp>
        <p:nvSpPr>
          <p:cNvPr id="13" name="矩形 12"/>
          <p:cNvSpPr/>
          <p:nvPr/>
        </p:nvSpPr>
        <p:spPr>
          <a:xfrm>
            <a:off x="1357313" y="4831715"/>
            <a:ext cx="2235200" cy="708025"/>
          </a:xfrm>
          <a:prstGeom prst="rect">
            <a:avLst/>
          </a:prstGeom>
        </p:spPr>
        <p:txBody>
          <a:bodyPr wrap="none">
            <a:spAutoFit/>
          </a:bodyPr>
          <a:lstStyle/>
          <a:p>
            <a:pPr eaLnBrk="1" hangingPunct="1">
              <a:buClr>
                <a:srgbClr val="FFFF00"/>
              </a:buClr>
              <a:defRPr/>
            </a:pPr>
            <a:r>
              <a:rPr lang="zh-CN" altLang="en-US"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规定动作</a:t>
            </a:r>
            <a:endParaRPr lang="en-US" altLang="zh-CN"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5516563" y="4831715"/>
            <a:ext cx="2236787" cy="708025"/>
          </a:xfrm>
          <a:prstGeom prst="rect">
            <a:avLst/>
          </a:prstGeom>
        </p:spPr>
        <p:txBody>
          <a:bodyPr wrap="none">
            <a:spAutoFit/>
          </a:bodyPr>
          <a:lstStyle/>
          <a:p>
            <a:pPr eaLnBrk="1" hangingPunct="1">
              <a:buClr>
                <a:srgbClr val="FFFF00"/>
              </a:buClr>
              <a:defRPr/>
            </a:pPr>
            <a:r>
              <a:rPr lang="zh-CN" altLang="en-US"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自选动作</a:t>
            </a:r>
            <a:endParaRPr lang="en-US" altLang="zh-CN"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ircle(out)">
                                      <p:cBhvr>
                                        <p:cTn id="11" dur="500"/>
                                        <p:tgtEl>
                                          <p:spTgt spid="24"/>
                                        </p:tgtEl>
                                      </p:cBhvr>
                                    </p:animEffect>
                                  </p:childTnLst>
                                </p:cTn>
                              </p:par>
                              <p:par>
                                <p:cTn id="12" presetID="6" presetClass="entr" presetSubtype="32"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out)">
                                      <p:cBhvr>
                                        <p:cTn id="14" dur="500"/>
                                        <p:tgtEl>
                                          <p:spTgt spid="2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P spid="1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AE21821-84A8-4463-AC4A-9C32BBB768B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95288" y="1269013"/>
            <a:ext cx="8318500" cy="88582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5" name="直接连接符 24"/>
          <p:cNvSpPr/>
          <p:nvPr/>
        </p:nvSpPr>
        <p:spPr>
          <a:xfrm>
            <a:off x="4427538" y="1352288"/>
            <a:ext cx="0" cy="5148263"/>
          </a:xfrm>
          <a:prstGeom prst="line">
            <a:avLst/>
          </a:prstGeom>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zh-CN" altLang="en-US" sz="1600" kern="0">
              <a:solidFill>
                <a:prstClr val="black">
                  <a:hueOff val="0"/>
                  <a:satOff val="0"/>
                  <a:lumOff val="0"/>
                  <a:alphaOff val="0"/>
                </a:prstClr>
              </a:solidFill>
            </a:endParaRPr>
          </a:p>
        </p:txBody>
      </p:sp>
      <p:sp>
        <p:nvSpPr>
          <p:cNvPr id="13" name="矩形 12"/>
          <p:cNvSpPr/>
          <p:nvPr/>
        </p:nvSpPr>
        <p:spPr>
          <a:xfrm>
            <a:off x="1357313" y="1340769"/>
            <a:ext cx="2235200" cy="708025"/>
          </a:xfrm>
          <a:prstGeom prst="rect">
            <a:avLst/>
          </a:prstGeom>
        </p:spPr>
        <p:txBody>
          <a:bodyPr wrap="none">
            <a:spAutoFit/>
          </a:bodyPr>
          <a:lstStyle/>
          <a:p>
            <a:pPr eaLnBrk="1" hangingPunct="1">
              <a:buClr>
                <a:srgbClr val="FFFF00"/>
              </a:buClr>
              <a:defRPr/>
            </a:pPr>
            <a:r>
              <a:rPr lang="zh-CN" altLang="en-US"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规定动作</a:t>
            </a:r>
            <a:endParaRPr lang="en-US" altLang="zh-CN"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5516563" y="1340769"/>
            <a:ext cx="2236787" cy="708025"/>
          </a:xfrm>
          <a:prstGeom prst="rect">
            <a:avLst/>
          </a:prstGeom>
        </p:spPr>
        <p:txBody>
          <a:bodyPr wrap="none">
            <a:spAutoFit/>
          </a:bodyPr>
          <a:lstStyle/>
          <a:p>
            <a:pPr eaLnBrk="1" hangingPunct="1">
              <a:buClr>
                <a:srgbClr val="FFFF00"/>
              </a:buClr>
              <a:defRPr/>
            </a:pPr>
            <a:r>
              <a:rPr lang="zh-CN" altLang="en-US"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自选动作</a:t>
            </a:r>
            <a:endParaRPr lang="en-US" altLang="zh-CN" sz="4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a:spLocks noChangeArrowheads="1"/>
          </p:cNvSpPr>
          <p:nvPr/>
        </p:nvSpPr>
        <p:spPr bwMode="auto">
          <a:xfrm>
            <a:off x="395288" y="2226594"/>
            <a:ext cx="4032250" cy="37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Clr>
                <a:srgbClr val="0000FF"/>
              </a:buClr>
              <a:buSzPct val="120000"/>
              <a:buFontTx/>
              <a:buNone/>
            </a:pPr>
            <a:r>
              <a:rPr lang="zh-CN" altLang="en-US" sz="2400" dirty="0">
                <a:solidFill>
                  <a:srgbClr val="114F95"/>
                </a:solidFill>
                <a:latin typeface="微软雅黑" panose="020B0503020204020204" pitchFamily="34" charset="-122"/>
                <a:ea typeface="微软雅黑" panose="020B0503020204020204" pitchFamily="34" charset="-122"/>
              </a:rPr>
              <a:t>（</a:t>
            </a:r>
            <a:r>
              <a:rPr lang="en-US" altLang="zh-CN" sz="2400" dirty="0">
                <a:solidFill>
                  <a:srgbClr val="114F95"/>
                </a:solidFill>
                <a:latin typeface="微软雅黑" panose="020B0503020204020204" pitchFamily="34" charset="-122"/>
                <a:ea typeface="微软雅黑" panose="020B0503020204020204" pitchFamily="34" charset="-122"/>
              </a:rPr>
              <a:t>1</a:t>
            </a:r>
            <a:r>
              <a:rPr lang="zh-CN" altLang="en-US" sz="2400" dirty="0">
                <a:solidFill>
                  <a:srgbClr val="114F95"/>
                </a:solidFill>
                <a:latin typeface="微软雅黑" panose="020B0503020204020204" pitchFamily="34" charset="-122"/>
                <a:ea typeface="微软雅黑" panose="020B0503020204020204" pitchFamily="34" charset="-122"/>
              </a:rPr>
              <a:t>）汇编数据资料</a:t>
            </a:r>
            <a:endParaRPr lang="en-US" altLang="zh-CN" sz="2400" dirty="0">
              <a:solidFill>
                <a:srgbClr val="114F95"/>
              </a:solidFill>
              <a:latin typeface="微软雅黑" panose="020B0503020204020204" pitchFamily="34" charset="-122"/>
              <a:ea typeface="微软雅黑" panose="020B0503020204020204" pitchFamily="34" charset="-122"/>
            </a:endParaRPr>
          </a:p>
          <a:p>
            <a:pPr>
              <a:lnSpc>
                <a:spcPct val="150000"/>
              </a:lnSpc>
              <a:buClr>
                <a:srgbClr val="0000FF"/>
              </a:buClr>
              <a:buSzPct val="120000"/>
              <a:buFontTx/>
              <a:buNone/>
            </a:pPr>
            <a:endParaRPr lang="en-US" altLang="zh-CN" sz="1400" dirty="0">
              <a:solidFill>
                <a:srgbClr val="114F95"/>
              </a:solidFill>
              <a:latin typeface="微软雅黑" panose="020B0503020204020204" pitchFamily="34" charset="-122"/>
              <a:ea typeface="微软雅黑" panose="020B0503020204020204" pitchFamily="34" charset="-122"/>
            </a:endParaRPr>
          </a:p>
          <a:p>
            <a:pPr>
              <a:lnSpc>
                <a:spcPct val="150000"/>
              </a:lnSpc>
              <a:buClr>
                <a:srgbClr val="0000FF"/>
              </a:buClr>
              <a:buSzPct val="120000"/>
              <a:buFontTx/>
              <a:buNone/>
            </a:pPr>
            <a:r>
              <a:rPr lang="zh-CN" altLang="en-US" sz="2400" dirty="0">
                <a:solidFill>
                  <a:srgbClr val="114F95"/>
                </a:solidFill>
                <a:latin typeface="微软雅黑" panose="020B0503020204020204" pitchFamily="34" charset="-122"/>
                <a:ea typeface="微软雅黑" panose="020B0503020204020204" pitchFamily="34" charset="-122"/>
              </a:rPr>
              <a:t>（</a:t>
            </a:r>
            <a:r>
              <a:rPr lang="en-US" altLang="zh-CN" sz="2400" dirty="0">
                <a:solidFill>
                  <a:srgbClr val="114F95"/>
                </a:solidFill>
                <a:latin typeface="微软雅黑" panose="020B0503020204020204" pitchFamily="34" charset="-122"/>
                <a:ea typeface="微软雅黑" panose="020B0503020204020204" pitchFamily="34" charset="-122"/>
              </a:rPr>
              <a:t>2</a:t>
            </a:r>
            <a:r>
              <a:rPr lang="zh-CN" altLang="en-US" sz="2400" dirty="0">
                <a:solidFill>
                  <a:srgbClr val="114F95"/>
                </a:solidFill>
                <a:latin typeface="微软雅黑" panose="020B0503020204020204" pitchFamily="34" charset="-122"/>
                <a:ea typeface="微软雅黑" panose="020B0503020204020204" pitchFamily="34" charset="-122"/>
              </a:rPr>
              <a:t>）分析报告：撰写提纲</a:t>
            </a:r>
            <a:endParaRPr lang="en-US" altLang="zh-CN" sz="2400" dirty="0">
              <a:solidFill>
                <a:srgbClr val="114F95"/>
              </a:solidFill>
              <a:latin typeface="微软雅黑" panose="020B0503020204020204" pitchFamily="34" charset="-122"/>
              <a:ea typeface="微软雅黑" panose="020B0503020204020204" pitchFamily="34" charset="-122"/>
            </a:endParaRPr>
          </a:p>
          <a:p>
            <a:pPr>
              <a:lnSpc>
                <a:spcPct val="150000"/>
              </a:lnSpc>
              <a:buClr>
                <a:srgbClr val="0000FF"/>
              </a:buClr>
              <a:buSzPct val="120000"/>
              <a:buFontTx/>
              <a:buNone/>
            </a:pPr>
            <a:endParaRPr lang="en-US" altLang="zh-CN" sz="1400" dirty="0">
              <a:solidFill>
                <a:srgbClr val="114F95"/>
              </a:solidFill>
              <a:latin typeface="微软雅黑" panose="020B0503020204020204" pitchFamily="34" charset="-122"/>
              <a:ea typeface="微软雅黑" panose="020B0503020204020204" pitchFamily="34" charset="-122"/>
            </a:endParaRPr>
          </a:p>
          <a:p>
            <a:pPr>
              <a:lnSpc>
                <a:spcPct val="150000"/>
              </a:lnSpc>
              <a:buClr>
                <a:srgbClr val="0000FF"/>
              </a:buClr>
              <a:buSzPct val="120000"/>
              <a:buFont typeface="Arial" panose="020B0604020202020204" pitchFamily="34" charset="0"/>
              <a:buNone/>
            </a:pPr>
            <a:r>
              <a:rPr lang="zh-CN" altLang="en-US" sz="2400" dirty="0">
                <a:solidFill>
                  <a:srgbClr val="114F95"/>
                </a:solidFill>
                <a:latin typeface="微软雅黑" panose="020B0503020204020204" pitchFamily="34" charset="-122"/>
                <a:ea typeface="微软雅黑" panose="020B0503020204020204" pitchFamily="34" charset="-122"/>
              </a:rPr>
              <a:t>（</a:t>
            </a:r>
            <a:r>
              <a:rPr lang="en-US" altLang="zh-CN" sz="2400" dirty="0">
                <a:solidFill>
                  <a:srgbClr val="114F95"/>
                </a:solidFill>
                <a:latin typeface="微软雅黑" panose="020B0503020204020204" pitchFamily="34" charset="-122"/>
                <a:ea typeface="微软雅黑" panose="020B0503020204020204" pitchFamily="34" charset="-122"/>
              </a:rPr>
              <a:t>3</a:t>
            </a:r>
            <a:r>
              <a:rPr lang="zh-CN" altLang="en-US" sz="2400" dirty="0">
                <a:solidFill>
                  <a:srgbClr val="114F95"/>
                </a:solidFill>
                <a:latin typeface="微软雅黑" panose="020B0503020204020204" pitchFamily="34" charset="-122"/>
                <a:ea typeface="微软雅黑" panose="020B0503020204020204" pitchFamily="34" charset="-122"/>
              </a:rPr>
              <a:t>）分析评价：量化 的“财务体检表”；分析评价结果及应用</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4443413" y="2226594"/>
            <a:ext cx="4521200" cy="4228850"/>
          </a:xfrm>
          <a:prstGeom prst="rect">
            <a:avLst/>
          </a:prstGeom>
        </p:spPr>
        <p:txBody>
          <a:bodyPr>
            <a:spAutoFit/>
          </a:bodyPr>
          <a:lstStyle/>
          <a:p>
            <a:pPr>
              <a:lnSpc>
                <a:spcPts val="3600"/>
              </a:lnSpc>
              <a:spcBef>
                <a:spcPct val="20000"/>
              </a:spcBef>
              <a:buClr>
                <a:srgbClr val="0000FF"/>
              </a:buClr>
              <a:buSzPct val="120000"/>
              <a:defRPr/>
            </a:pPr>
            <a:r>
              <a:rPr lang="zh-CN" altLang="en-US" sz="2400" b="1" dirty="0">
                <a:solidFill>
                  <a:srgbClr val="114F95"/>
                </a:solidFill>
                <a:latin typeface="微软雅黑" panose="020B0503020204020204" pitchFamily="34" charset="-122"/>
                <a:ea typeface="微软雅黑" panose="020B0503020204020204" pitchFamily="34" charset="-122"/>
              </a:rPr>
              <a:t>（</a:t>
            </a:r>
            <a:r>
              <a:rPr lang="en-US" altLang="zh-CN" sz="2400" b="1" dirty="0">
                <a:solidFill>
                  <a:srgbClr val="114F95"/>
                </a:solidFill>
                <a:latin typeface="微软雅黑" panose="020B0503020204020204" pitchFamily="34" charset="-122"/>
                <a:ea typeface="微软雅黑" panose="020B0503020204020204" pitchFamily="34" charset="-122"/>
              </a:rPr>
              <a:t>1</a:t>
            </a:r>
            <a:r>
              <a:rPr lang="zh-CN" altLang="en-US" sz="2400" b="1" dirty="0">
                <a:solidFill>
                  <a:srgbClr val="114F95"/>
                </a:solidFill>
                <a:latin typeface="微软雅黑" panose="020B0503020204020204" pitchFamily="34" charset="-122"/>
                <a:ea typeface="微软雅黑" panose="020B0503020204020204" pitchFamily="34" charset="-122"/>
              </a:rPr>
              <a:t>）专题分析：</a:t>
            </a:r>
            <a:endParaRPr lang="en-US" altLang="zh-CN" sz="2400" b="1" dirty="0">
              <a:solidFill>
                <a:srgbClr val="114F95"/>
              </a:solidFill>
              <a:latin typeface="微软雅黑" panose="020B0503020204020204" pitchFamily="34" charset="-122"/>
              <a:ea typeface="微软雅黑" panose="020B0503020204020204" pitchFamily="34" charset="-122"/>
            </a:endParaRPr>
          </a:p>
          <a:p>
            <a:pPr marL="342900" indent="-342900">
              <a:lnSpc>
                <a:spcPts val="3600"/>
              </a:lnSpc>
              <a:spcBef>
                <a:spcPct val="20000"/>
              </a:spcBef>
              <a:buClr>
                <a:srgbClr val="002060"/>
              </a:buClr>
              <a:buSzPct val="120000"/>
              <a:buFont typeface="Wingdings" panose="05000000000000000000" pitchFamily="2" charset="2"/>
              <a:buChar char="Ø"/>
              <a:defRPr/>
            </a:pPr>
            <a:r>
              <a:rPr lang="zh-CN" altLang="en-US" sz="2400" dirty="0">
                <a:solidFill>
                  <a:srgbClr val="114F95"/>
                </a:solidFill>
                <a:latin typeface="微软雅黑" panose="020B0503020204020204" pitchFamily="34" charset="-122"/>
                <a:ea typeface="微软雅黑" panose="020B0503020204020204" pitchFamily="34" charset="-122"/>
              </a:rPr>
              <a:t>财政经济运行热点问题</a:t>
            </a:r>
            <a:endParaRPr lang="en-US" altLang="zh-CN" sz="2400" dirty="0">
              <a:solidFill>
                <a:srgbClr val="114F95"/>
              </a:solidFill>
              <a:latin typeface="微软雅黑" panose="020B0503020204020204" pitchFamily="34" charset="-122"/>
              <a:ea typeface="微软雅黑" panose="020B0503020204020204" pitchFamily="34" charset="-122"/>
            </a:endParaRPr>
          </a:p>
          <a:p>
            <a:pPr marL="342900" indent="-342900">
              <a:lnSpc>
                <a:spcPts val="3600"/>
              </a:lnSpc>
              <a:spcBef>
                <a:spcPct val="20000"/>
              </a:spcBef>
              <a:buClr>
                <a:srgbClr val="002060"/>
              </a:buClr>
              <a:buSzPct val="120000"/>
              <a:buFont typeface="Wingdings" panose="05000000000000000000" pitchFamily="2" charset="2"/>
              <a:buChar char="Ø"/>
              <a:defRPr/>
            </a:pPr>
            <a:r>
              <a:rPr lang="zh-CN" altLang="en-US" sz="2400" dirty="0">
                <a:solidFill>
                  <a:srgbClr val="114F95"/>
                </a:solidFill>
                <a:latin typeface="微软雅黑" panose="020B0503020204020204" pitchFamily="34" charset="-122"/>
                <a:ea typeface="微软雅黑" panose="020B0503020204020204" pitchFamily="34" charset="-122"/>
              </a:rPr>
              <a:t>财政财务改革重点难点问题</a:t>
            </a:r>
            <a:endParaRPr lang="en-US" altLang="zh-CN" sz="2400" dirty="0">
              <a:solidFill>
                <a:srgbClr val="114F95"/>
              </a:solidFill>
              <a:latin typeface="微软雅黑" panose="020B0503020204020204" pitchFamily="34" charset="-122"/>
              <a:ea typeface="微软雅黑" panose="020B0503020204020204" pitchFamily="34" charset="-122"/>
            </a:endParaRPr>
          </a:p>
          <a:p>
            <a:pPr marL="342900" indent="-342900">
              <a:lnSpc>
                <a:spcPts val="3600"/>
              </a:lnSpc>
              <a:spcBef>
                <a:spcPct val="20000"/>
              </a:spcBef>
              <a:buClr>
                <a:srgbClr val="002060"/>
              </a:buClr>
              <a:buSzPct val="120000"/>
              <a:buFont typeface="Wingdings" panose="05000000000000000000" pitchFamily="2" charset="2"/>
              <a:buChar char="Ø"/>
              <a:defRPr/>
            </a:pPr>
            <a:r>
              <a:rPr lang="zh-CN" altLang="en-US" sz="2400" dirty="0">
                <a:solidFill>
                  <a:srgbClr val="114F95"/>
                </a:solidFill>
                <a:latin typeface="微软雅黑" panose="020B0503020204020204" pitchFamily="34" charset="-122"/>
                <a:ea typeface="微软雅黑" panose="020B0503020204020204" pitchFamily="34" charset="-122"/>
              </a:rPr>
              <a:t>财务预算管理有关问题</a:t>
            </a:r>
            <a:endParaRPr lang="en-US" altLang="zh-CN" sz="2400" dirty="0">
              <a:solidFill>
                <a:srgbClr val="114F95"/>
              </a:solidFill>
              <a:latin typeface="微软雅黑" panose="020B0503020204020204" pitchFamily="34" charset="-122"/>
              <a:ea typeface="微软雅黑" panose="020B0503020204020204" pitchFamily="34" charset="-122"/>
            </a:endParaRPr>
          </a:p>
          <a:p>
            <a:pPr>
              <a:lnSpc>
                <a:spcPts val="3600"/>
              </a:lnSpc>
              <a:spcBef>
                <a:spcPct val="20000"/>
              </a:spcBef>
              <a:buClr>
                <a:srgbClr val="0000FF"/>
              </a:buClr>
              <a:buSzPct val="120000"/>
              <a:defRPr/>
            </a:pPr>
            <a:r>
              <a:rPr lang="zh-CN" altLang="en-US" sz="2400" b="1" dirty="0">
                <a:solidFill>
                  <a:srgbClr val="114F95"/>
                </a:solidFill>
                <a:latin typeface="微软雅黑" panose="020B0503020204020204" pitchFamily="34" charset="-122"/>
                <a:ea typeface="微软雅黑" panose="020B0503020204020204" pitchFamily="34" charset="-122"/>
              </a:rPr>
              <a:t>（</a:t>
            </a:r>
            <a:r>
              <a:rPr lang="en-US" altLang="zh-CN" sz="2400" b="1" dirty="0">
                <a:solidFill>
                  <a:srgbClr val="114F95"/>
                </a:solidFill>
                <a:latin typeface="微软雅黑" panose="020B0503020204020204" pitchFamily="34" charset="-122"/>
                <a:ea typeface="微软雅黑" panose="020B0503020204020204" pitchFamily="34" charset="-122"/>
              </a:rPr>
              <a:t>2</a:t>
            </a:r>
            <a:r>
              <a:rPr lang="zh-CN" altLang="en-US" sz="2400" b="1" dirty="0">
                <a:solidFill>
                  <a:srgbClr val="114F95"/>
                </a:solidFill>
                <a:latin typeface="微软雅黑" panose="020B0503020204020204" pitchFamily="34" charset="-122"/>
                <a:ea typeface="微软雅黑" panose="020B0503020204020204" pitchFamily="34" charset="-122"/>
              </a:rPr>
              <a:t>）数据应用：</a:t>
            </a:r>
            <a:endParaRPr lang="en-US" altLang="zh-CN" sz="2400" b="1" dirty="0">
              <a:solidFill>
                <a:srgbClr val="114F95"/>
              </a:solidFill>
              <a:latin typeface="微软雅黑" panose="020B0503020204020204" pitchFamily="34" charset="-122"/>
              <a:ea typeface="微软雅黑" panose="020B0503020204020204" pitchFamily="34" charset="-122"/>
            </a:endParaRPr>
          </a:p>
          <a:p>
            <a:pPr marL="342900" indent="-342900">
              <a:lnSpc>
                <a:spcPts val="3600"/>
              </a:lnSpc>
              <a:spcBef>
                <a:spcPct val="20000"/>
              </a:spcBef>
              <a:buClr>
                <a:srgbClr val="002060"/>
              </a:buClr>
              <a:buSzPct val="120000"/>
              <a:buFont typeface="Wingdings" panose="05000000000000000000" pitchFamily="2" charset="2"/>
              <a:buChar char="Ø"/>
              <a:defRPr/>
            </a:pPr>
            <a:r>
              <a:rPr lang="zh-CN" altLang="en-US" sz="2400" dirty="0">
                <a:solidFill>
                  <a:srgbClr val="114F95"/>
                </a:solidFill>
                <a:latin typeface="微软雅黑" panose="020B0503020204020204" pitchFamily="34" charset="-122"/>
                <a:ea typeface="微软雅黑" panose="020B0503020204020204" pitchFamily="34" charset="-122"/>
              </a:rPr>
              <a:t>提供数据支持（统计部门、编制部门、财政内部业务部门）</a:t>
            </a:r>
            <a:endParaRPr lang="en-US" altLang="zh-CN" sz="2400" dirty="0">
              <a:solidFill>
                <a:srgbClr val="114F95"/>
              </a:solidFill>
              <a:latin typeface="微软雅黑" panose="020B0503020204020204" pitchFamily="34" charset="-122"/>
              <a:ea typeface="微软雅黑" panose="020B0503020204020204" pitchFamily="34" charset="-122"/>
            </a:endParaRPr>
          </a:p>
          <a:p>
            <a:pPr marL="342900" indent="-342900">
              <a:lnSpc>
                <a:spcPts val="3600"/>
              </a:lnSpc>
              <a:spcBef>
                <a:spcPct val="20000"/>
              </a:spcBef>
              <a:buClr>
                <a:srgbClr val="002060"/>
              </a:buClr>
              <a:buSzPct val="120000"/>
              <a:buFont typeface="Wingdings" panose="05000000000000000000" pitchFamily="2" charset="2"/>
              <a:buChar char="Ø"/>
              <a:defRPr/>
            </a:pPr>
            <a:r>
              <a:rPr lang="zh-CN" altLang="en-US" sz="2400" dirty="0">
                <a:solidFill>
                  <a:srgbClr val="114F95"/>
                </a:solidFill>
                <a:latin typeface="微软雅黑" panose="020B0503020204020204" pitchFamily="34" charset="-122"/>
                <a:ea typeface="微软雅黑" panose="020B0503020204020204" pitchFamily="34" charset="-122"/>
              </a:rPr>
              <a:t>大数据技术挖掘</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角圆角矩形 211"/>
          <p:cNvSpPr/>
          <p:nvPr/>
        </p:nvSpPr>
        <p:spPr bwMode="auto">
          <a:xfrm>
            <a:off x="214282" y="1857364"/>
            <a:ext cx="8715436" cy="4214842"/>
          </a:xfrm>
          <a:prstGeom prst="round2DiagRect">
            <a:avLst>
              <a:gd name="adj1" fmla="val 7191"/>
              <a:gd name="adj2" fmla="val 0"/>
            </a:avLst>
          </a:prstGeom>
          <a:ln>
            <a:solidFill>
              <a:srgbClr val="114F95"/>
            </a:solidFill>
          </a:ln>
          <a:effectLst/>
          <a:sp3d>
            <a:bevelT w="139700" prst="cross"/>
          </a:sp3d>
        </p:spPr>
        <p:style>
          <a:lnRef idx="3">
            <a:schemeClr val="accent1"/>
          </a:lnRef>
          <a:fillRef idx="0">
            <a:schemeClr val="accent1"/>
          </a:fillRef>
          <a:effectRef idx="2">
            <a:schemeClr val="accent1"/>
          </a:effectRef>
          <a:fontRef idx="minor">
            <a:schemeClr val="tx1"/>
          </a:fontRef>
        </p:style>
        <p:txBody>
          <a:bodyPr anchor="ctr"/>
          <a:lstStyle/>
          <a:p>
            <a:r>
              <a:rPr lang="en-US" sz="3200" dirty="0" smtClean="0"/>
              <a:t>1.</a:t>
            </a:r>
            <a:r>
              <a:rPr lang="zh-CN" altLang="en-US" sz="3200" dirty="0" smtClean="0"/>
              <a:t>将部门决算分析报告撰写提纲中，关于财务分析指标中</a:t>
            </a:r>
            <a:r>
              <a:rPr lang="en-US" sz="3200" dirty="0" smtClean="0"/>
              <a:t>“</a:t>
            </a:r>
            <a:r>
              <a:rPr lang="zh-CN" altLang="en-US" sz="3200" dirty="0" smtClean="0"/>
              <a:t>初预算数</a:t>
            </a:r>
            <a:r>
              <a:rPr lang="en-US" sz="3200" dirty="0" smtClean="0"/>
              <a:t>±</a:t>
            </a:r>
            <a:r>
              <a:rPr lang="zh-CN" altLang="en-US" sz="3200" dirty="0" smtClean="0"/>
              <a:t>年中预算调整数</a:t>
            </a:r>
            <a:r>
              <a:rPr lang="en-US" sz="3200" dirty="0" smtClean="0"/>
              <a:t>”</a:t>
            </a:r>
            <a:r>
              <a:rPr lang="zh-CN" altLang="en-US" sz="3200" dirty="0" smtClean="0"/>
              <a:t>调整为</a:t>
            </a:r>
            <a:r>
              <a:rPr lang="en-US" sz="3200" dirty="0" smtClean="0"/>
              <a:t>“</a:t>
            </a:r>
            <a:r>
              <a:rPr lang="zh-CN" altLang="en-US" sz="3200" dirty="0" smtClean="0"/>
              <a:t>调整预算数</a:t>
            </a:r>
            <a:r>
              <a:rPr lang="en-US" sz="3200" dirty="0" smtClean="0"/>
              <a:t>”</a:t>
            </a:r>
            <a:r>
              <a:rPr lang="zh-CN" altLang="en-US" sz="3200" dirty="0" smtClean="0"/>
              <a:t>。</a:t>
            </a:r>
            <a:endParaRPr lang="zh-CN" altLang="en-US" sz="3200" dirty="0" smtClean="0"/>
          </a:p>
          <a:p>
            <a:r>
              <a:rPr lang="en-US" sz="3200" dirty="0" smtClean="0"/>
              <a:t>2.</a:t>
            </a:r>
            <a:r>
              <a:rPr lang="zh-CN" altLang="en-US" sz="3200" dirty="0" smtClean="0"/>
              <a:t>删除与总决算核对的相关分析。</a:t>
            </a:r>
            <a:endParaRPr lang="zh-CN" altLang="en-US" sz="3200" dirty="0" smtClean="0"/>
          </a:p>
          <a:p>
            <a:r>
              <a:rPr lang="en-US" sz="3200" dirty="0" smtClean="0"/>
              <a:t>3.</a:t>
            </a:r>
            <a:r>
              <a:rPr lang="zh-CN" altLang="en-US" sz="3200" dirty="0" smtClean="0"/>
              <a:t>删除</a:t>
            </a:r>
            <a:r>
              <a:rPr lang="en-US" sz="3200" dirty="0" smtClean="0"/>
              <a:t>“</a:t>
            </a:r>
            <a:r>
              <a:rPr lang="zh-CN" altLang="en-US" sz="3200" dirty="0" smtClean="0"/>
              <a:t>本地区部门决算管理工作</a:t>
            </a:r>
            <a:r>
              <a:rPr lang="en-US" sz="3200" dirty="0" smtClean="0"/>
              <a:t>”</a:t>
            </a:r>
            <a:r>
              <a:rPr lang="zh-CN" altLang="en-US" sz="3200" dirty="0" smtClean="0"/>
              <a:t>中关于部门决算数据核查的分析内容。</a:t>
            </a:r>
            <a:endParaRPr lang="zh-CN" altLang="en-US" sz="3200" dirty="0" smtClean="0"/>
          </a:p>
          <a:p>
            <a:pPr marL="342900" indent="-342900">
              <a:lnSpc>
                <a:spcPts val="5600"/>
              </a:lnSpc>
              <a:buFont typeface="Wingdings" panose="05000000000000000000" pitchFamily="2" charset="2"/>
              <a:buChar char="Ø"/>
              <a:defRPr/>
            </a:pP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p:nvPr>
        </p:nvSpPr>
        <p:spPr>
          <a:xfrm>
            <a:off x="357158" y="428604"/>
            <a:ext cx="8229600" cy="928694"/>
          </a:xfrm>
        </p:spPr>
        <p:txBody>
          <a:bodyPr/>
          <a:lstStyle/>
          <a:p>
            <a:r>
              <a:rPr lang="zh-CN" altLang="en-US" dirty="0" smtClean="0"/>
              <a:t>分析报告主要变动</a:t>
            </a:r>
            <a:endParaRPr lang="zh-CN" altLang="en-US" dirty="0"/>
          </a:p>
        </p:txBody>
      </p:sp>
      <p:sp>
        <p:nvSpPr>
          <p:cNvPr id="290820" name="灯片编号占位符 5"/>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E90370FC-E777-4377-8330-FC2E277882E1}"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550" y="1249680"/>
            <a:ext cx="3830656"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06376"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圆角矩形 90"/>
          <p:cNvSpPr/>
          <p:nvPr/>
        </p:nvSpPr>
        <p:spPr>
          <a:xfrm>
            <a:off x="3384550" y="1774825"/>
            <a:ext cx="5661660" cy="4585335"/>
          </a:xfrm>
          <a:prstGeom prst="roundRect">
            <a:avLst>
              <a:gd name="adj" fmla="val 0"/>
            </a:avLst>
          </a:prstGeom>
          <a:no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内容全面</a:t>
            </a:r>
            <a:r>
              <a:rPr lang="zh-CN" altLang="zh-CN" sz="28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按照规定体例</a:t>
            </a:r>
            <a:endParaRPr lang="zh-CN" altLang="zh-CN" sz="28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分析深入。</a:t>
            </a:r>
            <a:r>
              <a:rPr lang="zh-CN" altLang="zh-CN" sz="2400" dirty="0">
                <a:solidFill>
                  <a:srgbClr val="114F95"/>
                </a:solidFill>
                <a:latin typeface="微软雅黑" panose="020B0503020204020204" pitchFamily="34" charset="-122"/>
                <a:ea typeface="微软雅黑" panose="020B0503020204020204" pitchFamily="34" charset="-122"/>
              </a:rPr>
              <a:t>内容</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方法</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形式</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形式多样。</a:t>
            </a:r>
            <a:r>
              <a:rPr lang="zh-CN" altLang="zh-CN" sz="2400" dirty="0">
                <a:solidFill>
                  <a:srgbClr val="114F95"/>
                </a:solidFill>
                <a:latin typeface="微软雅黑" panose="020B0503020204020204" pitchFamily="34" charset="-122"/>
                <a:ea typeface="微软雅黑" panose="020B0503020204020204" pitchFamily="34" charset="-122"/>
              </a:rPr>
              <a:t>图表</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文字；特点突出</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建议合理。</a:t>
            </a:r>
            <a:r>
              <a:rPr lang="zh-CN" altLang="zh-CN" sz="2400" dirty="0">
                <a:solidFill>
                  <a:srgbClr val="114F95"/>
                </a:solidFill>
                <a:latin typeface="微软雅黑" panose="020B0503020204020204" pitchFamily="34" charset="-122"/>
                <a:ea typeface="微软雅黑" panose="020B0503020204020204" pitchFamily="34" charset="-122"/>
              </a:rPr>
              <a:t>针对情况和问题提出改进管理的合理建议</a:t>
            </a:r>
            <a:endParaRPr lang="zh-CN" altLang="zh-CN" sz="2400" dirty="0">
              <a:solidFill>
                <a:srgbClr val="114F95"/>
              </a:solidFill>
              <a:latin typeface="微软雅黑" panose="020B0503020204020204" pitchFamily="34" charset="-122"/>
              <a:ea typeface="微软雅黑" panose="020B0503020204020204" pitchFamily="34" charset="-122"/>
            </a:endParaRPr>
          </a:p>
        </p:txBody>
      </p:sp>
      <p:cxnSp>
        <p:nvCxnSpPr>
          <p:cNvPr id="134" name="直接连接符 133"/>
          <p:cNvCxnSpPr>
            <a:endCxn id="114" idx="1"/>
          </p:cNvCxnSpPr>
          <p:nvPr/>
        </p:nvCxnSpPr>
        <p:spPr>
          <a:xfrm>
            <a:off x="142844" y="6000764"/>
            <a:ext cx="285752" cy="10563"/>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57158" y="4714884"/>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99" idx="1"/>
          </p:cNvCxnSpPr>
          <p:nvPr/>
        </p:nvCxnSpPr>
        <p:spPr>
          <a:xfrm flipV="1">
            <a:off x="357158" y="5132036"/>
            <a:ext cx="214314" cy="1147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nvGrpSpPr>
          <p:cNvPr id="162" name="组合 161"/>
          <p:cNvGrpSpPr/>
          <p:nvPr/>
        </p:nvGrpSpPr>
        <p:grpSpPr>
          <a:xfrm>
            <a:off x="142462" y="1285861"/>
            <a:ext cx="2937970" cy="4950339"/>
            <a:chOff x="142462" y="1285861"/>
            <a:chExt cx="2937970" cy="4950339"/>
          </a:xfrm>
        </p:grpSpPr>
        <p:grpSp>
          <p:nvGrpSpPr>
            <p:cNvPr id="96" name="组合 50"/>
            <p:cNvGrpSpPr/>
            <p:nvPr/>
          </p:nvGrpSpPr>
          <p:grpSpPr>
            <a:xfrm>
              <a:off x="142462" y="1285861"/>
              <a:ext cx="2937970" cy="4950339"/>
              <a:chOff x="145088" y="1309075"/>
              <a:chExt cx="2937970" cy="4950339"/>
            </a:xfrm>
          </p:grpSpPr>
          <p:grpSp>
            <p:nvGrpSpPr>
              <p:cNvPr id="97" name="组合 55"/>
              <p:cNvGrpSpPr/>
              <p:nvPr/>
            </p:nvGrpSpPr>
            <p:grpSpPr>
              <a:xfrm>
                <a:off x="145088" y="1309075"/>
                <a:ext cx="2937970" cy="4950339"/>
                <a:chOff x="94852" y="1526428"/>
                <a:chExt cx="2937970" cy="4742220"/>
              </a:xfrm>
            </p:grpSpPr>
            <p:cxnSp>
              <p:nvCxnSpPr>
                <p:cNvPr id="101" name="直接连接符 100"/>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05" name="圆角矩形 104"/>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06" name="圆角矩形 105"/>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07" name="圆角矩形 106"/>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9" name="圆角矩形 108"/>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10" name="圆角矩形 109"/>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12" name="圆角矩形 111"/>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13" name="圆角矩形 112"/>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14" name="圆角矩形 113"/>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17" name="直接连接符 116"/>
                <p:cNvCxnSpPr>
                  <a:endCxn id="109"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106"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endCxn id="107"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endCxn id="108"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endCxn id="110"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endCxn id="111"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endCxn id="112"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99" name="圆角矩形 98"/>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55" name="圆角矩形 154"/>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57" name="直接连接符 156"/>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42844" y="1214422"/>
            <a:ext cx="3000396" cy="5143536"/>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72230"/>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2941672" y="1801486"/>
            <a:ext cx="6092885" cy="4585223"/>
            <a:chOff x="2941672" y="1801486"/>
            <a:chExt cx="6092885" cy="4585223"/>
          </a:xfrm>
        </p:grpSpPr>
        <p:sp>
          <p:nvSpPr>
            <p:cNvPr id="91" name="圆角矩形 90"/>
            <p:cNvSpPr/>
            <p:nvPr/>
          </p:nvSpPr>
          <p:spPr>
            <a:xfrm>
              <a:off x="3432973" y="1801486"/>
              <a:ext cx="5601584" cy="4585223"/>
            </a:xfrm>
            <a:prstGeom prst="roundRect">
              <a:avLst>
                <a:gd name="adj" fmla="val 0"/>
              </a:avLst>
            </a:prstGeom>
            <a:no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400"/>
                </a:lnSpc>
              </a:pPr>
              <a:r>
                <a:rPr lang="zh-CN" altLang="zh-CN" sz="2400" b="1" dirty="0">
                  <a:solidFill>
                    <a:srgbClr val="002060"/>
                  </a:solidFill>
                  <a:latin typeface="微软雅黑" panose="020B0503020204020204" pitchFamily="34" charset="-122"/>
                  <a:ea typeface="微软雅黑" panose="020B0503020204020204" pitchFamily="34" charset="-122"/>
                </a:rPr>
                <a:t>（</a:t>
              </a:r>
              <a:r>
                <a:rPr lang="zh-CN" altLang="zh-CN" sz="2400" b="1" dirty="0">
                  <a:solidFill>
                    <a:srgbClr val="114F95"/>
                  </a:solidFill>
                  <a:latin typeface="微软雅黑" panose="020B0503020204020204" pitchFamily="34" charset="-122"/>
                  <a:ea typeface="微软雅黑" panose="020B0503020204020204" pitchFamily="34" charset="-122"/>
                </a:rPr>
                <a:t>一）基本情况</a:t>
              </a:r>
              <a:endParaRPr lang="zh-CN" altLang="zh-CN" sz="2400" b="1"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400" dirty="0">
                  <a:solidFill>
                    <a:srgbClr val="114F95"/>
                  </a:solidFill>
                  <a:latin typeface="微软雅黑" panose="020B0503020204020204" pitchFamily="34" charset="-122"/>
                  <a:ea typeface="微软雅黑" panose="020B0503020204020204" pitchFamily="34" charset="-122"/>
                </a:rPr>
                <a:t>1</a:t>
              </a:r>
              <a:r>
                <a:rPr lang="zh-CN" altLang="zh-CN" sz="2400" dirty="0">
                  <a:solidFill>
                    <a:srgbClr val="114F95"/>
                  </a:solidFill>
                  <a:latin typeface="微软雅黑" panose="020B0503020204020204" pitchFamily="34" charset="-122"/>
                  <a:ea typeface="微软雅黑" panose="020B0503020204020204" pitchFamily="34" charset="-122"/>
                </a:rPr>
                <a:t>．</a:t>
              </a:r>
              <a:r>
                <a:rPr lang="zh-CN" altLang="zh-CN" sz="2000" dirty="0">
                  <a:solidFill>
                    <a:srgbClr val="114F95"/>
                  </a:solidFill>
                  <a:latin typeface="微软雅黑" panose="020B0503020204020204" pitchFamily="34" charset="-122"/>
                  <a:ea typeface="微软雅黑" panose="020B0503020204020204" pitchFamily="34" charset="-122"/>
                </a:rPr>
                <a:t>主要职能。</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000" dirty="0">
                  <a:solidFill>
                    <a:srgbClr val="114F95"/>
                  </a:solidFill>
                  <a:latin typeface="微软雅黑" panose="020B0503020204020204" pitchFamily="34" charset="-122"/>
                  <a:ea typeface="微软雅黑" panose="020B0503020204020204" pitchFamily="34" charset="-122"/>
                </a:rPr>
                <a:t>2</a:t>
              </a:r>
              <a:r>
                <a:rPr lang="zh-CN" altLang="zh-CN" sz="2000" dirty="0">
                  <a:solidFill>
                    <a:srgbClr val="114F95"/>
                  </a:solidFill>
                  <a:latin typeface="微软雅黑" panose="020B0503020204020204" pitchFamily="34" charset="-122"/>
                  <a:ea typeface="微软雅黑" panose="020B0503020204020204" pitchFamily="34" charset="-122"/>
                </a:rPr>
                <a:t>．机构情况，包括当年变动情况及原因。</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000" dirty="0">
                  <a:solidFill>
                    <a:srgbClr val="114F95"/>
                  </a:solidFill>
                  <a:latin typeface="微软雅黑" panose="020B0503020204020204" pitchFamily="34" charset="-122"/>
                  <a:ea typeface="微软雅黑" panose="020B0503020204020204" pitchFamily="34" charset="-122"/>
                </a:rPr>
                <a:t>3</a:t>
              </a:r>
              <a:r>
                <a:rPr lang="zh-CN" altLang="zh-CN" sz="2000" dirty="0">
                  <a:solidFill>
                    <a:srgbClr val="114F95"/>
                  </a:solidFill>
                  <a:latin typeface="微软雅黑" panose="020B0503020204020204" pitchFamily="34" charset="-122"/>
                  <a:ea typeface="微软雅黑" panose="020B0503020204020204" pitchFamily="34" charset="-122"/>
                </a:rPr>
                <a:t>．人员情况，包括当年变动情况及原因。</a:t>
              </a:r>
              <a:endParaRPr lang="zh-CN" altLang="zh-CN" sz="2000" dirty="0">
                <a:solidFill>
                  <a:srgbClr val="114F95"/>
                </a:solidFill>
                <a:latin typeface="微软雅黑" panose="020B0503020204020204" pitchFamily="34" charset="-122"/>
                <a:ea typeface="微软雅黑" panose="020B0503020204020204" pitchFamily="34" charset="-122"/>
              </a:endParaRPr>
            </a:p>
            <a:p>
              <a:pPr>
                <a:lnSpc>
                  <a:spcPts val="4400"/>
                </a:lnSpc>
              </a:pPr>
              <a:r>
                <a:rPr lang="zh-CN" altLang="zh-CN" sz="2400" b="1" dirty="0">
                  <a:solidFill>
                    <a:srgbClr val="114F95"/>
                  </a:solidFill>
                  <a:latin typeface="微软雅黑" panose="020B0503020204020204" pitchFamily="34" charset="-122"/>
                  <a:ea typeface="微软雅黑" panose="020B0503020204020204" pitchFamily="34" charset="-122"/>
                </a:rPr>
                <a:t>（二）当年取得的主要事业成效</a:t>
              </a:r>
              <a:endParaRPr lang="zh-CN" altLang="zh-CN" sz="2400" dirty="0">
                <a:solidFill>
                  <a:srgbClr val="114F95"/>
                </a:solidFill>
                <a:latin typeface="微软雅黑" panose="020B0503020204020204" pitchFamily="34" charset="-122"/>
                <a:ea typeface="微软雅黑" panose="020B0503020204020204" pitchFamily="34" charset="-122"/>
              </a:endParaRPr>
            </a:p>
            <a:p>
              <a:pPr indent="358775">
                <a:lnSpc>
                  <a:spcPts val="4400"/>
                </a:lnSpc>
              </a:pPr>
              <a:r>
                <a:rPr lang="zh-CN" altLang="zh-CN" sz="2000" dirty="0">
                  <a:solidFill>
                    <a:srgbClr val="114F95"/>
                  </a:solidFill>
                  <a:latin typeface="微软雅黑" panose="020B0503020204020204" pitchFamily="34" charset="-122"/>
                  <a:ea typeface="微软雅黑" panose="020B0503020204020204" pitchFamily="34" charset="-122"/>
                </a:rPr>
                <a:t>概述单位工作开展情况及主要事业成效。</a:t>
              </a:r>
              <a:endParaRPr lang="zh-CN" altLang="zh-CN" sz="2000" dirty="0">
                <a:solidFill>
                  <a:srgbClr val="114F95"/>
                </a:solidFill>
                <a:latin typeface="微软雅黑" panose="020B0503020204020204" pitchFamily="34" charset="-122"/>
                <a:ea typeface="微软雅黑" panose="020B0503020204020204" pitchFamily="34" charset="-122"/>
              </a:endParaRPr>
            </a:p>
          </p:txBody>
        </p:sp>
        <p:sp>
          <p:nvSpPr>
            <p:cNvPr id="166" name="左大括号 165"/>
            <p:cNvSpPr/>
            <p:nvPr/>
          </p:nvSpPr>
          <p:spPr>
            <a:xfrm>
              <a:off x="2941672" y="1920659"/>
              <a:ext cx="442704" cy="3788909"/>
            </a:xfrm>
            <a:prstGeom prst="leftBrace">
              <a:avLst>
                <a:gd name="adj1" fmla="val 8333"/>
                <a:gd name="adj2" fmla="val 17443"/>
              </a:avLst>
            </a:prstGeom>
            <a:ln w="28575">
              <a:solidFill>
                <a:srgbClr val="114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97" name="组合 296"/>
          <p:cNvGrpSpPr/>
          <p:nvPr/>
        </p:nvGrpSpPr>
        <p:grpSpPr>
          <a:xfrm>
            <a:off x="142462" y="1285861"/>
            <a:ext cx="2937970" cy="4950339"/>
            <a:chOff x="142462" y="1285861"/>
            <a:chExt cx="2937970" cy="4950339"/>
          </a:xfrm>
        </p:grpSpPr>
        <p:grpSp>
          <p:nvGrpSpPr>
            <p:cNvPr id="298" name="组合 50"/>
            <p:cNvGrpSpPr/>
            <p:nvPr/>
          </p:nvGrpSpPr>
          <p:grpSpPr>
            <a:xfrm>
              <a:off x="142462" y="1285862"/>
              <a:ext cx="2937970" cy="4950340"/>
              <a:chOff x="145088" y="1309076"/>
              <a:chExt cx="2937970" cy="4950340"/>
            </a:xfrm>
          </p:grpSpPr>
          <p:grpSp>
            <p:nvGrpSpPr>
              <p:cNvPr id="300" name="组合 55"/>
              <p:cNvGrpSpPr/>
              <p:nvPr/>
            </p:nvGrpSpPr>
            <p:grpSpPr>
              <a:xfrm>
                <a:off x="145088" y="1309076"/>
                <a:ext cx="2937970" cy="4950340"/>
                <a:chOff x="94852" y="1526428"/>
                <a:chExt cx="2937970" cy="4742220"/>
              </a:xfrm>
            </p:grpSpPr>
            <p:cxnSp>
              <p:nvCxnSpPr>
                <p:cNvPr id="302" name="直接连接符 301"/>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06" name="圆角矩形 30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7" name="圆角矩形 30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8" name="圆角矩形 30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09" name="圆角矩形 30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0" name="圆角矩形 30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11" name="圆角矩形 310"/>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2" name="圆角矩形 311"/>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3" name="圆角矩形 312"/>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4" name="圆角矩形 313"/>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5" name="圆角矩形 314"/>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316" name="直接连接符 315"/>
                <p:cNvCxnSpPr>
                  <a:endCxn id="31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endCxn id="30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endCxn id="30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19" name="直接连接符 318"/>
                <p:cNvCxnSpPr>
                  <a:endCxn id="30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20" name="直接连接符 319"/>
                <p:cNvCxnSpPr>
                  <a:endCxn id="311"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endCxn id="312"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22" name="直接连接符 321"/>
                <p:cNvCxnSpPr>
                  <a:endCxn id="313"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301" name="圆角矩形 300"/>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299" name="圆角矩形 298"/>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324" name="直接连接符 323"/>
          <p:cNvCxnSpPr/>
          <p:nvPr/>
        </p:nvCxnSpPr>
        <p:spPr>
          <a:xfrm>
            <a:off x="357158" y="4783661"/>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25" name="矩形 324"/>
          <p:cNvSpPr/>
          <p:nvPr/>
        </p:nvSpPr>
        <p:spPr>
          <a:xfrm>
            <a:off x="500034" y="2143116"/>
            <a:ext cx="2357454" cy="642942"/>
          </a:xfrm>
          <a:prstGeom prst="rect">
            <a:avLst/>
          </a:prstGeom>
          <a:noFill/>
          <a:ln>
            <a:solidFill>
              <a:srgbClr val="61B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357158" y="514351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42844" y="6000768"/>
            <a:ext cx="25748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0" y="1214422"/>
            <a:ext cx="2928926" cy="5214974"/>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967087" y="1772816"/>
            <a:ext cx="5997401" cy="4608512"/>
            <a:chOff x="2967087" y="1772816"/>
            <a:chExt cx="5997401" cy="4608512"/>
          </a:xfrm>
        </p:grpSpPr>
        <p:sp>
          <p:nvSpPr>
            <p:cNvPr id="63" name="圆角矩形 62"/>
            <p:cNvSpPr/>
            <p:nvPr/>
          </p:nvSpPr>
          <p:spPr>
            <a:xfrm>
              <a:off x="3424065" y="1772816"/>
              <a:ext cx="5540423" cy="4608512"/>
            </a:xfrm>
            <a:prstGeom prst="roundRect">
              <a:avLst>
                <a:gd name="adj" fmla="val 0"/>
              </a:avLst>
            </a:prstGeom>
            <a:no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zh-CN" sz="2400" b="1" dirty="0">
                  <a:solidFill>
                    <a:srgbClr val="114F95"/>
                  </a:solidFill>
                  <a:latin typeface="微软雅黑" panose="020B0503020204020204" pitchFamily="34" charset="-122"/>
                  <a:ea typeface="微软雅黑" panose="020B0503020204020204" pitchFamily="34" charset="-122"/>
                </a:rPr>
                <a:t>（一）收入支出预算安排情况</a:t>
              </a:r>
              <a:endParaRPr lang="zh-CN" altLang="zh-CN" sz="2400" dirty="0">
                <a:solidFill>
                  <a:srgbClr val="114F95"/>
                </a:solidFill>
                <a:latin typeface="微软雅黑" panose="020B0503020204020204" pitchFamily="34" charset="-122"/>
                <a:ea typeface="微软雅黑" panose="020B0503020204020204" pitchFamily="34" charset="-122"/>
              </a:endParaRPr>
            </a:p>
            <a:p>
              <a:pPr indent="358775">
                <a:lnSpc>
                  <a:spcPct val="200000"/>
                </a:lnSpc>
              </a:pPr>
              <a:r>
                <a:rPr lang="zh-CN" altLang="zh-CN" sz="2000" dirty="0">
                  <a:solidFill>
                    <a:srgbClr val="114F95"/>
                  </a:solidFill>
                  <a:latin typeface="微软雅黑" panose="020B0503020204020204" pitchFamily="34" charset="-122"/>
                  <a:ea typeface="微软雅黑" panose="020B0503020204020204" pitchFamily="34" charset="-122"/>
                </a:rPr>
                <a:t>包括单位收入、支出年初预算安排情况，与上年对比情况及增减变动原因。</a:t>
              </a:r>
              <a:r>
                <a:rPr lang="zh-CN" altLang="en-US" sz="2000" dirty="0">
                  <a:solidFill>
                    <a:srgbClr val="114F95"/>
                  </a:solidFill>
                  <a:latin typeface="微软雅黑" panose="020B0503020204020204" pitchFamily="34" charset="-122"/>
                  <a:ea typeface="微软雅黑" panose="020B0503020204020204" pitchFamily="34" charset="-122"/>
                </a:rPr>
                <a:t>（可用柱形图或折线图）</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97" name="左大括号 96"/>
            <p:cNvSpPr/>
            <p:nvPr/>
          </p:nvSpPr>
          <p:spPr>
            <a:xfrm>
              <a:off x="2967087" y="1962077"/>
              <a:ext cx="442704" cy="4296912"/>
            </a:xfrm>
            <a:prstGeom prst="leftBrace">
              <a:avLst>
                <a:gd name="adj1" fmla="val 8333"/>
                <a:gd name="adj2" fmla="val 38077"/>
              </a:avLst>
            </a:prstGeom>
            <a:ln w="28575">
              <a:solidFill>
                <a:srgbClr val="114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14F95"/>
                </a:solidFill>
              </a:endParaRPr>
            </a:p>
          </p:txBody>
        </p:sp>
      </p:grpSp>
      <p:grpSp>
        <p:nvGrpSpPr>
          <p:cNvPr id="138" name="组合 137"/>
          <p:cNvGrpSpPr/>
          <p:nvPr/>
        </p:nvGrpSpPr>
        <p:grpSpPr>
          <a:xfrm>
            <a:off x="142462" y="1285861"/>
            <a:ext cx="2937970" cy="4950339"/>
            <a:chOff x="142462" y="1285861"/>
            <a:chExt cx="2937970" cy="4950339"/>
          </a:xfrm>
        </p:grpSpPr>
        <p:grpSp>
          <p:nvGrpSpPr>
            <p:cNvPr id="139" name="组合 50"/>
            <p:cNvGrpSpPr/>
            <p:nvPr/>
          </p:nvGrpSpPr>
          <p:grpSpPr>
            <a:xfrm>
              <a:off x="142462" y="1285862"/>
              <a:ext cx="2937970" cy="4950340"/>
              <a:chOff x="145088" y="1309076"/>
              <a:chExt cx="2937970" cy="4950340"/>
            </a:xfrm>
          </p:grpSpPr>
          <p:grpSp>
            <p:nvGrpSpPr>
              <p:cNvPr id="141" name="组合 55"/>
              <p:cNvGrpSpPr/>
              <p:nvPr/>
            </p:nvGrpSpPr>
            <p:grpSpPr>
              <a:xfrm>
                <a:off x="145088" y="1309076"/>
                <a:ext cx="2937970" cy="4950340"/>
                <a:chOff x="94852" y="1526428"/>
                <a:chExt cx="2937970" cy="4742220"/>
              </a:xfrm>
            </p:grpSpPr>
            <p:cxnSp>
              <p:nvCxnSpPr>
                <p:cNvPr id="143" name="直接连接符 14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47" name="圆角矩形 146"/>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48" name="圆角矩形 147"/>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49" name="圆角矩形 148"/>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0" name="圆角矩形 149"/>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1" name="圆角矩形 150"/>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2" name="圆角矩形 151"/>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3" name="圆角矩形 152"/>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4" name="圆角矩形 153"/>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5" name="圆角矩形 154"/>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6" name="圆角矩形 155"/>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57" name="直接连接符 156"/>
                <p:cNvCxnSpPr>
                  <a:endCxn id="151"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48"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endCxn id="149"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150"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endCxn id="152"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endCxn id="153"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endCxn id="154"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42" name="圆角矩形 141"/>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0" name="圆角矩形 139"/>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64" name="矩形 163"/>
          <p:cNvSpPr/>
          <p:nvPr/>
        </p:nvSpPr>
        <p:spPr>
          <a:xfrm>
            <a:off x="500034" y="3357562"/>
            <a:ext cx="2500330" cy="285752"/>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p:nvPr/>
        </p:nvCxnSpPr>
        <p:spPr>
          <a:xfrm>
            <a:off x="3571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57158" y="521495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87294" y="600076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142844" y="1142984"/>
            <a:ext cx="2857520" cy="5143536"/>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灯片编号占位符 3"/>
          <p:cNvSpPr>
            <a:spLocks noGrp="1"/>
          </p:cNvSpPr>
          <p:nvPr>
            <p:ph type="sldNum" sz="quarter" idx="10"/>
          </p:nvPr>
        </p:nvSpPr>
        <p:spPr bwMode="auto">
          <a:xfrm>
            <a:off x="6974904"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88A030A-272E-45B6-8A6B-000E90D47960}" type="slidenum">
              <a:rPr lang="zh-CN" altLang="en-US" sz="1200">
                <a:latin typeface="微软雅黑" panose="020B0503020204020204" pitchFamily="34" charset="-122"/>
                <a:ea typeface="微软雅黑" panose="020B0503020204020204" pitchFamily="34" charset="-122"/>
              </a:rPr>
            </a:fld>
            <a:endParaRPr lang="zh-CN" altLang="en-US" sz="1200" dirty="0">
              <a:latin typeface="微软雅黑" panose="020B0503020204020204" pitchFamily="34" charset="-122"/>
              <a:ea typeface="微软雅黑" panose="020B0503020204020204" pitchFamily="34" charset="-122"/>
            </a:endParaRPr>
          </a:p>
        </p:txBody>
      </p:sp>
      <p:sp>
        <p:nvSpPr>
          <p:cNvPr id="13" name="AutoShape 31" descr="© INSCALE GmbH, 26.05.2010&#10;http://www.presentationload.com/"/>
          <p:cNvSpPr>
            <a:spLocks noChangeArrowheads="1"/>
          </p:cNvSpPr>
          <p:nvPr/>
        </p:nvSpPr>
        <p:spPr bwMode="gray">
          <a:xfrm>
            <a:off x="436245" y="2166511"/>
            <a:ext cx="8312220" cy="3854777"/>
          </a:xfrm>
          <a:prstGeom prst="roundRect">
            <a:avLst>
              <a:gd name="adj" fmla="val 1838"/>
            </a:avLst>
          </a:prstGeom>
          <a:solidFill>
            <a:srgbClr val="114F95"/>
          </a:solidFill>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endParaRPr lang="de-DE" sz="1800">
              <a:solidFill>
                <a:srgbClr val="114F95"/>
              </a:solidFill>
              <a:sym typeface="+mn-ea"/>
            </a:endParaRPr>
          </a:p>
        </p:txBody>
      </p:sp>
      <p:sp>
        <p:nvSpPr>
          <p:cNvPr id="14" name="Rectangle 5" descr="© INSCALE GmbH, 26.05.2010&#10;http://www.presentationload.com/"/>
          <p:cNvSpPr>
            <a:spLocks noChangeArrowheads="1"/>
          </p:cNvSpPr>
          <p:nvPr/>
        </p:nvSpPr>
        <p:spPr bwMode="gray">
          <a:xfrm>
            <a:off x="607039" y="2132856"/>
            <a:ext cx="8197850" cy="3454400"/>
          </a:xfrm>
          <a:prstGeom prst="rect">
            <a:avLst/>
          </a:prstGeom>
          <a:noFill/>
          <a:ln w="12700">
            <a:noFill/>
            <a:miter lim="800000"/>
          </a:ln>
          <a:effectLst/>
        </p:spPr>
        <p:txBody>
          <a:bodyPr lIns="108000" tIns="108000" rIns="144000" bIns="72000"/>
          <a:lstStyle/>
          <a:p>
            <a:pPr marL="190500" indent="-190500">
              <a:lnSpc>
                <a:spcPct val="95000"/>
              </a:lnSpc>
              <a:spcAft>
                <a:spcPct val="40000"/>
              </a:spcAft>
              <a:buClr>
                <a:srgbClr val="FFFFFF"/>
              </a:buClr>
              <a:buFont typeface="Wingdings" panose="05000000000000000000" pitchFamily="2" charset="2"/>
              <a:buChar char="§"/>
              <a:defRPr/>
            </a:pPr>
            <a:endParaRPr lang="de-DE" noProof="1">
              <a:solidFill>
                <a:srgbClr val="FFFFFF"/>
              </a:solidFill>
              <a:ea typeface="+mn-ea"/>
            </a:endParaRPr>
          </a:p>
        </p:txBody>
      </p:sp>
      <p:sp>
        <p:nvSpPr>
          <p:cNvPr id="22" name="矩形 21"/>
          <p:cNvSpPr/>
          <p:nvPr/>
        </p:nvSpPr>
        <p:spPr>
          <a:xfrm>
            <a:off x="648116" y="2564904"/>
            <a:ext cx="8135938"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indent="457200">
              <a:lnSpc>
                <a:spcPct val="150000"/>
              </a:lnSpc>
              <a:defRPr/>
            </a:pPr>
            <a:r>
              <a:rPr lang="zh-CN" altLang="en-US" sz="2400" dirty="0">
                <a:solidFill>
                  <a:schemeClr val="bg1"/>
                </a:solidFill>
                <a:latin typeface="微软雅黑" panose="020B0503020204020204" pitchFamily="34" charset="-122"/>
                <a:ea typeface="微软雅黑" panose="020B0503020204020204" pitchFamily="34" charset="-122"/>
              </a:rPr>
              <a:t>通过设定的表样和自动提数功能，对决算主要指标进行分析比较，揭示部门（单位）在预算编制、预算执行、会计核算和财务管理等方面的情况和问题。一个部门（单位）一张“体检表”。</a:t>
            </a:r>
            <a:endParaRPr lang="en-US" altLang="zh-CN" sz="24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endParaRPr lang="en-US" altLang="zh-CN" sz="20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包括分析表和量化评价表两个部分。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53263" y="6362655"/>
            <a:ext cx="2926649"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第一部分~部门决算编报体系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7" name="TextBox 16"/>
          <p:cNvSpPr txBox="1"/>
          <p:nvPr/>
        </p:nvSpPr>
        <p:spPr>
          <a:xfrm>
            <a:off x="500034" y="1428736"/>
            <a:ext cx="8143932"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分 析 评 价 表</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961119" y="1772527"/>
            <a:ext cx="6075377" cy="4608801"/>
            <a:chOff x="2961119" y="1772527"/>
            <a:chExt cx="6075377" cy="4608801"/>
          </a:xfrm>
        </p:grpSpPr>
        <p:sp>
          <p:nvSpPr>
            <p:cNvPr id="63" name="圆角矩形 62"/>
            <p:cNvSpPr/>
            <p:nvPr/>
          </p:nvSpPr>
          <p:spPr>
            <a:xfrm>
              <a:off x="3432403" y="1772816"/>
              <a:ext cx="5604093" cy="4608512"/>
            </a:xfrm>
            <a:prstGeom prst="roundRect">
              <a:avLst>
                <a:gd name="adj" fmla="val 0"/>
              </a:avLst>
            </a:prstGeom>
            <a:no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b="1" dirty="0">
                  <a:solidFill>
                    <a:srgbClr val="114F95"/>
                  </a:solidFill>
                  <a:latin typeface="微软雅黑" panose="020B0503020204020204" pitchFamily="34" charset="-122"/>
                  <a:ea typeface="微软雅黑" panose="020B0503020204020204" pitchFamily="34" charset="-122"/>
                </a:rPr>
                <a:t>（二）收入支出预算执行情况。</a:t>
              </a:r>
              <a:endParaRPr lang="zh-CN" altLang="zh-CN"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当年收入支出预算执行基本情况，与上年度对比情况，包括增减绝对值与幅度，增减变动主要原因</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可用柱形图或折线图</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a:t>
              </a:r>
              <a:endParaRPr lang="zh-CN"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1</a:t>
              </a:r>
              <a:r>
                <a:rPr lang="zh-CN" altLang="zh-CN" sz="1400" b="1" dirty="0">
                  <a:solidFill>
                    <a:srgbClr val="114F95"/>
                  </a:solidFill>
                  <a:latin typeface="微软雅黑" panose="020B0503020204020204" pitchFamily="34" charset="-122"/>
                  <a:ea typeface="微软雅黑" panose="020B0503020204020204" pitchFamily="34" charset="-122"/>
                </a:rPr>
                <a:t>．收入支出与预算对比分析。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）预、决算差异情况，可分收入支出功能科目、分单位、分收入支出具体项目逐项对比（可列表）。</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）差异原因分析。差异较大的应分析到具体收入支出功能科目和具体单位。</a:t>
              </a:r>
              <a:endParaRPr lang="en-US"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2</a:t>
              </a:r>
              <a:r>
                <a:rPr lang="zh-CN" altLang="zh-CN" sz="1400" b="1" dirty="0">
                  <a:solidFill>
                    <a:srgbClr val="114F95"/>
                  </a:solidFill>
                  <a:latin typeface="微软雅黑" panose="020B0503020204020204" pitchFamily="34" charset="-122"/>
                  <a:ea typeface="微软雅黑" panose="020B0503020204020204" pitchFamily="34" charset="-122"/>
                </a:rPr>
                <a:t>．收入支出结构分析。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）各项收入占总收入的比重，各项支出占总支出的比重（可分别制作饼状图）。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）收入支出按部门所属单位分布情况（可列表）。</a:t>
              </a:r>
              <a:endParaRPr lang="zh-CN"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3</a:t>
              </a:r>
              <a:r>
                <a:rPr lang="zh-CN" altLang="zh-CN" sz="1400" b="1" dirty="0">
                  <a:solidFill>
                    <a:srgbClr val="114F95"/>
                  </a:solidFill>
                  <a:latin typeface="微软雅黑" panose="020B0503020204020204" pitchFamily="34" charset="-122"/>
                  <a:ea typeface="微软雅黑" panose="020B0503020204020204" pitchFamily="34" charset="-122"/>
                </a:rPr>
                <a:t>．支出按经济分类科目分析。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）“三公”经费支出情况：可进行上下年对比、预决算对比，人均支出情况分析（可做表、柱图、折线图）。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）会议费支出情况：可进行上下年对比、预决算对比，人均支出情况分析（可做表、柱图、折线图）。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3</a:t>
              </a:r>
              <a:r>
                <a:rPr lang="zh-CN" altLang="zh-CN" sz="1200" dirty="0">
                  <a:solidFill>
                    <a:srgbClr val="114F95"/>
                  </a:solidFill>
                  <a:latin typeface="微软雅黑" panose="020B0503020204020204" pitchFamily="34" charset="-122"/>
                  <a:ea typeface="微软雅黑" panose="020B0503020204020204" pitchFamily="34" charset="-122"/>
                </a:rPr>
                <a:t>）培训费支出情况：可进行上下年对比、预决算对比，人均支出情况分析（可做表、柱图、折线图）。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4</a:t>
              </a:r>
              <a:r>
                <a:rPr lang="zh-CN" altLang="zh-CN" sz="1200" dirty="0">
                  <a:solidFill>
                    <a:srgbClr val="114F95"/>
                  </a:solidFill>
                  <a:latin typeface="微软雅黑" panose="020B0503020204020204" pitchFamily="34" charset="-122"/>
                  <a:ea typeface="微软雅黑" panose="020B0503020204020204" pitchFamily="34" charset="-122"/>
                </a:rPr>
                <a:t>）其他对单位影响较大的支出情况。</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5</a:t>
              </a:r>
              <a:r>
                <a:rPr lang="zh-CN" altLang="zh-CN" sz="1200" dirty="0">
                  <a:solidFill>
                    <a:srgbClr val="114F95"/>
                  </a:solidFill>
                  <a:latin typeface="微软雅黑" panose="020B0503020204020204" pitchFamily="34" charset="-122"/>
                  <a:ea typeface="微软雅黑" panose="020B0503020204020204" pitchFamily="34" charset="-122"/>
                </a:rPr>
                <a:t>）重点经济分类支出中存在的问题及改进措施</a:t>
              </a:r>
              <a:r>
                <a:rPr lang="zh-CN" altLang="zh-CN" sz="1400" dirty="0">
                  <a:solidFill>
                    <a:srgbClr val="114F95"/>
                  </a:solidFill>
                  <a:latin typeface="微软雅黑" panose="020B0503020204020204" pitchFamily="34" charset="-122"/>
                  <a:ea typeface="微软雅黑" panose="020B0503020204020204" pitchFamily="34" charset="-122"/>
                </a:rPr>
                <a:t>。</a:t>
              </a:r>
              <a:endParaRPr lang="zh-CN" altLang="zh-CN" sz="14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4</a:t>
              </a:r>
              <a:r>
                <a:rPr lang="zh-CN" altLang="zh-CN" sz="1400" b="1" dirty="0">
                  <a:solidFill>
                    <a:srgbClr val="114F95"/>
                  </a:solidFill>
                  <a:latin typeface="微软雅黑" panose="020B0503020204020204" pitchFamily="34" charset="-122"/>
                  <a:ea typeface="微软雅黑" panose="020B0503020204020204" pitchFamily="34" charset="-122"/>
                </a:rPr>
                <a:t> ．财政拨款收入、支出分析。</a:t>
              </a:r>
              <a:r>
                <a:rPr lang="zh-CN" altLang="zh-CN" sz="1200" dirty="0">
                  <a:solidFill>
                    <a:srgbClr val="114F95"/>
                  </a:solidFill>
                  <a:latin typeface="微软雅黑" panose="020B0503020204020204" pitchFamily="34" charset="-122"/>
                  <a:ea typeface="微软雅黑" panose="020B0503020204020204" pitchFamily="34" charset="-122"/>
                </a:rPr>
                <a:t>分析财政拨款收入、支出总体情况，支出要按照基本支出和项目支出分析具体构成及特点</a:t>
              </a:r>
              <a:r>
                <a:rPr lang="zh-CN" altLang="zh-CN" sz="1400" dirty="0">
                  <a:solidFill>
                    <a:srgbClr val="114F95"/>
                  </a:solidFill>
                  <a:latin typeface="微软雅黑" panose="020B0503020204020204" pitchFamily="34" charset="-122"/>
                  <a:ea typeface="微软雅黑" panose="020B0503020204020204" pitchFamily="34" charset="-122"/>
                </a:rPr>
                <a:t>。</a:t>
              </a:r>
              <a:endParaRPr lang="zh-CN" altLang="zh-CN" sz="1400" dirty="0">
                <a:solidFill>
                  <a:srgbClr val="114F95"/>
                </a:solidFill>
                <a:latin typeface="微软雅黑" panose="020B0503020204020204" pitchFamily="34" charset="-122"/>
                <a:ea typeface="微软雅黑" panose="020B0503020204020204" pitchFamily="34" charset="-122"/>
              </a:endParaRPr>
            </a:p>
          </p:txBody>
        </p:sp>
        <p:sp>
          <p:nvSpPr>
            <p:cNvPr id="97" name="左大括号 96"/>
            <p:cNvSpPr/>
            <p:nvPr/>
          </p:nvSpPr>
          <p:spPr>
            <a:xfrm>
              <a:off x="2961119" y="1772527"/>
              <a:ext cx="442704" cy="4213871"/>
            </a:xfrm>
            <a:prstGeom prst="leftBrace">
              <a:avLst>
                <a:gd name="adj1" fmla="val 8333"/>
                <a:gd name="adj2" fmla="val 48691"/>
              </a:avLst>
            </a:prstGeom>
            <a:ln w="28575">
              <a:solidFill>
                <a:srgbClr val="114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1" name="组合 110"/>
          <p:cNvGrpSpPr/>
          <p:nvPr/>
        </p:nvGrpSpPr>
        <p:grpSpPr>
          <a:xfrm>
            <a:off x="155797" y="1189976"/>
            <a:ext cx="2937970" cy="4950339"/>
            <a:chOff x="142462" y="1285861"/>
            <a:chExt cx="2937970" cy="4950339"/>
          </a:xfrm>
        </p:grpSpPr>
        <p:grpSp>
          <p:nvGrpSpPr>
            <p:cNvPr id="112" name="组合 50"/>
            <p:cNvGrpSpPr/>
            <p:nvPr/>
          </p:nvGrpSpPr>
          <p:grpSpPr>
            <a:xfrm>
              <a:off x="142462" y="1285862"/>
              <a:ext cx="2937970" cy="4950340"/>
              <a:chOff x="145088" y="1309076"/>
              <a:chExt cx="2937970" cy="4950340"/>
            </a:xfrm>
          </p:grpSpPr>
          <p:grpSp>
            <p:nvGrpSpPr>
              <p:cNvPr id="114" name="组合 55"/>
              <p:cNvGrpSpPr/>
              <p:nvPr/>
            </p:nvGrpSpPr>
            <p:grpSpPr>
              <a:xfrm>
                <a:off x="145088" y="1309076"/>
                <a:ext cx="2937970" cy="4950340"/>
                <a:chOff x="94852" y="1526428"/>
                <a:chExt cx="2937970" cy="4742220"/>
              </a:xfrm>
            </p:grpSpPr>
            <p:cxnSp>
              <p:nvCxnSpPr>
                <p:cNvPr id="116" name="直接连接符 115"/>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20" name="圆角矩形 119"/>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21" name="圆角矩形 120"/>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3" name="圆角矩形 122"/>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solidFill>
                    <a:srgbClr val="114F95"/>
                  </a:solid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7" name="圆角矩形 126"/>
                <p:cNvSpPr/>
                <p:nvPr/>
              </p:nvSpPr>
              <p:spPr>
                <a:xfrm>
                  <a:off x="523862" y="4195377"/>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30" name="直接连接符 129"/>
                <p:cNvCxnSpPr>
                  <a:endCxn id="124"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21"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endCxn id="122"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endCxn id="123"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25"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endCxn id="126"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endCxn id="127" idx="1"/>
                </p:cNvCxnSpPr>
                <p:nvPr/>
              </p:nvCxnSpPr>
              <p:spPr>
                <a:xfrm>
                  <a:off x="323528" y="4318828"/>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15" name="圆角矩形 114"/>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13" name="圆角矩形 112"/>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69" name="直接连接符 68"/>
          <p:cNvCxnSpPr/>
          <p:nvPr/>
        </p:nvCxnSpPr>
        <p:spPr>
          <a:xfrm>
            <a:off x="407958" y="479267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57158" y="514351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42844" y="6000768"/>
            <a:ext cx="285752"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0" y="1214422"/>
            <a:ext cx="3000364" cy="5072098"/>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1" y="1301652"/>
            <a:ext cx="3687959" cy="467431"/>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76056" y="1310951"/>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97293"/>
            <a:ext cx="1569660" cy="329539"/>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97293"/>
            <a:ext cx="1569660" cy="329539"/>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092280" y="1301652"/>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91301" y="1129368"/>
            <a:ext cx="1305244" cy="181582"/>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9" name="组合 118"/>
          <p:cNvGrpSpPr/>
          <p:nvPr/>
        </p:nvGrpSpPr>
        <p:grpSpPr>
          <a:xfrm>
            <a:off x="2941672" y="2071678"/>
            <a:ext cx="6202328" cy="3806190"/>
            <a:chOff x="2941672" y="2071678"/>
            <a:chExt cx="6202328" cy="3589360"/>
          </a:xfrm>
        </p:grpSpPr>
        <p:sp>
          <p:nvSpPr>
            <p:cNvPr id="63" name="圆角矩形 62"/>
            <p:cNvSpPr/>
            <p:nvPr/>
          </p:nvSpPr>
          <p:spPr>
            <a:xfrm>
              <a:off x="3286116" y="2071678"/>
              <a:ext cx="5857884" cy="1573142"/>
            </a:xfrm>
            <a:prstGeom prst="roundRect">
              <a:avLst>
                <a:gd name="adj" fmla="val 0"/>
              </a:avLst>
            </a:prstGeom>
            <a:no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b="1" dirty="0">
                  <a:solidFill>
                    <a:srgbClr val="114F95"/>
                  </a:solidFill>
                  <a:latin typeface="微软雅黑" panose="020B0503020204020204" pitchFamily="34" charset="-122"/>
                  <a:ea typeface="微软雅黑" panose="020B0503020204020204" pitchFamily="34" charset="-122"/>
                </a:rPr>
                <a:t>（三）年末结转和结余情况</a:t>
              </a:r>
              <a:endParaRPr lang="zh-CN" altLang="zh-CN"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zh-CN" sz="1600" dirty="0">
                  <a:solidFill>
                    <a:srgbClr val="114F95"/>
                  </a:solidFill>
                  <a:latin typeface="微软雅黑" panose="020B0503020204020204" pitchFamily="34" charset="-122"/>
                  <a:ea typeface="微软雅黑" panose="020B0503020204020204" pitchFamily="34" charset="-122"/>
                </a:rPr>
                <a:t>分资金来源、资金性质结转和结余情况，特别是项目经费结转和结余情况。</a:t>
              </a:r>
              <a:endParaRPr lang="zh-CN" altLang="zh-CN" sz="1600"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zh-CN" sz="1600" dirty="0">
                  <a:solidFill>
                    <a:srgbClr val="114F95"/>
                  </a:solidFill>
                  <a:latin typeface="微软雅黑" panose="020B0503020204020204" pitchFamily="34" charset="-122"/>
                  <a:ea typeface="微软雅黑" panose="020B0503020204020204" pitchFamily="34" charset="-122"/>
                </a:rPr>
                <a:t>结转和结余规模较大的原因分析及消化结转和结余的</a:t>
              </a:r>
              <a:r>
                <a:rPr lang="zh-CN" altLang="zh-CN" sz="1600" dirty="0" smtClean="0">
                  <a:solidFill>
                    <a:srgbClr val="114F95"/>
                  </a:solidFill>
                  <a:latin typeface="微软雅黑" panose="020B0503020204020204" pitchFamily="34" charset="-122"/>
                  <a:ea typeface="微软雅黑" panose="020B0503020204020204" pitchFamily="34" charset="-122"/>
                </a:rPr>
                <a:t>对策</a:t>
              </a:r>
              <a:r>
                <a:rPr lang="zh-CN" altLang="en-US" sz="1600" dirty="0" smtClean="0">
                  <a:solidFill>
                    <a:srgbClr val="114F95"/>
                  </a:solidFill>
                  <a:latin typeface="微软雅黑" panose="020B0503020204020204" pitchFamily="34" charset="-122"/>
                  <a:ea typeface="微软雅黑" panose="020B0503020204020204" pitchFamily="34" charset="-122"/>
                </a:rPr>
                <a:t>。</a:t>
              </a:r>
              <a:endParaRPr lang="zh-CN" altLang="zh-CN" sz="1600" dirty="0">
                <a:solidFill>
                  <a:srgbClr val="114F95"/>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3398872" y="3957978"/>
              <a:ext cx="5674995" cy="1703060"/>
            </a:xfrm>
            <a:prstGeom prst="roundRect">
              <a:avLst>
                <a:gd name="adj" fmla="val 0"/>
              </a:avLst>
            </a:prstGeom>
            <a:solidFill>
              <a:schemeClr val="bg1"/>
            </a:solidFill>
            <a:ln w="28575">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b="1" dirty="0">
                  <a:solidFill>
                    <a:srgbClr val="114F95"/>
                  </a:solidFill>
                  <a:latin typeface="微软雅黑" panose="020B0503020204020204" pitchFamily="34" charset="-122"/>
                  <a:ea typeface="微软雅黑" panose="020B0503020204020204" pitchFamily="34" charset="-122"/>
                </a:rPr>
                <a:t>（四）</a:t>
              </a:r>
              <a:r>
                <a:rPr lang="zh-CN" altLang="en-US" b="1" dirty="0">
                  <a:solidFill>
                    <a:srgbClr val="114F95"/>
                  </a:solidFill>
                  <a:latin typeface="微软雅黑" panose="020B0503020204020204" pitchFamily="34" charset="-122"/>
                  <a:ea typeface="微软雅黑" panose="020B0503020204020204" pitchFamily="34" charset="-122"/>
                </a:rPr>
                <a:t>与预算支出相关的其他指标分析</a:t>
              </a:r>
              <a:endParaRPr lang="en-US" altLang="zh-CN" b="1" dirty="0">
                <a:solidFill>
                  <a:srgbClr val="114F95"/>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114F95"/>
                  </a:solidFill>
                  <a:latin typeface="微软雅黑" panose="020B0503020204020204" pitchFamily="34" charset="-122"/>
                  <a:ea typeface="微软雅黑" panose="020B0503020204020204" pitchFamily="34" charset="-122"/>
                </a:rPr>
                <a:t>对资产</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负债信息进行分析，主要分析与上年度对比情况，包括增减绝对值与幅度，增减变动主要原因</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可用柱形图或折线图</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，对预算编制和执行的影响等。</a:t>
              </a:r>
              <a:endParaRPr lang="en-US" altLang="zh-CN" sz="1600" dirty="0">
                <a:solidFill>
                  <a:srgbClr val="114F95"/>
                </a:solidFill>
                <a:latin typeface="微软雅黑" panose="020B0503020204020204" pitchFamily="34" charset="-122"/>
                <a:ea typeface="微软雅黑" panose="020B0503020204020204" pitchFamily="34" charset="-122"/>
              </a:endParaRPr>
            </a:p>
            <a:p>
              <a:pPr>
                <a:lnSpc>
                  <a:spcPct val="150000"/>
                </a:lnSpc>
              </a:pPr>
              <a:r>
                <a:rPr lang="zh-CN" altLang="en-US" sz="1600" dirty="0"/>
                <a:t>的影响等。</a:t>
              </a:r>
              <a:endParaRPr lang="zh-CN" altLang="en-US" sz="1600" dirty="0"/>
            </a:p>
            <a:p>
              <a:pPr marL="342900" indent="-342900">
                <a:lnSpc>
                  <a:spcPct val="150000"/>
                </a:lnSpc>
              </a:pPr>
              <a:endParaRPr lang="en-US" altLang="zh-CN" sz="1600" dirty="0">
                <a:solidFill>
                  <a:srgbClr val="FF0000"/>
                </a:solidFill>
                <a:latin typeface="微软雅黑" panose="020B0503020204020204" pitchFamily="34" charset="-122"/>
                <a:ea typeface="微软雅黑" panose="020B0503020204020204" pitchFamily="34" charset="-122"/>
              </a:endParaRPr>
            </a:p>
          </p:txBody>
        </p:sp>
        <p:sp>
          <p:nvSpPr>
            <p:cNvPr id="118" name="左大括号 117"/>
            <p:cNvSpPr/>
            <p:nvPr/>
          </p:nvSpPr>
          <p:spPr>
            <a:xfrm>
              <a:off x="2941672" y="2554913"/>
              <a:ext cx="442704" cy="2615708"/>
            </a:xfrm>
            <a:prstGeom prst="leftBrace">
              <a:avLst>
                <a:gd name="adj1" fmla="val 8333"/>
                <a:gd name="adj2" fmla="val 56057"/>
              </a:avLst>
            </a:prstGeom>
            <a:ln w="28575">
              <a:solidFill>
                <a:srgbClr val="114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7" name="组合 146"/>
          <p:cNvGrpSpPr/>
          <p:nvPr/>
        </p:nvGrpSpPr>
        <p:grpSpPr>
          <a:xfrm>
            <a:off x="142462" y="1285861"/>
            <a:ext cx="2937970" cy="4950339"/>
            <a:chOff x="142462" y="1285861"/>
            <a:chExt cx="2937970" cy="4950339"/>
          </a:xfrm>
        </p:grpSpPr>
        <p:grpSp>
          <p:nvGrpSpPr>
            <p:cNvPr id="148" name="组合 50"/>
            <p:cNvGrpSpPr/>
            <p:nvPr/>
          </p:nvGrpSpPr>
          <p:grpSpPr>
            <a:xfrm>
              <a:off x="142462" y="1285862"/>
              <a:ext cx="2937970" cy="4950340"/>
              <a:chOff x="145088" y="1309076"/>
              <a:chExt cx="2937970" cy="4950340"/>
            </a:xfrm>
          </p:grpSpPr>
          <p:grpSp>
            <p:nvGrpSpPr>
              <p:cNvPr id="150" name="组合 55"/>
              <p:cNvGrpSpPr/>
              <p:nvPr/>
            </p:nvGrpSpPr>
            <p:grpSpPr>
              <a:xfrm>
                <a:off x="145088" y="1309076"/>
                <a:ext cx="2937970" cy="4950340"/>
                <a:chOff x="94852" y="1526428"/>
                <a:chExt cx="2937970" cy="4742220"/>
              </a:xfrm>
            </p:grpSpPr>
            <p:cxnSp>
              <p:nvCxnSpPr>
                <p:cNvPr id="152" name="直接连接符 151"/>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56" name="圆角矩形 15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7" name="圆角矩形 15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8" name="圆角矩形 15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9" name="圆角矩形 15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0" name="圆角矩形 15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3" name="圆角矩形 162"/>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5" name="圆角矩形 164"/>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66" name="直接连接符 165"/>
                <p:cNvCxnSpPr>
                  <a:endCxn id="16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5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15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5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61"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62"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endCxn id="163"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51" name="圆角矩形 150"/>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9" name="圆角矩形 148"/>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73" name="直接连接符 172"/>
          <p:cNvCxnSpPr/>
          <p:nvPr/>
        </p:nvCxnSpPr>
        <p:spPr>
          <a:xfrm>
            <a:off x="3444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369858" y="5143512"/>
            <a:ext cx="1876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428596" y="4071942"/>
            <a:ext cx="2500330" cy="1000132"/>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a:endCxn id="165" idx="1"/>
          </p:cNvCxnSpPr>
          <p:nvPr/>
        </p:nvCxnSpPr>
        <p:spPr>
          <a:xfrm>
            <a:off x="174594" y="6000768"/>
            <a:ext cx="254002" cy="105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1" y="1301652"/>
            <a:ext cx="3687959" cy="467431"/>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76056" y="1310951"/>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97293"/>
            <a:ext cx="1569660" cy="329539"/>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97293"/>
            <a:ext cx="1569660" cy="329539"/>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072330" y="1285860"/>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91301" y="1129368"/>
            <a:ext cx="1305244" cy="181582"/>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146"/>
          <p:cNvGrpSpPr/>
          <p:nvPr/>
        </p:nvGrpSpPr>
        <p:grpSpPr>
          <a:xfrm>
            <a:off x="142462" y="1285861"/>
            <a:ext cx="2937970" cy="4950339"/>
            <a:chOff x="142462" y="1285861"/>
            <a:chExt cx="2937970" cy="4950339"/>
          </a:xfrm>
        </p:grpSpPr>
        <p:grpSp>
          <p:nvGrpSpPr>
            <p:cNvPr id="5" name="组合 50"/>
            <p:cNvGrpSpPr/>
            <p:nvPr/>
          </p:nvGrpSpPr>
          <p:grpSpPr>
            <a:xfrm>
              <a:off x="142462" y="1285862"/>
              <a:ext cx="2937970" cy="4950340"/>
              <a:chOff x="145088" y="1309076"/>
              <a:chExt cx="2937970" cy="4950340"/>
            </a:xfrm>
          </p:grpSpPr>
          <p:grpSp>
            <p:nvGrpSpPr>
              <p:cNvPr id="6" name="组合 55"/>
              <p:cNvGrpSpPr/>
              <p:nvPr/>
            </p:nvGrpSpPr>
            <p:grpSpPr>
              <a:xfrm>
                <a:off x="145088" y="1309076"/>
                <a:ext cx="2937970" cy="4950340"/>
                <a:chOff x="94852" y="1526428"/>
                <a:chExt cx="2937970" cy="4742220"/>
              </a:xfrm>
            </p:grpSpPr>
            <p:cxnSp>
              <p:nvCxnSpPr>
                <p:cNvPr id="152" name="直接连接符 151"/>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56" name="圆角矩形 15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7" name="圆角矩形 15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8" name="圆角矩形 15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9" name="圆角矩形 15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0" name="圆角矩形 15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3" name="圆角矩形 162"/>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5" name="圆角矩形 164"/>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66" name="直接连接符 165"/>
                <p:cNvCxnSpPr>
                  <a:endCxn id="16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5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15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5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61"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62"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endCxn id="163"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51" name="圆角矩形 150"/>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9" name="圆角矩形 148"/>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73" name="直接连接符 172"/>
          <p:cNvCxnSpPr/>
          <p:nvPr/>
        </p:nvCxnSpPr>
        <p:spPr>
          <a:xfrm>
            <a:off x="3444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369858" y="5143512"/>
            <a:ext cx="1876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357158" y="4929198"/>
            <a:ext cx="2786082" cy="428628"/>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00430" y="3143248"/>
            <a:ext cx="4429156" cy="2339102"/>
          </a:xfrm>
          <a:prstGeom prst="rect">
            <a:avLst/>
          </a:prstGeom>
          <a:noFill/>
        </p:spPr>
        <p:txBody>
          <a:bodyPr wrap="square" rtlCol="0">
            <a:spAutoFit/>
          </a:bodyPr>
          <a:lstStyle/>
          <a:p>
            <a:endParaRPr lang="en-US" altLang="zh-CN" dirty="0">
              <a:solidFill>
                <a:srgbClr val="114F95"/>
              </a:solidFill>
            </a:endParaRPr>
          </a:p>
          <a:p>
            <a:r>
              <a:rPr lang="zh-CN" altLang="en-US" sz="2000" b="1" dirty="0">
                <a:solidFill>
                  <a:srgbClr val="114F95"/>
                </a:solidFill>
                <a:latin typeface="微软雅黑" panose="020B0503020204020204" pitchFamily="34" charset="-122"/>
                <a:ea typeface="微软雅黑" panose="020B0503020204020204" pitchFamily="34" charset="-122"/>
              </a:rPr>
              <a:t>（五）绩效目标完成情况</a:t>
            </a:r>
            <a:endParaRPr lang="en-US" altLang="zh-CN" sz="2000" b="1" dirty="0">
              <a:solidFill>
                <a:srgbClr val="114F95"/>
              </a:solidFill>
              <a:latin typeface="微软雅黑" panose="020B0503020204020204" pitchFamily="34" charset="-122"/>
              <a:ea typeface="微软雅黑" panose="020B0503020204020204" pitchFamily="34" charset="-122"/>
            </a:endParaRPr>
          </a:p>
          <a:p>
            <a:endParaRPr lang="en-US" dirty="0">
              <a:solidFill>
                <a:srgbClr val="114F95"/>
              </a:solidFill>
              <a:latin typeface="微软雅黑" panose="020B0503020204020204" pitchFamily="34" charset="-122"/>
              <a:ea typeface="微软雅黑" panose="020B0503020204020204" pitchFamily="34" charset="-122"/>
            </a:endParaRPr>
          </a:p>
          <a:p>
            <a:r>
              <a:rPr lang="en-US" dirty="0">
                <a:solidFill>
                  <a:srgbClr val="114F95"/>
                </a:solidFill>
                <a:latin typeface="微软雅黑" panose="020B0503020204020204" pitchFamily="34" charset="-122"/>
                <a:ea typeface="微软雅黑" panose="020B0503020204020204" pitchFamily="34" charset="-122"/>
              </a:rPr>
              <a:t>1.</a:t>
            </a:r>
            <a:r>
              <a:rPr lang="zh-CN" altLang="en-US" dirty="0">
                <a:solidFill>
                  <a:srgbClr val="114F95"/>
                </a:solidFill>
                <a:latin typeface="微软雅黑" panose="020B0503020204020204" pitchFamily="34" charset="-122"/>
                <a:ea typeface="微软雅黑" panose="020B0503020204020204" pitchFamily="34" charset="-122"/>
              </a:rPr>
              <a:t>概述项目绩效目标完成情况。</a:t>
            </a:r>
            <a:endParaRPr lang="zh-CN" altLang="en-US" dirty="0">
              <a:solidFill>
                <a:srgbClr val="114F95"/>
              </a:solidFill>
              <a:latin typeface="微软雅黑" panose="020B0503020204020204" pitchFamily="34" charset="-122"/>
              <a:ea typeface="微软雅黑" panose="020B0503020204020204" pitchFamily="34" charset="-122"/>
            </a:endParaRPr>
          </a:p>
          <a:p>
            <a:endParaRPr lang="en-US" dirty="0">
              <a:solidFill>
                <a:srgbClr val="114F95"/>
              </a:solidFill>
              <a:latin typeface="微软雅黑" panose="020B0503020204020204" pitchFamily="34" charset="-122"/>
              <a:ea typeface="微软雅黑" panose="020B0503020204020204" pitchFamily="34" charset="-122"/>
            </a:endParaRPr>
          </a:p>
          <a:p>
            <a:r>
              <a:rPr lang="en-US" dirty="0">
                <a:solidFill>
                  <a:srgbClr val="114F95"/>
                </a:solidFill>
                <a:latin typeface="微软雅黑" panose="020B0503020204020204" pitchFamily="34" charset="-122"/>
                <a:ea typeface="微软雅黑" panose="020B0503020204020204" pitchFamily="34" charset="-122"/>
              </a:rPr>
              <a:t>2.</a:t>
            </a:r>
            <a:r>
              <a:rPr lang="zh-CN" altLang="en-US" dirty="0">
                <a:solidFill>
                  <a:srgbClr val="114F95"/>
                </a:solidFill>
                <a:latin typeface="微软雅黑" panose="020B0503020204020204" pitchFamily="34" charset="-122"/>
                <a:ea typeface="微软雅黑" panose="020B0503020204020204" pitchFamily="34" charset="-122"/>
              </a:rPr>
              <a:t>概述本单位整体支出绩效目标实现情况（如有）。</a:t>
            </a:r>
            <a:endParaRPr lang="zh-CN" altLang="en-US"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48" name="矩形 47"/>
          <p:cNvSpPr/>
          <p:nvPr/>
        </p:nvSpPr>
        <p:spPr>
          <a:xfrm>
            <a:off x="3500430" y="3143248"/>
            <a:ext cx="4429156" cy="2286016"/>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4F95"/>
              </a:solidFill>
            </a:endParaRPr>
          </a:p>
        </p:txBody>
      </p:sp>
      <p:sp>
        <p:nvSpPr>
          <p:cNvPr id="43" name="矩形 42"/>
          <p:cNvSpPr/>
          <p:nvPr/>
        </p:nvSpPr>
        <p:spPr>
          <a:xfrm>
            <a:off x="71406" y="1142984"/>
            <a:ext cx="3143272" cy="5214974"/>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a:xfrm>
            <a:off x="3143240" y="5132082"/>
            <a:ext cx="360000" cy="0"/>
          </a:xfrm>
          <a:prstGeom prst="straightConnector1">
            <a:avLst/>
          </a:prstGeom>
          <a:noFill/>
          <a:ln>
            <a:solidFill>
              <a:srgbClr val="114F95"/>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a:endCxn id="165" idx="1"/>
          </p:cNvCxnSpPr>
          <p:nvPr/>
        </p:nvCxnSpPr>
        <p:spPr>
          <a:xfrm>
            <a:off x="142844" y="6000768"/>
            <a:ext cx="285752" cy="105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61920" y="1283216"/>
            <a:ext cx="3953286"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870280" y="1785926"/>
            <a:ext cx="5988000" cy="4530535"/>
            <a:chOff x="2870280" y="1785926"/>
            <a:chExt cx="6273720" cy="4530535"/>
          </a:xfrm>
        </p:grpSpPr>
        <p:sp>
          <p:nvSpPr>
            <p:cNvPr id="63" name="圆角矩形 62"/>
            <p:cNvSpPr/>
            <p:nvPr/>
          </p:nvSpPr>
          <p:spPr>
            <a:xfrm>
              <a:off x="3286116" y="1785926"/>
              <a:ext cx="5857884" cy="4530535"/>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（一）本单位财务管理、</a:t>
              </a:r>
              <a:r>
                <a:rPr lang="zh-CN" altLang="en-US" sz="2000" dirty="0">
                  <a:solidFill>
                    <a:srgbClr val="114F95"/>
                  </a:solidFill>
                  <a:latin typeface="微软雅黑" panose="020B0503020204020204" pitchFamily="34" charset="-122"/>
                  <a:ea typeface="微软雅黑" panose="020B0503020204020204" pitchFamily="34" charset="-122"/>
                </a:rPr>
                <a:t>绩效管理、</a:t>
              </a:r>
              <a:r>
                <a:rPr lang="zh-CN" altLang="zh-CN" sz="2000" dirty="0">
                  <a:solidFill>
                    <a:srgbClr val="114F95"/>
                  </a:solidFill>
                  <a:latin typeface="微软雅黑" panose="020B0503020204020204" pitchFamily="34" charset="-122"/>
                  <a:ea typeface="微软雅黑" panose="020B0503020204020204" pitchFamily="34" charset="-122"/>
                </a:rPr>
                <a:t>决算组织、编报、审核情况。</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（二）</a:t>
              </a:r>
              <a:r>
                <a:rPr lang="zh-CN" altLang="en-US" sz="2000" dirty="0">
                  <a:solidFill>
                    <a:srgbClr val="114F95"/>
                  </a:solidFill>
                  <a:latin typeface="微软雅黑" panose="020B0503020204020204" pitchFamily="34" charset="-122"/>
                  <a:ea typeface="微软雅黑" panose="020B0503020204020204" pitchFamily="34" charset="-122"/>
                </a:rPr>
                <a:t>本</a:t>
              </a:r>
              <a:r>
                <a:rPr lang="zh-CN" altLang="zh-CN" sz="2000" dirty="0">
                  <a:solidFill>
                    <a:srgbClr val="114F95"/>
                  </a:solidFill>
                  <a:latin typeface="微软雅黑" panose="020B0503020204020204" pitchFamily="34" charset="-122"/>
                  <a:ea typeface="微软雅黑" panose="020B0503020204020204" pitchFamily="34" charset="-122"/>
                </a:rPr>
                <a:t>单位决算</a:t>
              </a:r>
              <a:r>
                <a:rPr lang="zh-CN" altLang="en-US" sz="2000" dirty="0">
                  <a:solidFill>
                    <a:srgbClr val="114F95"/>
                  </a:solidFill>
                  <a:latin typeface="微软雅黑" panose="020B0503020204020204" pitchFamily="34" charset="-122"/>
                  <a:ea typeface="微软雅黑" panose="020B0503020204020204" pitchFamily="34" charset="-122"/>
                </a:rPr>
                <a:t>及绩效公开</a:t>
              </a:r>
              <a:r>
                <a:rPr lang="zh-CN" altLang="zh-CN" sz="2000" dirty="0">
                  <a:solidFill>
                    <a:srgbClr val="114F95"/>
                  </a:solidFill>
                  <a:latin typeface="微软雅黑" panose="020B0503020204020204" pitchFamily="34" charset="-122"/>
                  <a:ea typeface="微软雅黑" panose="020B0503020204020204" pitchFamily="34" charset="-122"/>
                </a:rPr>
                <a:t>工作开展情况。</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（三）对单位决算管理及报表设计的意见建议</a:t>
              </a:r>
              <a:r>
                <a:rPr lang="zh-CN" altLang="en-US" sz="2000" dirty="0">
                  <a:solidFill>
                    <a:srgbClr val="114F95"/>
                  </a:solidFill>
                  <a:latin typeface="微软雅黑" panose="020B0503020204020204" pitchFamily="34" charset="-122"/>
                  <a:ea typeface="微软雅黑" panose="020B0503020204020204" pitchFamily="34" charset="-122"/>
                </a:rPr>
                <a:t>。</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（四）对加强部门决算数据</a:t>
              </a:r>
              <a:r>
                <a:rPr lang="zh-CN" altLang="en-US" sz="2000" dirty="0">
                  <a:solidFill>
                    <a:srgbClr val="114F95"/>
                  </a:solidFill>
                  <a:latin typeface="微软雅黑" panose="020B0503020204020204" pitchFamily="34" charset="-122"/>
                  <a:ea typeface="微软雅黑" panose="020B0503020204020204" pitchFamily="34" charset="-122"/>
                </a:rPr>
                <a:t>分析应用</a:t>
              </a:r>
              <a:r>
                <a:rPr lang="zh-CN" altLang="zh-CN" sz="2000" dirty="0">
                  <a:solidFill>
                    <a:srgbClr val="114F95"/>
                  </a:solidFill>
                  <a:latin typeface="微软雅黑" panose="020B0503020204020204" pitchFamily="34" charset="-122"/>
                  <a:ea typeface="微软雅黑" panose="020B0503020204020204" pitchFamily="34" charset="-122"/>
                </a:rPr>
                <a:t>工作的</a:t>
              </a:r>
              <a:r>
                <a:rPr lang="zh-CN" altLang="zh-CN" sz="2000" dirty="0" smtClean="0">
                  <a:solidFill>
                    <a:srgbClr val="114F95"/>
                  </a:solidFill>
                  <a:latin typeface="微软雅黑" panose="020B0503020204020204" pitchFamily="34" charset="-122"/>
                  <a:ea typeface="微软雅黑" panose="020B0503020204020204" pitchFamily="34" charset="-122"/>
                </a:rPr>
                <a:t>建议</a:t>
              </a:r>
              <a:endParaRPr lang="zh-CN" altLang="zh-CN" sz="2400" dirty="0">
                <a:solidFill>
                  <a:srgbClr val="002060"/>
                </a:solidFill>
                <a:latin typeface="微软雅黑" panose="020B0503020204020204" pitchFamily="34" charset="-122"/>
                <a:ea typeface="微软雅黑" panose="020B0503020204020204" pitchFamily="34" charset="-122"/>
              </a:endParaRPr>
            </a:p>
          </p:txBody>
        </p:sp>
        <p:sp>
          <p:nvSpPr>
            <p:cNvPr id="99" name="左大括号 98"/>
            <p:cNvSpPr/>
            <p:nvPr/>
          </p:nvSpPr>
          <p:spPr>
            <a:xfrm>
              <a:off x="2870280" y="2528243"/>
              <a:ext cx="514365" cy="3731194"/>
            </a:xfrm>
            <a:prstGeom prst="leftBrace">
              <a:avLst>
                <a:gd name="adj1" fmla="val 8333"/>
                <a:gd name="adj2" fmla="val 91595"/>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0" name="组合 146"/>
          <p:cNvGrpSpPr/>
          <p:nvPr/>
        </p:nvGrpSpPr>
        <p:grpSpPr>
          <a:xfrm>
            <a:off x="142462" y="1285861"/>
            <a:ext cx="2937970" cy="4950339"/>
            <a:chOff x="142462" y="1285861"/>
            <a:chExt cx="2937970" cy="4950339"/>
          </a:xfrm>
        </p:grpSpPr>
        <p:grpSp>
          <p:nvGrpSpPr>
            <p:cNvPr id="53" name="组合 50"/>
            <p:cNvGrpSpPr/>
            <p:nvPr/>
          </p:nvGrpSpPr>
          <p:grpSpPr>
            <a:xfrm>
              <a:off x="142462" y="1285862"/>
              <a:ext cx="2937970" cy="4950340"/>
              <a:chOff x="145088" y="1309076"/>
              <a:chExt cx="2937970" cy="4950340"/>
            </a:xfrm>
          </p:grpSpPr>
          <p:grpSp>
            <p:nvGrpSpPr>
              <p:cNvPr id="55" name="组合 55"/>
              <p:cNvGrpSpPr/>
              <p:nvPr/>
            </p:nvGrpSpPr>
            <p:grpSpPr>
              <a:xfrm>
                <a:off x="145088" y="1309076"/>
                <a:ext cx="2937970" cy="4950340"/>
                <a:chOff x="94852" y="1526428"/>
                <a:chExt cx="2937970" cy="4742220"/>
              </a:xfrm>
            </p:grpSpPr>
            <p:cxnSp>
              <p:nvCxnSpPr>
                <p:cNvPr id="58" name="直接连接符 57"/>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分析报告撰写提纲（基层单位版）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04" name="直接连接符 103"/>
                <p:cNvCxnSpPr>
                  <a:endCxn id="8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6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endCxn id="6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endCxn id="7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endCxn id="96"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endCxn id="100"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101"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57" name="圆角矩形 56"/>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4" name="圆角矩形 53"/>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3571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28596" y="5143512"/>
            <a:ext cx="144000"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87294" y="600076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1406" y="1214422"/>
            <a:ext cx="2928958" cy="51435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99825" y="1266751"/>
            <a:ext cx="3915381"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圆角矩形 90"/>
          <p:cNvSpPr/>
          <p:nvPr/>
        </p:nvSpPr>
        <p:spPr>
          <a:xfrm>
            <a:off x="3394710" y="1795780"/>
            <a:ext cx="5569585" cy="4585970"/>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内容全面</a:t>
            </a:r>
            <a:r>
              <a:rPr lang="zh-CN" altLang="zh-CN" sz="28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按照规定体例</a:t>
            </a:r>
            <a:endParaRPr lang="zh-CN" altLang="zh-CN" sz="28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分析深入。</a:t>
            </a:r>
            <a:r>
              <a:rPr lang="zh-CN" altLang="zh-CN" sz="2400" dirty="0">
                <a:solidFill>
                  <a:srgbClr val="114F95"/>
                </a:solidFill>
                <a:latin typeface="微软雅黑" panose="020B0503020204020204" pitchFamily="34" charset="-122"/>
                <a:ea typeface="微软雅黑" panose="020B0503020204020204" pitchFamily="34" charset="-122"/>
              </a:rPr>
              <a:t>内容</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方法</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形式</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形式多样。</a:t>
            </a:r>
            <a:r>
              <a:rPr lang="zh-CN" altLang="zh-CN" sz="2400" dirty="0">
                <a:solidFill>
                  <a:srgbClr val="114F95"/>
                </a:solidFill>
                <a:latin typeface="微软雅黑" panose="020B0503020204020204" pitchFamily="34" charset="-122"/>
                <a:ea typeface="微软雅黑" panose="020B0503020204020204" pitchFamily="34" charset="-122"/>
              </a:rPr>
              <a:t>图表</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文字；特点突出</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建议合理。</a:t>
            </a:r>
            <a:r>
              <a:rPr lang="zh-CN" altLang="zh-CN" sz="2400" dirty="0">
                <a:solidFill>
                  <a:srgbClr val="114F95"/>
                </a:solidFill>
                <a:latin typeface="微软雅黑" panose="020B0503020204020204" pitchFamily="34" charset="-122"/>
                <a:ea typeface="微软雅黑" panose="020B0503020204020204" pitchFamily="34" charset="-122"/>
              </a:rPr>
              <a:t>针对情况和问题提出改进管理的合理建议</a:t>
            </a:r>
            <a:endParaRPr lang="zh-CN" altLang="zh-CN" sz="2400" dirty="0">
              <a:solidFill>
                <a:srgbClr val="114F95"/>
              </a:solidFill>
              <a:latin typeface="微软雅黑" panose="020B0503020204020204" pitchFamily="34" charset="-122"/>
              <a:ea typeface="微软雅黑" panose="020B0503020204020204" pitchFamily="34" charset="-122"/>
            </a:endParaRPr>
          </a:p>
        </p:txBody>
      </p:sp>
      <p:grpSp>
        <p:nvGrpSpPr>
          <p:cNvPr id="46" name="组合 146"/>
          <p:cNvGrpSpPr/>
          <p:nvPr/>
        </p:nvGrpSpPr>
        <p:grpSpPr>
          <a:xfrm>
            <a:off x="142462" y="1285861"/>
            <a:ext cx="2937970" cy="4950339"/>
            <a:chOff x="142462" y="1285861"/>
            <a:chExt cx="2937970" cy="4950339"/>
          </a:xfrm>
        </p:grpSpPr>
        <p:grpSp>
          <p:nvGrpSpPr>
            <p:cNvPr id="51" name="组合 50"/>
            <p:cNvGrpSpPr/>
            <p:nvPr/>
          </p:nvGrpSpPr>
          <p:grpSpPr>
            <a:xfrm>
              <a:off x="142462" y="1285862"/>
              <a:ext cx="2937970" cy="4950340"/>
              <a:chOff x="145088" y="1309076"/>
              <a:chExt cx="2937970" cy="4950340"/>
            </a:xfrm>
          </p:grpSpPr>
          <p:grpSp>
            <p:nvGrpSpPr>
              <p:cNvPr id="54" name="组合 55"/>
              <p:cNvGrpSpPr/>
              <p:nvPr/>
            </p:nvGrpSpPr>
            <p:grpSpPr>
              <a:xfrm>
                <a:off x="145088" y="1309076"/>
                <a:ext cx="2937970" cy="4950340"/>
                <a:chOff x="94852" y="1526428"/>
                <a:chExt cx="2937970" cy="4742220"/>
              </a:xfrm>
            </p:grpSpPr>
            <p:cxnSp>
              <p:nvCxnSpPr>
                <p:cNvPr id="59" name="直接连接符 58"/>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73" name="圆角矩形 72"/>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5" name="圆角矩形 74"/>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78" name="直接连接符 77"/>
                <p:cNvCxnSpPr>
                  <a:endCxn id="72"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a:endCxn id="69"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70"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接连接符 82"/>
                <p:cNvCxnSpPr>
                  <a:endCxn id="71"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接连接符 83"/>
                <p:cNvCxnSpPr>
                  <a:endCxn id="73"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接连接符 84"/>
                <p:cNvCxnSpPr>
                  <a:endCxn id="74"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a:endCxn id="75"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56" name="圆角矩形 55"/>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2" name="圆角矩形 51"/>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87" name="直接连接符 86"/>
          <p:cNvCxnSpPr/>
          <p:nvPr/>
        </p:nvCxnSpPr>
        <p:spPr>
          <a:xfrm>
            <a:off x="3571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57158" y="5143512"/>
            <a:ext cx="214314"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74594" y="600076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1406" y="1214422"/>
            <a:ext cx="3143272" cy="51435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72230"/>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2941672" y="1801486"/>
            <a:ext cx="6092885" cy="4585223"/>
            <a:chOff x="2941672" y="1801486"/>
            <a:chExt cx="6092885" cy="4585223"/>
          </a:xfrm>
        </p:grpSpPr>
        <p:sp>
          <p:nvSpPr>
            <p:cNvPr id="91" name="圆角矩形 90"/>
            <p:cNvSpPr/>
            <p:nvPr/>
          </p:nvSpPr>
          <p:spPr>
            <a:xfrm>
              <a:off x="3432973" y="1801486"/>
              <a:ext cx="5601584" cy="4585223"/>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400"/>
                </a:lnSpc>
              </a:pPr>
              <a:r>
                <a:rPr lang="zh-CN" altLang="zh-CN" sz="2400" b="1" dirty="0">
                  <a:solidFill>
                    <a:srgbClr val="114F95"/>
                  </a:solidFill>
                  <a:latin typeface="微软雅黑" panose="020B0503020204020204" pitchFamily="34" charset="-122"/>
                  <a:ea typeface="微软雅黑" panose="020B0503020204020204" pitchFamily="34" charset="-122"/>
                </a:rPr>
                <a:t>（一）基本情况</a:t>
              </a:r>
              <a:endParaRPr lang="zh-CN" altLang="zh-CN" sz="2400" b="1"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400" dirty="0">
                  <a:solidFill>
                    <a:srgbClr val="114F95"/>
                  </a:solidFill>
                  <a:latin typeface="微软雅黑" panose="020B0503020204020204" pitchFamily="34" charset="-122"/>
                  <a:ea typeface="微软雅黑" panose="020B0503020204020204" pitchFamily="34" charset="-122"/>
                </a:rPr>
                <a:t>1</a:t>
              </a:r>
              <a:r>
                <a:rPr lang="zh-CN" altLang="zh-CN" sz="2400" dirty="0">
                  <a:solidFill>
                    <a:srgbClr val="114F95"/>
                  </a:solidFill>
                  <a:latin typeface="微软雅黑" panose="020B0503020204020204" pitchFamily="34" charset="-122"/>
                  <a:ea typeface="微软雅黑" panose="020B0503020204020204" pitchFamily="34" charset="-122"/>
                </a:rPr>
                <a:t>．</a:t>
              </a:r>
              <a:r>
                <a:rPr lang="zh-CN" altLang="zh-CN" sz="2000" dirty="0">
                  <a:solidFill>
                    <a:srgbClr val="114F95"/>
                  </a:solidFill>
                  <a:latin typeface="微软雅黑" panose="020B0503020204020204" pitchFamily="34" charset="-122"/>
                  <a:ea typeface="微软雅黑" panose="020B0503020204020204" pitchFamily="34" charset="-122"/>
                </a:rPr>
                <a:t>主要职能。</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000" dirty="0">
                  <a:solidFill>
                    <a:srgbClr val="114F95"/>
                  </a:solidFill>
                  <a:latin typeface="微软雅黑" panose="020B0503020204020204" pitchFamily="34" charset="-122"/>
                  <a:ea typeface="微软雅黑" panose="020B0503020204020204" pitchFamily="34" charset="-122"/>
                </a:rPr>
                <a:t>2</a:t>
              </a:r>
              <a:r>
                <a:rPr lang="zh-CN" altLang="zh-CN" sz="2000" dirty="0">
                  <a:solidFill>
                    <a:srgbClr val="114F95"/>
                  </a:solidFill>
                  <a:latin typeface="微软雅黑" panose="020B0503020204020204" pitchFamily="34" charset="-122"/>
                  <a:ea typeface="微软雅黑" panose="020B0503020204020204" pitchFamily="34" charset="-122"/>
                </a:rPr>
                <a:t>．机构情况，包括当年变动情况及原因。</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533400">
                <a:lnSpc>
                  <a:spcPts val="4400"/>
                </a:lnSpc>
              </a:pPr>
              <a:r>
                <a:rPr lang="en-US" altLang="zh-CN" sz="2000" dirty="0">
                  <a:solidFill>
                    <a:srgbClr val="114F95"/>
                  </a:solidFill>
                  <a:latin typeface="微软雅黑" panose="020B0503020204020204" pitchFamily="34" charset="-122"/>
                  <a:ea typeface="微软雅黑" panose="020B0503020204020204" pitchFamily="34" charset="-122"/>
                </a:rPr>
                <a:t>3</a:t>
              </a:r>
              <a:r>
                <a:rPr lang="zh-CN" altLang="zh-CN" sz="2000" dirty="0">
                  <a:solidFill>
                    <a:srgbClr val="114F95"/>
                  </a:solidFill>
                  <a:latin typeface="微软雅黑" panose="020B0503020204020204" pitchFamily="34" charset="-122"/>
                  <a:ea typeface="微软雅黑" panose="020B0503020204020204" pitchFamily="34" charset="-122"/>
                </a:rPr>
                <a:t>．人员情况，包括当年变动情况及原因。</a:t>
              </a:r>
              <a:endParaRPr lang="zh-CN" altLang="zh-CN" sz="2000" dirty="0">
                <a:solidFill>
                  <a:srgbClr val="114F95"/>
                </a:solidFill>
                <a:latin typeface="微软雅黑" panose="020B0503020204020204" pitchFamily="34" charset="-122"/>
                <a:ea typeface="微软雅黑" panose="020B0503020204020204" pitchFamily="34" charset="-122"/>
              </a:endParaRPr>
            </a:p>
            <a:p>
              <a:pPr>
                <a:lnSpc>
                  <a:spcPts val="4400"/>
                </a:lnSpc>
              </a:pPr>
              <a:r>
                <a:rPr lang="zh-CN" altLang="zh-CN" sz="2400" b="1" dirty="0">
                  <a:solidFill>
                    <a:srgbClr val="114F95"/>
                  </a:solidFill>
                  <a:latin typeface="微软雅黑" panose="020B0503020204020204" pitchFamily="34" charset="-122"/>
                  <a:ea typeface="微软雅黑" panose="020B0503020204020204" pitchFamily="34" charset="-122"/>
                </a:rPr>
                <a:t>（二）当年取得的主要事业成效</a:t>
              </a:r>
              <a:endParaRPr lang="zh-CN" altLang="zh-CN" sz="2400" dirty="0">
                <a:solidFill>
                  <a:srgbClr val="114F95"/>
                </a:solidFill>
                <a:latin typeface="微软雅黑" panose="020B0503020204020204" pitchFamily="34" charset="-122"/>
                <a:ea typeface="微软雅黑" panose="020B0503020204020204" pitchFamily="34" charset="-122"/>
              </a:endParaRPr>
            </a:p>
            <a:p>
              <a:pPr indent="358775">
                <a:lnSpc>
                  <a:spcPts val="4400"/>
                </a:lnSpc>
              </a:pPr>
              <a:r>
                <a:rPr lang="zh-CN" altLang="zh-CN" sz="2000" dirty="0">
                  <a:solidFill>
                    <a:srgbClr val="114F95"/>
                  </a:solidFill>
                  <a:latin typeface="微软雅黑" panose="020B0503020204020204" pitchFamily="34" charset="-122"/>
                  <a:ea typeface="微软雅黑" panose="020B0503020204020204" pitchFamily="34" charset="-122"/>
                </a:rPr>
                <a:t>概述</a:t>
              </a:r>
              <a:r>
                <a:rPr lang="zh-CN" altLang="en-US" sz="2000" dirty="0">
                  <a:solidFill>
                    <a:srgbClr val="114F95"/>
                  </a:solidFill>
                  <a:latin typeface="微软雅黑" panose="020B0503020204020204" pitchFamily="34" charset="-122"/>
                  <a:ea typeface="微软雅黑" panose="020B0503020204020204" pitchFamily="34" charset="-122"/>
                </a:rPr>
                <a:t>部门</a:t>
              </a:r>
              <a:r>
                <a:rPr lang="zh-CN" altLang="zh-CN" sz="2000" dirty="0">
                  <a:solidFill>
                    <a:srgbClr val="114F95"/>
                  </a:solidFill>
                  <a:latin typeface="微软雅黑" panose="020B0503020204020204" pitchFamily="34" charset="-122"/>
                  <a:ea typeface="微软雅黑" panose="020B0503020204020204" pitchFamily="34" charset="-122"/>
                </a:rPr>
                <a:t>工作开展情况及主要事业成效。</a:t>
              </a:r>
              <a:endParaRPr lang="zh-CN" altLang="zh-CN" sz="2000" dirty="0">
                <a:solidFill>
                  <a:srgbClr val="114F95"/>
                </a:solidFill>
                <a:latin typeface="微软雅黑" panose="020B0503020204020204" pitchFamily="34" charset="-122"/>
                <a:ea typeface="微软雅黑" panose="020B0503020204020204" pitchFamily="34" charset="-122"/>
              </a:endParaRPr>
            </a:p>
          </p:txBody>
        </p:sp>
        <p:sp>
          <p:nvSpPr>
            <p:cNvPr id="166" name="左大括号 165"/>
            <p:cNvSpPr/>
            <p:nvPr/>
          </p:nvSpPr>
          <p:spPr>
            <a:xfrm>
              <a:off x="2941672" y="1920659"/>
              <a:ext cx="442704" cy="3788909"/>
            </a:xfrm>
            <a:prstGeom prst="leftBrace">
              <a:avLst>
                <a:gd name="adj1" fmla="val 8333"/>
                <a:gd name="adj2" fmla="val 1744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8" name="组合 146"/>
          <p:cNvGrpSpPr/>
          <p:nvPr/>
        </p:nvGrpSpPr>
        <p:grpSpPr>
          <a:xfrm>
            <a:off x="142462" y="1285861"/>
            <a:ext cx="2937970" cy="4950339"/>
            <a:chOff x="142462" y="1285861"/>
            <a:chExt cx="2937970" cy="4950339"/>
          </a:xfrm>
        </p:grpSpPr>
        <p:grpSp>
          <p:nvGrpSpPr>
            <p:cNvPr id="49" name="组合 50"/>
            <p:cNvGrpSpPr/>
            <p:nvPr/>
          </p:nvGrpSpPr>
          <p:grpSpPr>
            <a:xfrm>
              <a:off x="142462" y="1285862"/>
              <a:ext cx="2937970" cy="4950340"/>
              <a:chOff x="145088" y="1309076"/>
              <a:chExt cx="2937970" cy="4950340"/>
            </a:xfrm>
          </p:grpSpPr>
          <p:grpSp>
            <p:nvGrpSpPr>
              <p:cNvPr id="51" name="组合 55"/>
              <p:cNvGrpSpPr/>
              <p:nvPr/>
            </p:nvGrpSpPr>
            <p:grpSpPr>
              <a:xfrm>
                <a:off x="145088" y="1309076"/>
                <a:ext cx="2937970" cy="4950340"/>
                <a:chOff x="94852" y="1526428"/>
                <a:chExt cx="2937970" cy="4742220"/>
              </a:xfrm>
            </p:grpSpPr>
            <p:cxnSp>
              <p:nvCxnSpPr>
                <p:cNvPr id="53" name="直接连接符 5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67" name="直接连接符 66"/>
                <p:cNvCxnSpPr>
                  <a:endCxn id="61"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8"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59"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a:endCxn id="60"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a:endCxn id="62"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a:endCxn id="63"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a:endCxn id="64"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52" name="圆角矩形 51"/>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0" name="圆角矩形 49"/>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74" name="矩形 73"/>
          <p:cNvSpPr/>
          <p:nvPr/>
        </p:nvSpPr>
        <p:spPr>
          <a:xfrm>
            <a:off x="428596" y="2143116"/>
            <a:ext cx="2500330" cy="642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3444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57158" y="5072074"/>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74594" y="600076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0" y="1142984"/>
            <a:ext cx="3071802" cy="52149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967087" y="1772816"/>
            <a:ext cx="5997401" cy="4608512"/>
            <a:chOff x="2967087" y="1772816"/>
            <a:chExt cx="5997401" cy="4608512"/>
          </a:xfrm>
        </p:grpSpPr>
        <p:sp>
          <p:nvSpPr>
            <p:cNvPr id="63" name="圆角矩形 62"/>
            <p:cNvSpPr/>
            <p:nvPr/>
          </p:nvSpPr>
          <p:spPr>
            <a:xfrm>
              <a:off x="3424065" y="1772816"/>
              <a:ext cx="5540423" cy="4608512"/>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zh-CN" sz="2400" b="1" dirty="0">
                  <a:solidFill>
                    <a:srgbClr val="114F95"/>
                  </a:solidFill>
                  <a:latin typeface="微软雅黑" panose="020B0503020204020204" pitchFamily="34" charset="-122"/>
                  <a:ea typeface="微软雅黑" panose="020B0503020204020204" pitchFamily="34" charset="-122"/>
                </a:rPr>
                <a:t>（一）收入支出预算安排情况</a:t>
              </a:r>
              <a:endParaRPr lang="zh-CN" altLang="zh-CN" sz="2400" dirty="0">
                <a:solidFill>
                  <a:srgbClr val="114F95"/>
                </a:solidFill>
                <a:latin typeface="微软雅黑" panose="020B0503020204020204" pitchFamily="34" charset="-122"/>
                <a:ea typeface="微软雅黑" panose="020B0503020204020204" pitchFamily="34" charset="-122"/>
              </a:endParaRPr>
            </a:p>
            <a:p>
              <a:pPr indent="358775">
                <a:lnSpc>
                  <a:spcPct val="200000"/>
                </a:lnSpc>
              </a:pPr>
              <a:r>
                <a:rPr lang="zh-CN" altLang="zh-CN" sz="2000" dirty="0">
                  <a:solidFill>
                    <a:srgbClr val="114F95"/>
                  </a:solidFill>
                  <a:latin typeface="微软雅黑" panose="020B0503020204020204" pitchFamily="34" charset="-122"/>
                  <a:ea typeface="微软雅黑" panose="020B0503020204020204" pitchFamily="34" charset="-122"/>
                </a:rPr>
                <a:t>包括</a:t>
              </a:r>
              <a:r>
                <a:rPr lang="zh-CN" altLang="en-US" sz="2000" dirty="0">
                  <a:solidFill>
                    <a:srgbClr val="114F95"/>
                  </a:solidFill>
                  <a:latin typeface="微软雅黑" panose="020B0503020204020204" pitchFamily="34" charset="-122"/>
                  <a:ea typeface="微软雅黑" panose="020B0503020204020204" pitchFamily="34" charset="-122"/>
                </a:rPr>
                <a:t>部门</a:t>
              </a:r>
              <a:r>
                <a:rPr lang="zh-CN" altLang="zh-CN" sz="2000" dirty="0">
                  <a:solidFill>
                    <a:srgbClr val="114F95"/>
                  </a:solidFill>
                  <a:latin typeface="微软雅黑" panose="020B0503020204020204" pitchFamily="34" charset="-122"/>
                  <a:ea typeface="微软雅黑" panose="020B0503020204020204" pitchFamily="34" charset="-122"/>
                </a:rPr>
                <a:t>收入、支出年初预算安排情况，与上年对比情况及增减变动原因</a:t>
              </a:r>
              <a:r>
                <a:rPr lang="zh-CN" altLang="en-US" sz="2000" dirty="0">
                  <a:solidFill>
                    <a:srgbClr val="114F95"/>
                  </a:solidFill>
                  <a:latin typeface="微软雅黑" panose="020B0503020204020204" pitchFamily="34" charset="-122"/>
                  <a:ea typeface="微软雅黑" panose="020B0503020204020204" pitchFamily="34" charset="-122"/>
                </a:rPr>
                <a:t>（可用柱形图或折现图）</a:t>
              </a:r>
              <a:r>
                <a:rPr lang="zh-CN" altLang="zh-CN" sz="2000" dirty="0">
                  <a:solidFill>
                    <a:srgbClr val="114F95"/>
                  </a:solidFill>
                  <a:latin typeface="微软雅黑" panose="020B0503020204020204" pitchFamily="34" charset="-122"/>
                  <a:ea typeface="微软雅黑" panose="020B0503020204020204" pitchFamily="34" charset="-122"/>
                </a:rPr>
                <a:t>。</a:t>
              </a:r>
              <a:endParaRPr lang="zh-CN" altLang="zh-CN" sz="2000" dirty="0">
                <a:solidFill>
                  <a:srgbClr val="114F95"/>
                </a:solidFill>
                <a:latin typeface="微软雅黑" panose="020B0503020204020204" pitchFamily="34" charset="-122"/>
                <a:ea typeface="微软雅黑" panose="020B0503020204020204" pitchFamily="34" charset="-122"/>
              </a:endParaRPr>
            </a:p>
          </p:txBody>
        </p:sp>
        <p:sp>
          <p:nvSpPr>
            <p:cNvPr id="97" name="左大括号 96"/>
            <p:cNvSpPr/>
            <p:nvPr/>
          </p:nvSpPr>
          <p:spPr>
            <a:xfrm>
              <a:off x="2967087" y="1962077"/>
              <a:ext cx="442704" cy="4296912"/>
            </a:xfrm>
            <a:prstGeom prst="leftBrace">
              <a:avLst>
                <a:gd name="adj1" fmla="val 8333"/>
                <a:gd name="adj2" fmla="val 3807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0" name="组合 146"/>
          <p:cNvGrpSpPr/>
          <p:nvPr/>
        </p:nvGrpSpPr>
        <p:grpSpPr>
          <a:xfrm>
            <a:off x="142844" y="1357298"/>
            <a:ext cx="2937970" cy="4950339"/>
            <a:chOff x="142462" y="1285861"/>
            <a:chExt cx="2937970" cy="4950339"/>
          </a:xfrm>
        </p:grpSpPr>
        <p:grpSp>
          <p:nvGrpSpPr>
            <p:cNvPr id="121" name="组合 50"/>
            <p:cNvGrpSpPr/>
            <p:nvPr/>
          </p:nvGrpSpPr>
          <p:grpSpPr>
            <a:xfrm>
              <a:off x="142462" y="1285862"/>
              <a:ext cx="2937970" cy="4950340"/>
              <a:chOff x="145088" y="1309076"/>
              <a:chExt cx="2937970" cy="4950340"/>
            </a:xfrm>
          </p:grpSpPr>
          <p:grpSp>
            <p:nvGrpSpPr>
              <p:cNvPr id="123" name="组合 55"/>
              <p:cNvGrpSpPr/>
              <p:nvPr/>
            </p:nvGrpSpPr>
            <p:grpSpPr>
              <a:xfrm>
                <a:off x="145088" y="1309076"/>
                <a:ext cx="2937970" cy="4950340"/>
                <a:chOff x="94852" y="1526428"/>
                <a:chExt cx="2937970" cy="4742220"/>
              </a:xfrm>
            </p:grpSpPr>
            <p:cxnSp>
              <p:nvCxnSpPr>
                <p:cNvPr id="125" name="直接连接符 124"/>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29" name="圆角矩形 128"/>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30" name="圆角矩形 129"/>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31" name="圆角矩形 130"/>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2" name="圆角矩形 131"/>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34" name="圆角矩形 133"/>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5" name="圆角矩形 134"/>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6" name="圆角矩形 135"/>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7" name="圆角矩形 136"/>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38" name="圆角矩形 137"/>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39" name="直接连接符 138"/>
                <p:cNvCxnSpPr>
                  <a:endCxn id="133"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endCxn id="130"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endCxn id="131"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endCxn id="132"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endCxn id="134"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5"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6"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24" name="圆角矩形 123"/>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22" name="圆角矩形 121"/>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6" name="矩形 145"/>
          <p:cNvSpPr/>
          <p:nvPr/>
        </p:nvSpPr>
        <p:spPr>
          <a:xfrm>
            <a:off x="500034" y="3429000"/>
            <a:ext cx="2428892" cy="2857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357158" y="485776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57158" y="521495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57158" y="564357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138" idx="1"/>
          </p:cNvCxnSpPr>
          <p:nvPr/>
        </p:nvCxnSpPr>
        <p:spPr>
          <a:xfrm>
            <a:off x="142844" y="6072206"/>
            <a:ext cx="286134" cy="1056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1406" y="1214422"/>
            <a:ext cx="3000396" cy="52149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3000364" y="1785926"/>
            <a:ext cx="6075377" cy="4608801"/>
            <a:chOff x="2961119" y="1772527"/>
            <a:chExt cx="6075377" cy="4608801"/>
          </a:xfrm>
        </p:grpSpPr>
        <p:sp>
          <p:nvSpPr>
            <p:cNvPr id="63" name="圆角矩形 62"/>
            <p:cNvSpPr/>
            <p:nvPr/>
          </p:nvSpPr>
          <p:spPr>
            <a:xfrm>
              <a:off x="3432403" y="1772816"/>
              <a:ext cx="5604093" cy="4608512"/>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b="1" dirty="0">
                  <a:solidFill>
                    <a:srgbClr val="114F95"/>
                  </a:solidFill>
                  <a:latin typeface="微软雅黑" panose="020B0503020204020204" pitchFamily="34" charset="-122"/>
                  <a:ea typeface="微软雅黑" panose="020B0503020204020204" pitchFamily="34" charset="-122"/>
                </a:rPr>
                <a:t>（二）收入支出预算执行情况。</a:t>
              </a:r>
              <a:endParaRPr lang="zh-CN" altLang="zh-CN"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当年收入支出预算执行基本情况，与上年度对比情况，包括增减绝对值与幅度，增减变动主要原因</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可用柱形图或折线图</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a:t>
              </a:r>
              <a:endParaRPr lang="zh-CN"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1</a:t>
              </a:r>
              <a:r>
                <a:rPr lang="zh-CN" altLang="zh-CN" sz="1400" b="1" dirty="0">
                  <a:solidFill>
                    <a:srgbClr val="114F95"/>
                  </a:solidFill>
                  <a:latin typeface="微软雅黑" panose="020B0503020204020204" pitchFamily="34" charset="-122"/>
                  <a:ea typeface="微软雅黑" panose="020B0503020204020204" pitchFamily="34" charset="-122"/>
                </a:rPr>
                <a:t>．收入支出与预算对比分析。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）预、决算差异情况，可分收入支出功能科目、分单位、分收入支出具体项目逐项对比（可列表）。</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）差异原因分析。差异较大的应分析到具体收入支出功能科目和具体单位。</a:t>
              </a:r>
              <a:endParaRPr lang="en-US"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2</a:t>
              </a:r>
              <a:r>
                <a:rPr lang="zh-CN" altLang="zh-CN" sz="1400" b="1" dirty="0">
                  <a:solidFill>
                    <a:srgbClr val="114F95"/>
                  </a:solidFill>
                  <a:latin typeface="微软雅黑" panose="020B0503020204020204" pitchFamily="34" charset="-122"/>
                  <a:ea typeface="微软雅黑" panose="020B0503020204020204" pitchFamily="34" charset="-122"/>
                </a:rPr>
                <a:t>．收入支出结构分析。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）各项收入占总收入的比重，各项支出占总支出的比重（可分别制作饼状图）。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）收入支出按部门所属单位分布情况（可列表）</a:t>
              </a:r>
              <a:endParaRPr lang="en-US"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en-US"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3</a:t>
              </a:r>
              <a:r>
                <a:rPr lang="zh-CN" altLang="en-US" sz="1200" dirty="0">
                  <a:solidFill>
                    <a:srgbClr val="114F95"/>
                  </a:solidFill>
                  <a:latin typeface="微软雅黑" panose="020B0503020204020204" pitchFamily="34" charset="-122"/>
                  <a:ea typeface="微软雅黑" panose="020B0503020204020204" pitchFamily="34" charset="-122"/>
                </a:rPr>
                <a:t>）收入支出与上年度对比情况及原因分析</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可用柱形图或折线图</a:t>
              </a:r>
              <a:r>
                <a:rPr lang="en-US" altLang="zh-CN" sz="1200" dirty="0">
                  <a:solidFill>
                    <a:srgbClr val="114F95"/>
                  </a:solidFill>
                  <a:latin typeface="微软雅黑" panose="020B0503020204020204" pitchFamily="34" charset="-122"/>
                  <a:ea typeface="微软雅黑" panose="020B0503020204020204" pitchFamily="34" charset="-122"/>
                </a:rPr>
                <a:t>)</a:t>
              </a:r>
              <a:r>
                <a:rPr lang="zh-CN" altLang="zh-CN" sz="1200" dirty="0">
                  <a:solidFill>
                    <a:srgbClr val="114F95"/>
                  </a:solidFill>
                  <a:latin typeface="微软雅黑" panose="020B0503020204020204" pitchFamily="34" charset="-122"/>
                  <a:ea typeface="微软雅黑" panose="020B0503020204020204" pitchFamily="34" charset="-122"/>
                </a:rPr>
                <a:t>。</a:t>
              </a:r>
              <a:endParaRPr lang="zh-CN" altLang="zh-CN" sz="12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3</a:t>
              </a:r>
              <a:r>
                <a:rPr lang="zh-CN" altLang="zh-CN" sz="1400" b="1" dirty="0">
                  <a:solidFill>
                    <a:srgbClr val="114F95"/>
                  </a:solidFill>
                  <a:latin typeface="微软雅黑" panose="020B0503020204020204" pitchFamily="34" charset="-122"/>
                  <a:ea typeface="微软雅黑" panose="020B0503020204020204" pitchFamily="34" charset="-122"/>
                </a:rPr>
                <a:t>．支出按经济分类科目分析。</a:t>
              </a:r>
              <a:endParaRPr lang="zh-CN" altLang="zh-CN" sz="14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1</a:t>
              </a:r>
              <a:r>
                <a:rPr lang="zh-CN" altLang="zh-CN" sz="1200" dirty="0">
                  <a:solidFill>
                    <a:srgbClr val="114F95"/>
                  </a:solidFill>
                  <a:latin typeface="微软雅黑" panose="020B0503020204020204" pitchFamily="34" charset="-122"/>
                  <a:ea typeface="微软雅黑" panose="020B0503020204020204" pitchFamily="34" charset="-122"/>
                </a:rPr>
                <a:t>）“三公”经费支出情况：可进行上下年对比、预决算对比，人均支出情况分析（可做表、柱图、折线图）。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2</a:t>
              </a:r>
              <a:r>
                <a:rPr lang="zh-CN" altLang="zh-CN" sz="1200" dirty="0">
                  <a:solidFill>
                    <a:srgbClr val="114F95"/>
                  </a:solidFill>
                  <a:latin typeface="微软雅黑" panose="020B0503020204020204" pitchFamily="34" charset="-122"/>
                  <a:ea typeface="微软雅黑" panose="020B0503020204020204" pitchFamily="34" charset="-122"/>
                </a:rPr>
                <a:t>）会议费支出情况：可进行上下年对比、预决算对比，人均支出情况分析（可做表、柱图、折线图）。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3</a:t>
              </a:r>
              <a:r>
                <a:rPr lang="zh-CN" altLang="zh-CN" sz="1200" dirty="0">
                  <a:solidFill>
                    <a:srgbClr val="114F95"/>
                  </a:solidFill>
                  <a:latin typeface="微软雅黑" panose="020B0503020204020204" pitchFamily="34" charset="-122"/>
                  <a:ea typeface="微软雅黑" panose="020B0503020204020204" pitchFamily="34" charset="-122"/>
                </a:rPr>
                <a:t>）培训费支出情况：可进行上下年对比、预决算对比，人均支出情况分析（可做表、柱图、折线图）。</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4</a:t>
              </a:r>
              <a:r>
                <a:rPr lang="zh-CN" altLang="zh-CN" sz="1200" dirty="0">
                  <a:solidFill>
                    <a:srgbClr val="114F95"/>
                  </a:solidFill>
                  <a:latin typeface="微软雅黑" panose="020B0503020204020204" pitchFamily="34" charset="-122"/>
                  <a:ea typeface="微软雅黑" panose="020B0503020204020204" pitchFamily="34" charset="-122"/>
                </a:rPr>
                <a:t>）其他对部门影响较大的支出情况。</a:t>
              </a:r>
              <a:endParaRPr lang="zh-CN" altLang="zh-CN" sz="1200" dirty="0">
                <a:solidFill>
                  <a:srgbClr val="114F95"/>
                </a:solidFill>
                <a:latin typeface="微软雅黑" panose="020B0503020204020204" pitchFamily="34" charset="-122"/>
                <a:ea typeface="微软雅黑" panose="020B0503020204020204" pitchFamily="34" charset="-122"/>
              </a:endParaRPr>
            </a:p>
            <a:p>
              <a:pPr indent="358775"/>
              <a:r>
                <a:rPr lang="zh-CN" altLang="zh-CN" sz="1200" dirty="0">
                  <a:solidFill>
                    <a:srgbClr val="114F95"/>
                  </a:solidFill>
                  <a:latin typeface="微软雅黑" panose="020B0503020204020204" pitchFamily="34" charset="-122"/>
                  <a:ea typeface="微软雅黑" panose="020B0503020204020204" pitchFamily="34" charset="-122"/>
                </a:rPr>
                <a:t>（</a:t>
              </a:r>
              <a:r>
                <a:rPr lang="en-US" altLang="zh-CN" sz="1200" dirty="0">
                  <a:solidFill>
                    <a:srgbClr val="114F95"/>
                  </a:solidFill>
                  <a:latin typeface="微软雅黑" panose="020B0503020204020204" pitchFamily="34" charset="-122"/>
                  <a:ea typeface="微软雅黑" panose="020B0503020204020204" pitchFamily="34" charset="-122"/>
                </a:rPr>
                <a:t>5</a:t>
              </a:r>
              <a:r>
                <a:rPr lang="zh-CN" altLang="zh-CN" sz="1200" dirty="0">
                  <a:solidFill>
                    <a:srgbClr val="114F95"/>
                  </a:solidFill>
                  <a:latin typeface="微软雅黑" panose="020B0503020204020204" pitchFamily="34" charset="-122"/>
                  <a:ea typeface="微软雅黑" panose="020B0503020204020204" pitchFamily="34" charset="-122"/>
                </a:rPr>
                <a:t>）重点经济分类支出中存在的问题及改进措施</a:t>
              </a:r>
              <a:r>
                <a:rPr lang="zh-CN" altLang="zh-CN" sz="1400" dirty="0">
                  <a:solidFill>
                    <a:srgbClr val="114F95"/>
                  </a:solidFill>
                  <a:latin typeface="微软雅黑" panose="020B0503020204020204" pitchFamily="34" charset="-122"/>
                  <a:ea typeface="微软雅黑" panose="020B0503020204020204" pitchFamily="34" charset="-122"/>
                </a:rPr>
                <a:t>。</a:t>
              </a:r>
              <a:endParaRPr lang="zh-CN" altLang="zh-CN" sz="1400" dirty="0">
                <a:solidFill>
                  <a:srgbClr val="114F95"/>
                </a:solidFill>
                <a:latin typeface="微软雅黑" panose="020B0503020204020204" pitchFamily="34" charset="-122"/>
                <a:ea typeface="微软雅黑" panose="020B0503020204020204" pitchFamily="34" charset="-122"/>
              </a:endParaRPr>
            </a:p>
            <a:p>
              <a:r>
                <a:rPr lang="en-US" altLang="zh-CN" sz="1400" b="1" dirty="0">
                  <a:solidFill>
                    <a:srgbClr val="114F95"/>
                  </a:solidFill>
                  <a:latin typeface="微软雅黑" panose="020B0503020204020204" pitchFamily="34" charset="-122"/>
                  <a:ea typeface="微软雅黑" panose="020B0503020204020204" pitchFamily="34" charset="-122"/>
                </a:rPr>
                <a:t>4</a:t>
              </a:r>
              <a:r>
                <a:rPr lang="zh-CN" altLang="zh-CN" sz="1400" b="1" dirty="0">
                  <a:solidFill>
                    <a:srgbClr val="114F95"/>
                  </a:solidFill>
                  <a:latin typeface="微软雅黑" panose="020B0503020204020204" pitchFamily="34" charset="-122"/>
                  <a:ea typeface="微软雅黑" panose="020B0503020204020204" pitchFamily="34" charset="-122"/>
                </a:rPr>
                <a:t> ．财政拨款收入、支出分析。</a:t>
              </a:r>
              <a:r>
                <a:rPr lang="zh-CN" altLang="zh-CN" sz="1200" dirty="0">
                  <a:solidFill>
                    <a:srgbClr val="114F95"/>
                  </a:solidFill>
                  <a:latin typeface="微软雅黑" panose="020B0503020204020204" pitchFamily="34" charset="-122"/>
                  <a:ea typeface="微软雅黑" panose="020B0503020204020204" pitchFamily="34" charset="-122"/>
                </a:rPr>
                <a:t>分析财政拨款收入、支出总体情况，支出要按照基本支出和项目支出分析具体构成及特点</a:t>
              </a:r>
              <a:r>
                <a:rPr lang="zh-CN" altLang="zh-CN" sz="1400" dirty="0">
                  <a:solidFill>
                    <a:srgbClr val="114F95"/>
                  </a:solidFill>
                  <a:latin typeface="微软雅黑" panose="020B0503020204020204" pitchFamily="34" charset="-122"/>
                  <a:ea typeface="微软雅黑" panose="020B0503020204020204" pitchFamily="34" charset="-122"/>
                </a:rPr>
                <a:t>。</a:t>
              </a:r>
              <a:endParaRPr lang="zh-CN" altLang="zh-CN" sz="1400" dirty="0">
                <a:solidFill>
                  <a:srgbClr val="114F95"/>
                </a:solidFill>
                <a:latin typeface="微软雅黑" panose="020B0503020204020204" pitchFamily="34" charset="-122"/>
                <a:ea typeface="微软雅黑" panose="020B0503020204020204" pitchFamily="34" charset="-122"/>
              </a:endParaRPr>
            </a:p>
          </p:txBody>
        </p:sp>
        <p:sp>
          <p:nvSpPr>
            <p:cNvPr id="97" name="左大括号 96"/>
            <p:cNvSpPr/>
            <p:nvPr/>
          </p:nvSpPr>
          <p:spPr>
            <a:xfrm>
              <a:off x="2961119" y="1772527"/>
              <a:ext cx="442704" cy="4213871"/>
            </a:xfrm>
            <a:prstGeom prst="leftBrace">
              <a:avLst>
                <a:gd name="adj1" fmla="val 8333"/>
                <a:gd name="adj2" fmla="val 48691"/>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0" name="组合 146"/>
          <p:cNvGrpSpPr/>
          <p:nvPr/>
        </p:nvGrpSpPr>
        <p:grpSpPr>
          <a:xfrm>
            <a:off x="142844" y="1357298"/>
            <a:ext cx="2937970" cy="4950339"/>
            <a:chOff x="142462" y="1285861"/>
            <a:chExt cx="2937970" cy="4950339"/>
          </a:xfrm>
        </p:grpSpPr>
        <p:grpSp>
          <p:nvGrpSpPr>
            <p:cNvPr id="53" name="组合 50"/>
            <p:cNvGrpSpPr/>
            <p:nvPr/>
          </p:nvGrpSpPr>
          <p:grpSpPr>
            <a:xfrm>
              <a:off x="142462" y="1285862"/>
              <a:ext cx="2937970" cy="4950340"/>
              <a:chOff x="145088" y="1309076"/>
              <a:chExt cx="2937970" cy="4950340"/>
            </a:xfrm>
          </p:grpSpPr>
          <p:grpSp>
            <p:nvGrpSpPr>
              <p:cNvPr id="55" name="组合 55"/>
              <p:cNvGrpSpPr/>
              <p:nvPr/>
            </p:nvGrpSpPr>
            <p:grpSpPr>
              <a:xfrm>
                <a:off x="145088" y="1309076"/>
                <a:ext cx="2937970" cy="4950340"/>
                <a:chOff x="94852" y="1526428"/>
                <a:chExt cx="2937970" cy="4742220"/>
              </a:xfrm>
            </p:grpSpPr>
            <p:cxnSp>
              <p:nvCxnSpPr>
                <p:cNvPr id="58" name="直接连接符 57"/>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99" name="圆角矩形 98"/>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02" name="直接连接符 101"/>
                <p:cNvCxnSpPr>
                  <a:endCxn id="8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endCxn id="6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endCxn id="6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7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endCxn id="96"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endCxn id="98"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endCxn id="99"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57" name="圆角矩形 56"/>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4" name="圆角矩形 53"/>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09" name="直接连接符 108"/>
          <p:cNvCxnSpPr/>
          <p:nvPr/>
        </p:nvCxnSpPr>
        <p:spPr>
          <a:xfrm>
            <a:off x="3571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57158" y="521495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38108" y="5643578"/>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76182" y="6072206"/>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500034" y="3714752"/>
            <a:ext cx="2428892" cy="3571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1406" y="1214422"/>
            <a:ext cx="3000396" cy="51435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1" y="1301652"/>
            <a:ext cx="3687959" cy="467431"/>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76056" y="1310951"/>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97293"/>
            <a:ext cx="1569660" cy="329539"/>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97293"/>
            <a:ext cx="1569660" cy="329539"/>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092280" y="1301652"/>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91301" y="1129368"/>
            <a:ext cx="1305244" cy="181582"/>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18"/>
          <p:cNvGrpSpPr/>
          <p:nvPr/>
        </p:nvGrpSpPr>
        <p:grpSpPr>
          <a:xfrm>
            <a:off x="2941672" y="1928169"/>
            <a:ext cx="6120765" cy="3827571"/>
            <a:chOff x="2941672" y="1936344"/>
            <a:chExt cx="6120765" cy="3609523"/>
          </a:xfrm>
        </p:grpSpPr>
        <p:sp>
          <p:nvSpPr>
            <p:cNvPr id="63" name="圆角矩形 62"/>
            <p:cNvSpPr/>
            <p:nvPr/>
          </p:nvSpPr>
          <p:spPr>
            <a:xfrm>
              <a:off x="3367122" y="1936344"/>
              <a:ext cx="5695315" cy="180186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b="1" dirty="0">
                  <a:solidFill>
                    <a:srgbClr val="114F95"/>
                  </a:solidFill>
                  <a:latin typeface="微软雅黑" panose="020B0503020204020204" pitchFamily="34" charset="-122"/>
                  <a:ea typeface="微软雅黑" panose="020B0503020204020204" pitchFamily="34" charset="-122"/>
                </a:rPr>
                <a:t>（三）年末结转和结余情况</a:t>
              </a:r>
              <a:endParaRPr lang="zh-CN" altLang="zh-CN"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zh-CN" sz="1600" dirty="0">
                  <a:solidFill>
                    <a:srgbClr val="114F95"/>
                  </a:solidFill>
                  <a:latin typeface="微软雅黑" panose="020B0503020204020204" pitchFamily="34" charset="-122"/>
                  <a:ea typeface="微软雅黑" panose="020B0503020204020204" pitchFamily="34" charset="-122"/>
                </a:rPr>
                <a:t>分资金来源、资金性质结转和结余情况，特别是项目经费结转和结余情况。</a:t>
              </a:r>
              <a:endParaRPr lang="en-US" altLang="zh-CN" sz="1600"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rgbClr val="114F95"/>
                  </a:solidFill>
                  <a:latin typeface="微软雅黑" panose="020B0503020204020204" pitchFamily="34" charset="-122"/>
                  <a:ea typeface="微软雅黑" panose="020B0503020204020204" pitchFamily="34" charset="-122"/>
                </a:rPr>
                <a:t>分单位结转和结余情况。</a:t>
              </a:r>
              <a:endParaRPr lang="zh-CN" altLang="zh-CN" sz="1600"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zh-CN" sz="1600" dirty="0">
                  <a:solidFill>
                    <a:srgbClr val="114F95"/>
                  </a:solidFill>
                  <a:latin typeface="微软雅黑" panose="020B0503020204020204" pitchFamily="34" charset="-122"/>
                  <a:ea typeface="微软雅黑" panose="020B0503020204020204" pitchFamily="34" charset="-122"/>
                </a:rPr>
                <a:t>结转和结余规模较大的原因分析及消化结转和结余的对策</a:t>
              </a:r>
              <a:endParaRPr lang="zh-CN" altLang="zh-CN" sz="1600" dirty="0">
                <a:solidFill>
                  <a:srgbClr val="114F95"/>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3357554" y="3957991"/>
              <a:ext cx="5675097" cy="1587876"/>
            </a:xfrm>
            <a:prstGeom prst="roundRect">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b="1" dirty="0">
                  <a:solidFill>
                    <a:srgbClr val="114F95"/>
                  </a:solidFill>
                  <a:latin typeface="微软雅黑" panose="020B0503020204020204" pitchFamily="34" charset="-122"/>
                  <a:ea typeface="微软雅黑" panose="020B0503020204020204" pitchFamily="34" charset="-122"/>
                </a:rPr>
                <a:t>（四）</a:t>
              </a:r>
              <a:r>
                <a:rPr lang="zh-CN" altLang="en-US" b="1" dirty="0">
                  <a:solidFill>
                    <a:srgbClr val="114F95"/>
                  </a:solidFill>
                  <a:latin typeface="微软雅黑" panose="020B0503020204020204" pitchFamily="34" charset="-122"/>
                  <a:ea typeface="微软雅黑" panose="020B0503020204020204" pitchFamily="34" charset="-122"/>
                </a:rPr>
                <a:t>与预算支出相关的其他指标分析</a:t>
              </a:r>
              <a:endParaRPr lang="en-US" altLang="zh-CN" b="1" dirty="0">
                <a:solidFill>
                  <a:srgbClr val="114F95"/>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rgbClr val="114F95"/>
                  </a:solidFill>
                  <a:latin typeface="微软雅黑" panose="020B0503020204020204" pitchFamily="34" charset="-122"/>
                  <a:ea typeface="微软雅黑" panose="020B0503020204020204" pitchFamily="34" charset="-122"/>
                </a:rPr>
                <a:t>对资产</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负债信息进行分析，主要分析与上年度对比情况，包括增减绝对值与幅度，增减变动主要原因</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可用柱形图或折线图</a:t>
              </a:r>
              <a:r>
                <a:rPr lang="en-US" altLang="zh-CN" sz="1600" dirty="0">
                  <a:solidFill>
                    <a:srgbClr val="114F95"/>
                  </a:solidFill>
                  <a:latin typeface="微软雅黑" panose="020B0503020204020204" pitchFamily="34" charset="-122"/>
                  <a:ea typeface="微软雅黑" panose="020B0503020204020204" pitchFamily="34" charset="-122"/>
                </a:rPr>
                <a:t>)</a:t>
              </a:r>
              <a:r>
                <a:rPr lang="zh-CN" altLang="en-US" sz="1600" dirty="0">
                  <a:solidFill>
                    <a:srgbClr val="114F95"/>
                  </a:solidFill>
                  <a:latin typeface="微软雅黑" panose="020B0503020204020204" pitchFamily="34" charset="-122"/>
                  <a:ea typeface="微软雅黑" panose="020B0503020204020204" pitchFamily="34" charset="-122"/>
                </a:rPr>
                <a:t>，对预算编制和执行的影响等。</a:t>
              </a:r>
              <a:endParaRPr lang="en-US" altLang="zh-CN" sz="1600" dirty="0">
                <a:solidFill>
                  <a:srgbClr val="114F95"/>
                </a:solidFill>
                <a:latin typeface="微软雅黑" panose="020B0503020204020204" pitchFamily="34" charset="-122"/>
                <a:ea typeface="微软雅黑" panose="020B0503020204020204" pitchFamily="34" charset="-122"/>
              </a:endParaRPr>
            </a:p>
            <a:p>
              <a:pPr>
                <a:lnSpc>
                  <a:spcPct val="150000"/>
                </a:lnSpc>
              </a:pPr>
              <a:r>
                <a:rPr lang="zh-CN" altLang="en-US" sz="1600" dirty="0"/>
                <a:t>的影响等。</a:t>
              </a:r>
              <a:endParaRPr lang="zh-CN" altLang="en-US" sz="1600" dirty="0"/>
            </a:p>
            <a:p>
              <a:pPr marL="342900" indent="-342900">
                <a:lnSpc>
                  <a:spcPct val="150000"/>
                </a:lnSpc>
              </a:pPr>
              <a:endParaRPr lang="en-US" altLang="zh-CN" sz="1600" dirty="0">
                <a:solidFill>
                  <a:srgbClr val="FF0000"/>
                </a:solidFill>
                <a:latin typeface="微软雅黑" panose="020B0503020204020204" pitchFamily="34" charset="-122"/>
                <a:ea typeface="微软雅黑" panose="020B0503020204020204" pitchFamily="34" charset="-122"/>
              </a:endParaRPr>
            </a:p>
          </p:txBody>
        </p:sp>
        <p:sp>
          <p:nvSpPr>
            <p:cNvPr id="118" name="左大括号 117"/>
            <p:cNvSpPr/>
            <p:nvPr/>
          </p:nvSpPr>
          <p:spPr>
            <a:xfrm>
              <a:off x="2941672" y="2554913"/>
              <a:ext cx="442704" cy="2615708"/>
            </a:xfrm>
            <a:prstGeom prst="leftBrace">
              <a:avLst>
                <a:gd name="adj1" fmla="val 8333"/>
                <a:gd name="adj2" fmla="val 5605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 name="组合 146"/>
          <p:cNvGrpSpPr/>
          <p:nvPr/>
        </p:nvGrpSpPr>
        <p:grpSpPr>
          <a:xfrm>
            <a:off x="142462" y="1285861"/>
            <a:ext cx="2937970" cy="4950339"/>
            <a:chOff x="142462" y="1285861"/>
            <a:chExt cx="2937970" cy="4950339"/>
          </a:xfrm>
        </p:grpSpPr>
        <p:grpSp>
          <p:nvGrpSpPr>
            <p:cNvPr id="5" name="组合 50"/>
            <p:cNvGrpSpPr/>
            <p:nvPr/>
          </p:nvGrpSpPr>
          <p:grpSpPr>
            <a:xfrm>
              <a:off x="142462" y="1285862"/>
              <a:ext cx="2937970" cy="4950340"/>
              <a:chOff x="145088" y="1309076"/>
              <a:chExt cx="2937970" cy="4950340"/>
            </a:xfrm>
          </p:grpSpPr>
          <p:grpSp>
            <p:nvGrpSpPr>
              <p:cNvPr id="6" name="组合 55"/>
              <p:cNvGrpSpPr/>
              <p:nvPr/>
            </p:nvGrpSpPr>
            <p:grpSpPr>
              <a:xfrm>
                <a:off x="145088" y="1309076"/>
                <a:ext cx="2937970" cy="4950340"/>
                <a:chOff x="94852" y="1526428"/>
                <a:chExt cx="2937970" cy="4742220"/>
              </a:xfrm>
            </p:grpSpPr>
            <p:cxnSp>
              <p:nvCxnSpPr>
                <p:cNvPr id="152" name="直接连接符 151"/>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56" name="圆角矩形 15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7" name="圆角矩形 15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8" name="圆角矩形 15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9" name="圆角矩形 15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0" name="圆角矩形 15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3" name="圆角矩形 162"/>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5" name="圆角矩形 164"/>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66" name="直接连接符 165"/>
                <p:cNvCxnSpPr>
                  <a:endCxn id="16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5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15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5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61"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62"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endCxn id="163"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51" name="圆角矩形 150"/>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9" name="圆角矩形 148"/>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73" name="直接连接符 172"/>
          <p:cNvCxnSpPr/>
          <p:nvPr/>
        </p:nvCxnSpPr>
        <p:spPr>
          <a:xfrm>
            <a:off x="3444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369858" y="5143512"/>
            <a:ext cx="1876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428596" y="4071942"/>
            <a:ext cx="2500330" cy="9286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1406" y="1142984"/>
            <a:ext cx="2928958" cy="52149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endCxn id="165" idx="1"/>
          </p:cNvCxnSpPr>
          <p:nvPr/>
        </p:nvCxnSpPr>
        <p:spPr>
          <a:xfrm>
            <a:off x="142844" y="6000768"/>
            <a:ext cx="285752" cy="105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1" y="1301652"/>
            <a:ext cx="3687959" cy="467431"/>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76056" y="1310951"/>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97293"/>
            <a:ext cx="1569660" cy="329539"/>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97293"/>
            <a:ext cx="1569660" cy="329539"/>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092280" y="1301652"/>
            <a:ext cx="0" cy="467431"/>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91301" y="1129368"/>
            <a:ext cx="1305244" cy="181582"/>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46"/>
          <p:cNvGrpSpPr/>
          <p:nvPr/>
        </p:nvGrpSpPr>
        <p:grpSpPr>
          <a:xfrm>
            <a:off x="142462" y="1285861"/>
            <a:ext cx="2937970" cy="4950339"/>
            <a:chOff x="142462" y="1285861"/>
            <a:chExt cx="2937970" cy="4950339"/>
          </a:xfrm>
        </p:grpSpPr>
        <p:grpSp>
          <p:nvGrpSpPr>
            <p:cNvPr id="4" name="组合 50"/>
            <p:cNvGrpSpPr/>
            <p:nvPr/>
          </p:nvGrpSpPr>
          <p:grpSpPr>
            <a:xfrm>
              <a:off x="142462" y="1285862"/>
              <a:ext cx="2937970" cy="4950340"/>
              <a:chOff x="145088" y="1309076"/>
              <a:chExt cx="2937970" cy="4950340"/>
            </a:xfrm>
          </p:grpSpPr>
          <p:grpSp>
            <p:nvGrpSpPr>
              <p:cNvPr id="5" name="组合 55"/>
              <p:cNvGrpSpPr/>
              <p:nvPr/>
            </p:nvGrpSpPr>
            <p:grpSpPr>
              <a:xfrm>
                <a:off x="145088" y="1309076"/>
                <a:ext cx="2937970" cy="4950340"/>
                <a:chOff x="94852" y="1526428"/>
                <a:chExt cx="2937970" cy="4742220"/>
              </a:xfrm>
            </p:grpSpPr>
            <p:cxnSp>
              <p:nvCxnSpPr>
                <p:cNvPr id="152" name="直接连接符 151"/>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56" name="圆角矩形 15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7" name="圆角矩形 15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58" name="圆角矩形 15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59" name="圆角矩形 15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0" name="圆角矩形 15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3" name="圆角矩形 162"/>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65" name="圆角矩形 164"/>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66" name="直接连接符 165"/>
                <p:cNvCxnSpPr>
                  <a:endCxn id="16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5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15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5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61"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62"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endCxn id="163"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151" name="圆角矩形 150"/>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149" name="圆角矩形 148"/>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173" name="直接连接符 172"/>
          <p:cNvCxnSpPr/>
          <p:nvPr/>
        </p:nvCxnSpPr>
        <p:spPr>
          <a:xfrm>
            <a:off x="344458" y="478632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369858" y="5143512"/>
            <a:ext cx="1876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357158" y="4929198"/>
            <a:ext cx="2786082" cy="4286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00430" y="2714621"/>
            <a:ext cx="4786346" cy="2831544"/>
          </a:xfrm>
          <a:prstGeom prst="rect">
            <a:avLst/>
          </a:prstGeom>
          <a:noFill/>
        </p:spPr>
        <p:txBody>
          <a:bodyPr wrap="square" rtlCol="0">
            <a:spAutoFit/>
          </a:bodyPr>
          <a:lstStyle/>
          <a:p>
            <a:r>
              <a:rPr lang="zh-CN" altLang="en-US" sz="2000" b="1" dirty="0">
                <a:solidFill>
                  <a:srgbClr val="114F95"/>
                </a:solidFill>
                <a:latin typeface="微软雅黑" panose="020B0503020204020204" pitchFamily="34" charset="-122"/>
                <a:ea typeface="微软雅黑" panose="020B0503020204020204" pitchFamily="34" charset="-122"/>
              </a:rPr>
              <a:t>（五）绩效目标完成情况</a:t>
            </a:r>
            <a:endParaRPr lang="en-US" altLang="zh-CN" sz="2000" b="1" dirty="0">
              <a:solidFill>
                <a:srgbClr val="114F95"/>
              </a:solidFill>
              <a:latin typeface="微软雅黑" panose="020B0503020204020204" pitchFamily="34" charset="-122"/>
              <a:ea typeface="微软雅黑" panose="020B0503020204020204" pitchFamily="34" charset="-122"/>
            </a:endParaRPr>
          </a:p>
          <a:p>
            <a:r>
              <a:rPr lang="en-US" sz="2000" dirty="0">
                <a:solidFill>
                  <a:srgbClr val="114F95"/>
                </a:solidFill>
                <a:latin typeface="微软雅黑" panose="020B0503020204020204" pitchFamily="34" charset="-122"/>
                <a:ea typeface="微软雅黑" panose="020B0503020204020204" pitchFamily="34" charset="-122"/>
              </a:rPr>
              <a:t>1.</a:t>
            </a:r>
            <a:r>
              <a:rPr lang="zh-CN" altLang="en-US" sz="2000" dirty="0">
                <a:solidFill>
                  <a:srgbClr val="114F95"/>
                </a:solidFill>
                <a:latin typeface="微软雅黑" panose="020B0503020204020204" pitchFamily="34" charset="-122"/>
                <a:ea typeface="微软雅黑" panose="020B0503020204020204" pitchFamily="34" charset="-122"/>
              </a:rPr>
              <a:t>概述一级项目和二级项目绩效目标完成情况。</a:t>
            </a:r>
            <a:endParaRPr lang="zh-CN" altLang="en-US" sz="2000" dirty="0">
              <a:solidFill>
                <a:srgbClr val="114F95"/>
              </a:solidFill>
              <a:latin typeface="微软雅黑" panose="020B0503020204020204" pitchFamily="34" charset="-122"/>
              <a:ea typeface="微软雅黑" panose="020B0503020204020204" pitchFamily="34" charset="-122"/>
            </a:endParaRPr>
          </a:p>
          <a:p>
            <a:r>
              <a:rPr lang="en-US" sz="2000" dirty="0">
                <a:solidFill>
                  <a:srgbClr val="114F95"/>
                </a:solidFill>
                <a:latin typeface="微软雅黑" panose="020B0503020204020204" pitchFamily="34" charset="-122"/>
                <a:ea typeface="微软雅黑" panose="020B0503020204020204" pitchFamily="34" charset="-122"/>
              </a:rPr>
              <a:t>2.</a:t>
            </a:r>
            <a:r>
              <a:rPr lang="zh-CN" altLang="en-US" sz="2000" dirty="0">
                <a:solidFill>
                  <a:srgbClr val="114F95"/>
                </a:solidFill>
                <a:latin typeface="微软雅黑" panose="020B0503020204020204" pitchFamily="34" charset="-122"/>
                <a:ea typeface="微软雅黑" panose="020B0503020204020204" pitchFamily="34" charset="-122"/>
              </a:rPr>
              <a:t>概述下属单位整体支出绩效目标实现情况（如有）。</a:t>
            </a:r>
            <a:endParaRPr lang="zh-CN" altLang="en-US" sz="2000" dirty="0">
              <a:solidFill>
                <a:srgbClr val="114F95"/>
              </a:solidFill>
              <a:latin typeface="微软雅黑" panose="020B0503020204020204" pitchFamily="34" charset="-122"/>
              <a:ea typeface="微软雅黑" panose="020B0503020204020204" pitchFamily="34" charset="-122"/>
            </a:endParaRPr>
          </a:p>
          <a:p>
            <a:r>
              <a:rPr lang="en-US" sz="2000" dirty="0">
                <a:solidFill>
                  <a:srgbClr val="114F95"/>
                </a:solidFill>
                <a:latin typeface="微软雅黑" panose="020B0503020204020204" pitchFamily="34" charset="-122"/>
                <a:ea typeface="微软雅黑" panose="020B0503020204020204" pitchFamily="34" charset="-122"/>
              </a:rPr>
              <a:t>3.</a:t>
            </a:r>
            <a:r>
              <a:rPr lang="zh-CN" altLang="en-US" sz="2000" dirty="0">
                <a:solidFill>
                  <a:srgbClr val="114F95"/>
                </a:solidFill>
                <a:latin typeface="微软雅黑" panose="020B0503020204020204" pitchFamily="34" charset="-122"/>
                <a:ea typeface="微软雅黑" panose="020B0503020204020204" pitchFamily="34" charset="-122"/>
              </a:rPr>
              <a:t>概述以部门为主体开展的重点项目绩效评价情况（绩效评价结果，发现的问题及改进建议）。</a:t>
            </a:r>
            <a:endParaRPr lang="zh-CN" altLang="en-US" sz="20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48" name="矩形 47"/>
          <p:cNvSpPr/>
          <p:nvPr/>
        </p:nvSpPr>
        <p:spPr>
          <a:xfrm>
            <a:off x="3500430" y="2500306"/>
            <a:ext cx="4929222" cy="31432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4F95"/>
              </a:solidFill>
            </a:endParaRPr>
          </a:p>
        </p:txBody>
      </p:sp>
      <p:cxnSp>
        <p:nvCxnSpPr>
          <p:cNvPr id="43" name="直接连接符 42"/>
          <p:cNvCxnSpPr>
            <a:endCxn id="165" idx="1"/>
          </p:cNvCxnSpPr>
          <p:nvPr/>
        </p:nvCxnSpPr>
        <p:spPr>
          <a:xfrm>
            <a:off x="142844" y="6000768"/>
            <a:ext cx="285752" cy="105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143240" y="5130812"/>
            <a:ext cx="357190" cy="15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0" y="1142984"/>
            <a:ext cx="3214678" cy="52149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1" descr="© INSCALE GmbH, 26.05.2010&#10;http://www.presentationload.com/"/>
          <p:cNvSpPr>
            <a:spLocks noChangeArrowheads="1"/>
          </p:cNvSpPr>
          <p:nvPr/>
        </p:nvSpPr>
        <p:spPr bwMode="gray">
          <a:xfrm>
            <a:off x="349955" y="2153921"/>
            <a:ext cx="8470518" cy="4011384"/>
          </a:xfrm>
          <a:prstGeom prst="roundRect">
            <a:avLst>
              <a:gd name="adj" fmla="val 1838"/>
            </a:avLst>
          </a:prstGeom>
          <a:solidFill>
            <a:srgbClr val="114F95"/>
          </a:solidFill>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endParaRPr lang="de-DE" sz="1800">
              <a:solidFill>
                <a:srgbClr val="114F95"/>
              </a:solidFill>
              <a:sym typeface="+mn-ea"/>
            </a:endParaRPr>
          </a:p>
        </p:txBody>
      </p:sp>
      <p:sp>
        <p:nvSpPr>
          <p:cNvPr id="35843"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2CC2AFD-D7B2-4F6C-8CE4-5B4F4FB4ADFD}"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
        <p:nvSpPr>
          <p:cNvPr id="15" name="矩形 14"/>
          <p:cNvSpPr/>
          <p:nvPr/>
        </p:nvSpPr>
        <p:spPr>
          <a:xfrm>
            <a:off x="824295" y="6362595"/>
            <a:ext cx="2926649"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第一部分~部门决算编报体系</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8" name="TextBox 17"/>
          <p:cNvSpPr txBox="1"/>
          <p:nvPr/>
        </p:nvSpPr>
        <p:spPr>
          <a:xfrm>
            <a:off x="677677" y="2564904"/>
            <a:ext cx="7643866" cy="2908489"/>
          </a:xfrm>
          <a:prstGeom prst="rect">
            <a:avLst/>
          </a:prstGeom>
          <a:noFill/>
        </p:spPr>
        <p:txBody>
          <a:bodyPr wrap="square" rtlCol="0">
            <a:spAutoFit/>
          </a:bodyPr>
          <a:lstStyle/>
          <a:p>
            <a:pPr indent="457200">
              <a:lnSpc>
                <a:spcPct val="150000"/>
              </a:lnSpc>
              <a:defRPr/>
            </a:pPr>
            <a:r>
              <a:rPr lang="zh-CN" altLang="en-US" sz="2400" dirty="0" smtClean="0">
                <a:solidFill>
                  <a:schemeClr val="bg1"/>
                </a:solidFill>
                <a:latin typeface="微软雅黑" panose="020B0503020204020204" pitchFamily="34" charset="-122"/>
                <a:ea typeface="微软雅黑" panose="020B0503020204020204" pitchFamily="34" charset="-122"/>
              </a:rPr>
              <a:t>分析报告主要分析</a:t>
            </a:r>
            <a:r>
              <a:rPr lang="zh-CN" altLang="en-US" sz="2400" dirty="0">
                <a:solidFill>
                  <a:schemeClr val="bg1"/>
                </a:solidFill>
                <a:latin typeface="微软雅黑" panose="020B0503020204020204" pitchFamily="34" charset="-122"/>
                <a:ea typeface="微软雅黑" panose="020B0503020204020204" pitchFamily="34" charset="-122"/>
              </a:rPr>
              <a:t>部门（单位）预算执行情况、资金使用情况、财务状况以及部门（单位）主要业务和财务工作开展情况等。</a:t>
            </a:r>
            <a:endParaRPr lang="en-US" altLang="zh-CN" sz="24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endParaRPr lang="en-US" altLang="zh-CN" sz="2000" dirty="0">
              <a:solidFill>
                <a:schemeClr val="bg1"/>
              </a:solidFill>
              <a:latin typeface="微软雅黑" panose="020B0503020204020204" pitchFamily="34" charset="-122"/>
              <a:ea typeface="微软雅黑" panose="020B0503020204020204" pitchFamily="34" charset="-122"/>
            </a:endParaRPr>
          </a:p>
          <a:p>
            <a:pPr indent="457200">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注：基层单位版、部门汇总版、财政部门版。</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28596" y="1419846"/>
            <a:ext cx="8286808"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分 析 报 告</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61920" y="1283216"/>
            <a:ext cx="3953286"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870280" y="1873288"/>
            <a:ext cx="5950192" cy="4443173"/>
            <a:chOff x="2870280" y="1873288"/>
            <a:chExt cx="5950192" cy="4443173"/>
          </a:xfrm>
        </p:grpSpPr>
        <p:sp>
          <p:nvSpPr>
            <p:cNvPr id="63" name="圆角矩形 62"/>
            <p:cNvSpPr/>
            <p:nvPr/>
          </p:nvSpPr>
          <p:spPr>
            <a:xfrm>
              <a:off x="3384376" y="1873288"/>
              <a:ext cx="5436096" cy="4443173"/>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（一）本</a:t>
              </a:r>
              <a:r>
                <a:rPr lang="zh-CN" altLang="en-US" sz="2000" dirty="0">
                  <a:solidFill>
                    <a:srgbClr val="114F95"/>
                  </a:solidFill>
                  <a:latin typeface="微软雅黑" panose="020B0503020204020204" pitchFamily="34" charset="-122"/>
                  <a:ea typeface="微软雅黑" panose="020B0503020204020204" pitchFamily="34" charset="-122"/>
                </a:rPr>
                <a:t>部门</a:t>
              </a:r>
              <a:r>
                <a:rPr lang="zh-CN" altLang="zh-CN" sz="2000" dirty="0">
                  <a:solidFill>
                    <a:srgbClr val="114F95"/>
                  </a:solidFill>
                  <a:latin typeface="微软雅黑" panose="020B0503020204020204" pitchFamily="34" charset="-122"/>
                  <a:ea typeface="微软雅黑" panose="020B0503020204020204" pitchFamily="34" charset="-122"/>
                </a:rPr>
                <a:t>财务管理、</a:t>
              </a:r>
              <a:r>
                <a:rPr lang="zh-CN" altLang="en-US" sz="2000" dirty="0">
                  <a:solidFill>
                    <a:srgbClr val="114F95"/>
                  </a:solidFill>
                  <a:latin typeface="微软雅黑" panose="020B0503020204020204" pitchFamily="34" charset="-122"/>
                  <a:ea typeface="微软雅黑" panose="020B0503020204020204" pitchFamily="34" charset="-122"/>
                </a:rPr>
                <a:t>绩效管理、</a:t>
              </a:r>
              <a:r>
                <a:rPr lang="zh-CN" altLang="zh-CN" sz="2000" dirty="0">
                  <a:solidFill>
                    <a:srgbClr val="114F95"/>
                  </a:solidFill>
                  <a:latin typeface="微软雅黑" panose="020B0503020204020204" pitchFamily="34" charset="-122"/>
                  <a:ea typeface="微软雅黑" panose="020B0503020204020204" pitchFamily="34" charset="-122"/>
                </a:rPr>
                <a:t>决算组织、编报、审核情况。</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（二）</a:t>
              </a:r>
              <a:r>
                <a:rPr lang="zh-CN" altLang="en-US" sz="2000" dirty="0">
                  <a:solidFill>
                    <a:srgbClr val="114F95"/>
                  </a:solidFill>
                  <a:latin typeface="微软雅黑" panose="020B0503020204020204" pitchFamily="34" charset="-122"/>
                  <a:ea typeface="微软雅黑" panose="020B0503020204020204" pitchFamily="34" charset="-122"/>
                </a:rPr>
                <a:t>本部门</a:t>
              </a:r>
              <a:r>
                <a:rPr lang="zh-CN" altLang="zh-CN" sz="2000" dirty="0">
                  <a:solidFill>
                    <a:srgbClr val="114F95"/>
                  </a:solidFill>
                  <a:latin typeface="微软雅黑" panose="020B0503020204020204" pitchFamily="34" charset="-122"/>
                  <a:ea typeface="微软雅黑" panose="020B0503020204020204" pitchFamily="34" charset="-122"/>
                </a:rPr>
                <a:t>决算</a:t>
              </a:r>
              <a:r>
                <a:rPr lang="zh-CN" altLang="en-US" sz="2000" dirty="0">
                  <a:solidFill>
                    <a:srgbClr val="114F95"/>
                  </a:solidFill>
                  <a:latin typeface="微软雅黑" panose="020B0503020204020204" pitchFamily="34" charset="-122"/>
                  <a:ea typeface="微软雅黑" panose="020B0503020204020204" pitchFamily="34" charset="-122"/>
                </a:rPr>
                <a:t>及绩效信息</a:t>
              </a:r>
              <a:r>
                <a:rPr lang="zh-CN" altLang="zh-CN" sz="2000" dirty="0">
                  <a:solidFill>
                    <a:srgbClr val="114F95"/>
                  </a:solidFill>
                  <a:latin typeface="微软雅黑" panose="020B0503020204020204" pitchFamily="34" charset="-122"/>
                  <a:ea typeface="微软雅黑" panose="020B0503020204020204" pitchFamily="34" charset="-122"/>
                </a:rPr>
                <a:t>公开工作、主管部门对所属单位按规定批复决算工作开展情况。</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（三）对</a:t>
              </a:r>
              <a:r>
                <a:rPr lang="zh-CN" altLang="en-US" sz="2000" dirty="0">
                  <a:solidFill>
                    <a:srgbClr val="114F95"/>
                  </a:solidFill>
                  <a:latin typeface="微软雅黑" panose="020B0503020204020204" pitchFamily="34" charset="-122"/>
                  <a:ea typeface="微软雅黑" panose="020B0503020204020204" pitchFamily="34" charset="-122"/>
                </a:rPr>
                <a:t>部门</a:t>
              </a:r>
              <a:r>
                <a:rPr lang="zh-CN" altLang="zh-CN" sz="2000" dirty="0">
                  <a:solidFill>
                    <a:srgbClr val="114F95"/>
                  </a:solidFill>
                  <a:latin typeface="微软雅黑" panose="020B0503020204020204" pitchFamily="34" charset="-122"/>
                  <a:ea typeface="微软雅黑" panose="020B0503020204020204" pitchFamily="34" charset="-122"/>
                </a:rPr>
                <a:t>决算管理及报表设计的意见建议。</a:t>
              </a:r>
              <a:endParaRPr lang="zh-CN" altLang="zh-CN" sz="2000" dirty="0">
                <a:solidFill>
                  <a:srgbClr val="114F95"/>
                </a:solidFill>
                <a:latin typeface="微软雅黑" panose="020B0503020204020204" pitchFamily="34" charset="-122"/>
                <a:ea typeface="微软雅黑" panose="020B0503020204020204" pitchFamily="34" charset="-122"/>
              </a:endParaRPr>
            </a:p>
            <a:p>
              <a:pPr marL="892175" indent="-892175">
                <a:lnSpc>
                  <a:spcPct val="150000"/>
                </a:lnSpc>
              </a:pPr>
              <a:r>
                <a:rPr lang="zh-CN" altLang="zh-CN" sz="2000" dirty="0">
                  <a:solidFill>
                    <a:srgbClr val="114F95"/>
                  </a:solidFill>
                  <a:latin typeface="微软雅黑" panose="020B0503020204020204" pitchFamily="34" charset="-122"/>
                  <a:ea typeface="微软雅黑" panose="020B0503020204020204" pitchFamily="34" charset="-122"/>
                </a:rPr>
                <a:t>（四）对加强部门决算数据</a:t>
              </a:r>
              <a:r>
                <a:rPr lang="zh-CN" altLang="en-US" sz="2000" dirty="0">
                  <a:solidFill>
                    <a:srgbClr val="114F95"/>
                  </a:solidFill>
                  <a:latin typeface="微软雅黑" panose="020B0503020204020204" pitchFamily="34" charset="-122"/>
                  <a:ea typeface="微软雅黑" panose="020B0503020204020204" pitchFamily="34" charset="-122"/>
                </a:rPr>
                <a:t>分析应用</a:t>
              </a:r>
              <a:r>
                <a:rPr lang="zh-CN" altLang="zh-CN" sz="2000" dirty="0">
                  <a:solidFill>
                    <a:srgbClr val="114F95"/>
                  </a:solidFill>
                  <a:latin typeface="微软雅黑" panose="020B0503020204020204" pitchFamily="34" charset="-122"/>
                  <a:ea typeface="微软雅黑" panose="020B0503020204020204" pitchFamily="34" charset="-122"/>
                </a:rPr>
                <a:t>工作的建议</a:t>
              </a:r>
              <a:r>
                <a:rPr lang="zh-CN" altLang="zh-CN" sz="2400" dirty="0">
                  <a:solidFill>
                    <a:srgbClr val="114F95"/>
                  </a:solidFill>
                  <a:latin typeface="微软雅黑" panose="020B0503020204020204" pitchFamily="34" charset="-122"/>
                  <a:ea typeface="微软雅黑" panose="020B0503020204020204" pitchFamily="34" charset="-122"/>
                </a:rPr>
                <a:t>。</a:t>
              </a:r>
              <a:endParaRPr lang="zh-CN" altLang="zh-CN" sz="2400" dirty="0">
                <a:solidFill>
                  <a:srgbClr val="114F95"/>
                </a:solidFill>
                <a:latin typeface="微软雅黑" panose="020B0503020204020204" pitchFamily="34" charset="-122"/>
                <a:ea typeface="微软雅黑" panose="020B0503020204020204" pitchFamily="34" charset="-122"/>
              </a:endParaRPr>
            </a:p>
          </p:txBody>
        </p:sp>
        <p:sp>
          <p:nvSpPr>
            <p:cNvPr id="99" name="左大括号 98"/>
            <p:cNvSpPr/>
            <p:nvPr/>
          </p:nvSpPr>
          <p:spPr>
            <a:xfrm>
              <a:off x="2870280" y="2554913"/>
              <a:ext cx="514365" cy="3731194"/>
            </a:xfrm>
            <a:prstGeom prst="leftBrace">
              <a:avLst>
                <a:gd name="adj1" fmla="val 8333"/>
                <a:gd name="adj2" fmla="val 91595"/>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0" name="组合 146"/>
          <p:cNvGrpSpPr/>
          <p:nvPr/>
        </p:nvGrpSpPr>
        <p:grpSpPr>
          <a:xfrm>
            <a:off x="142462" y="1285861"/>
            <a:ext cx="2937970" cy="4950339"/>
            <a:chOff x="142462" y="1285861"/>
            <a:chExt cx="2937970" cy="4950339"/>
          </a:xfrm>
        </p:grpSpPr>
        <p:grpSp>
          <p:nvGrpSpPr>
            <p:cNvPr id="53" name="组合 50"/>
            <p:cNvGrpSpPr/>
            <p:nvPr/>
          </p:nvGrpSpPr>
          <p:grpSpPr>
            <a:xfrm>
              <a:off x="142462" y="1285862"/>
              <a:ext cx="2937970" cy="4950340"/>
              <a:chOff x="145088" y="1309076"/>
              <a:chExt cx="2937970" cy="4950340"/>
            </a:xfrm>
          </p:grpSpPr>
          <p:grpSp>
            <p:nvGrpSpPr>
              <p:cNvPr id="55" name="组合 55"/>
              <p:cNvGrpSpPr/>
              <p:nvPr/>
            </p:nvGrpSpPr>
            <p:grpSpPr>
              <a:xfrm>
                <a:off x="145088" y="1309076"/>
                <a:ext cx="2937970" cy="4950340"/>
                <a:chOff x="94852" y="1526428"/>
                <a:chExt cx="2937970" cy="4742220"/>
              </a:xfrm>
            </p:grpSpPr>
            <p:cxnSp>
              <p:nvCxnSpPr>
                <p:cNvPr id="58" name="直接连接符 57"/>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812631" y="4496341"/>
                  <a:ext cx="2258343" cy="13986"/>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9546" y="4948159"/>
                  <a:ext cx="3" cy="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1957802" y="3990071"/>
                  <a:ext cx="4106080" cy="5"/>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95234" y="1526428"/>
                  <a:ext cx="2937588" cy="36004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分析报告撰写提纲（部门汇总版）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72820" y="1969022"/>
                  <a:ext cx="2448272" cy="360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单位情况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89316" y="23812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（一）基本情况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489316" y="268540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（二）当年取得的主要事业成效</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172820" y="2989592"/>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收入支出预算执行情况分析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523862" y="3511031"/>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（一）收入支出预算安排情况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523862" y="3853205"/>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（二）收入支出预算执行情况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523862" y="4195378"/>
                  <a:ext cx="2341718"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（三）年末结转和结余情况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523862" y="467442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与预算支出相关的其他指标分析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0986" y="5837810"/>
                  <a:ext cx="2448000"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本年度部门决算等财务工作开展情况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104" name="直接连接符 103"/>
                <p:cNvCxnSpPr>
                  <a:endCxn id="80" idx="1"/>
                </p:cNvCxnSpPr>
                <p:nvPr/>
              </p:nvCxnSpPr>
              <p:spPr>
                <a:xfrm>
                  <a:off x="98386" y="3205011"/>
                  <a:ext cx="74434"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67" idx="1"/>
                </p:cNvCxnSpPr>
                <p:nvPr/>
              </p:nvCxnSpPr>
              <p:spPr>
                <a:xfrm>
                  <a:off x="94852" y="2145113"/>
                  <a:ext cx="77968" cy="390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endCxn id="68" idx="1"/>
                </p:cNvCxnSpPr>
                <p:nvPr/>
              </p:nvCxnSpPr>
              <p:spPr>
                <a:xfrm flipV="1">
                  <a:off x="323528" y="25072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endCxn id="79" idx="1"/>
                </p:cNvCxnSpPr>
                <p:nvPr/>
              </p:nvCxnSpPr>
              <p:spPr>
                <a:xfrm>
                  <a:off x="323528" y="276016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endCxn id="96" idx="1"/>
                </p:cNvCxnSpPr>
                <p:nvPr/>
              </p:nvCxnSpPr>
              <p:spPr>
                <a:xfrm>
                  <a:off x="361476" y="3621337"/>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endCxn id="100" idx="1"/>
                </p:cNvCxnSpPr>
                <p:nvPr/>
              </p:nvCxnSpPr>
              <p:spPr>
                <a:xfrm>
                  <a:off x="358074" y="397259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101" idx="1"/>
                </p:cNvCxnSpPr>
                <p:nvPr/>
              </p:nvCxnSpPr>
              <p:spPr>
                <a:xfrm>
                  <a:off x="323528" y="4318829"/>
                  <a:ext cx="200334" cy="2549"/>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57" name="圆角矩形 56"/>
              <p:cNvSpPr/>
              <p:nvPr/>
            </p:nvSpPr>
            <p:spPr>
              <a:xfrm>
                <a:off x="574098" y="5023850"/>
                <a:ext cx="2376264" cy="2628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（五）绩效目标完成情况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54" name="圆角矩形 53"/>
            <p:cNvSpPr/>
            <p:nvPr/>
          </p:nvSpPr>
          <p:spPr>
            <a:xfrm>
              <a:off x="571472" y="5357826"/>
              <a:ext cx="2376264" cy="35719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（六）当年预算执行及绩效管理中存在的问题、原因及改进措施</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357158" y="4714884"/>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57158" y="5143512"/>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57158" y="5572140"/>
            <a:ext cx="200334" cy="2661"/>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42844" y="6000768"/>
            <a:ext cx="285752"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99825" y="1266751"/>
            <a:ext cx="3915381"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圆角矩形 90"/>
          <p:cNvSpPr/>
          <p:nvPr/>
        </p:nvSpPr>
        <p:spPr>
          <a:xfrm>
            <a:off x="3383915" y="1795780"/>
            <a:ext cx="5676265" cy="4585970"/>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内容全面</a:t>
            </a:r>
            <a:r>
              <a:rPr lang="zh-CN" altLang="zh-CN" sz="28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按照规定体例</a:t>
            </a:r>
            <a:endParaRPr lang="zh-CN" altLang="zh-CN" sz="28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分析深入。</a:t>
            </a:r>
            <a:r>
              <a:rPr lang="zh-CN" altLang="zh-CN" sz="2400" dirty="0">
                <a:solidFill>
                  <a:srgbClr val="114F95"/>
                </a:solidFill>
                <a:latin typeface="微软雅黑" panose="020B0503020204020204" pitchFamily="34" charset="-122"/>
                <a:ea typeface="微软雅黑" panose="020B0503020204020204" pitchFamily="34" charset="-122"/>
              </a:rPr>
              <a:t>内容</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方法</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形式</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形式多样。</a:t>
            </a:r>
            <a:r>
              <a:rPr lang="zh-CN" altLang="zh-CN" sz="2400" dirty="0">
                <a:solidFill>
                  <a:srgbClr val="114F95"/>
                </a:solidFill>
                <a:latin typeface="微软雅黑" panose="020B0503020204020204" pitchFamily="34" charset="-122"/>
                <a:ea typeface="微软雅黑" panose="020B0503020204020204" pitchFamily="34" charset="-122"/>
              </a:rPr>
              <a:t>图表</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文字；特点突出</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建议合理。</a:t>
            </a:r>
            <a:r>
              <a:rPr lang="zh-CN" altLang="zh-CN" sz="2400" dirty="0">
                <a:solidFill>
                  <a:srgbClr val="114F95"/>
                </a:solidFill>
                <a:latin typeface="微软雅黑" panose="020B0503020204020204" pitchFamily="34" charset="-122"/>
                <a:ea typeface="微软雅黑" panose="020B0503020204020204" pitchFamily="34" charset="-122"/>
              </a:rPr>
              <a:t>针对情况和问题提出改进管理的合理建议</a:t>
            </a:r>
            <a:endParaRPr lang="zh-CN" altLang="zh-CN" sz="2400" dirty="0">
              <a:solidFill>
                <a:srgbClr val="114F95"/>
              </a:solidFill>
              <a:latin typeface="微软雅黑" panose="020B0503020204020204" pitchFamily="34" charset="-122"/>
              <a:ea typeface="微软雅黑" panose="020B0503020204020204" pitchFamily="34" charset="-122"/>
            </a:endParaRPr>
          </a:p>
        </p:txBody>
      </p:sp>
      <p:grpSp>
        <p:nvGrpSpPr>
          <p:cNvPr id="2" name="组合 22"/>
          <p:cNvGrpSpPr/>
          <p:nvPr/>
        </p:nvGrpSpPr>
        <p:grpSpPr>
          <a:xfrm>
            <a:off x="142844" y="1357299"/>
            <a:ext cx="2950128" cy="4929221"/>
            <a:chOff x="50236" y="1340770"/>
            <a:chExt cx="2950128" cy="4357717"/>
          </a:xfrm>
        </p:grpSpPr>
        <p:grpSp>
          <p:nvGrpSpPr>
            <p:cNvPr id="4" name="组合 97"/>
            <p:cNvGrpSpPr/>
            <p:nvPr/>
          </p:nvGrpSpPr>
          <p:grpSpPr>
            <a:xfrm>
              <a:off x="50236" y="1340770"/>
              <a:ext cx="2950128" cy="4357717"/>
              <a:chOff x="0" y="1556793"/>
              <a:chExt cx="2950128" cy="4174514"/>
            </a:xfrm>
          </p:grpSpPr>
          <p:cxnSp>
            <p:nvCxnSpPr>
              <p:cNvPr id="53" name="直接连接符 5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979512" y="4465249"/>
                <a:ext cx="2531322" cy="794"/>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524861" y="2469587"/>
                <a:ext cx="1196011" cy="34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0" y="1556793"/>
                <a:ext cx="2937588" cy="27373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分析报告撰写提纲（财政汇总版）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72820" y="1898966"/>
                <a:ext cx="2613262" cy="342172"/>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本地区经济社会发展情况分析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066" y="2309573"/>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（一）经济发展情况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500066" y="25833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（二）财政收支运行情况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14314" y="2857051"/>
                <a:ext cx="2571768"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本地区部门收支余情况分析及预算绩效情况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89316" y="3419270"/>
                <a:ext cx="2460812" cy="3274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（一）部门收入、支出及结转结余情况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00066" y="3815137"/>
                <a:ext cx="2376264" cy="2737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（二）部门收入、支出预决算对比情况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500066" y="415731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a:t>
                </a:r>
                <a:r>
                  <a:rPr lang="zh-CN" altLang="en-US" sz="1200" dirty="0">
                    <a:solidFill>
                      <a:prstClr val="black"/>
                    </a:solidFill>
                    <a:latin typeface="微软雅黑" panose="020B0503020204020204" pitchFamily="34" charset="-122"/>
                    <a:ea typeface="微软雅黑" panose="020B0503020204020204" pitchFamily="34" charset="-122"/>
                  </a:rPr>
                  <a:t>部门决算收入、支出和结转结余的特点和问题</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500066" y="4567918"/>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与财政总决算数据对比情况分析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a:endCxn id="27" idx="1"/>
              </p:cNvCxnSpPr>
              <p:nvPr/>
            </p:nvCxnSpPr>
            <p:spPr>
              <a:xfrm flipV="1">
                <a:off x="334278" y="2435573"/>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28" idx="1"/>
              </p:cNvCxnSpPr>
              <p:nvPr/>
            </p:nvCxnSpPr>
            <p:spPr>
              <a:xfrm>
                <a:off x="334278" y="265807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48" name="圆角矩形 47"/>
            <p:cNvSpPr/>
            <p:nvPr/>
          </p:nvSpPr>
          <p:spPr>
            <a:xfrm>
              <a:off x="550302" y="4877468"/>
              <a:ext cx="2357454" cy="4638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（五）针对本地区部门预算执行特点及存在问题提出对策建议。</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63" name="圆角矩形 62"/>
          <p:cNvSpPr/>
          <p:nvPr/>
        </p:nvSpPr>
        <p:spPr>
          <a:xfrm>
            <a:off x="642910" y="5929330"/>
            <a:ext cx="2357454" cy="40739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（六）本地区预算绩效管理工作开展情况。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214282" y="314324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66696" y="3786190"/>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60346" y="421481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53996" y="457200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79396" y="51435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66696" y="564357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55584" y="6286520"/>
            <a:ext cx="187326" cy="635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214282" y="192880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2844" y="1285860"/>
            <a:ext cx="3000396" cy="51435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99825" y="1266751"/>
            <a:ext cx="3915381"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圆角矩形 90"/>
          <p:cNvSpPr/>
          <p:nvPr/>
        </p:nvSpPr>
        <p:spPr>
          <a:xfrm>
            <a:off x="3394710" y="1790700"/>
            <a:ext cx="5665470" cy="4577715"/>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内容全面</a:t>
            </a:r>
            <a:r>
              <a:rPr lang="zh-CN" altLang="zh-CN" sz="28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按照规定体例</a:t>
            </a:r>
            <a:endParaRPr lang="zh-CN" altLang="zh-CN" sz="28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分析深入。</a:t>
            </a:r>
            <a:r>
              <a:rPr lang="zh-CN" altLang="zh-CN" sz="2400" dirty="0">
                <a:solidFill>
                  <a:srgbClr val="114F95"/>
                </a:solidFill>
                <a:latin typeface="微软雅黑" panose="020B0503020204020204" pitchFamily="34" charset="-122"/>
                <a:ea typeface="微软雅黑" panose="020B0503020204020204" pitchFamily="34" charset="-122"/>
              </a:rPr>
              <a:t>内容</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方法</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形式</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形式多样。</a:t>
            </a:r>
            <a:r>
              <a:rPr lang="zh-CN" altLang="zh-CN" sz="2400" dirty="0">
                <a:solidFill>
                  <a:srgbClr val="114F95"/>
                </a:solidFill>
                <a:latin typeface="微软雅黑" panose="020B0503020204020204" pitchFamily="34" charset="-122"/>
                <a:ea typeface="微软雅黑" panose="020B0503020204020204" pitchFamily="34" charset="-122"/>
              </a:rPr>
              <a:t>图表</a:t>
            </a:r>
            <a:r>
              <a:rPr lang="en-US" altLang="zh-CN" sz="2400" dirty="0">
                <a:solidFill>
                  <a:srgbClr val="114F95"/>
                </a:solidFill>
                <a:latin typeface="微软雅黑" panose="020B0503020204020204" pitchFamily="34" charset="-122"/>
                <a:ea typeface="微软雅黑" panose="020B0503020204020204" pitchFamily="34" charset="-122"/>
              </a:rPr>
              <a:t>+</a:t>
            </a:r>
            <a:r>
              <a:rPr lang="zh-CN" altLang="zh-CN" sz="2400" dirty="0">
                <a:solidFill>
                  <a:srgbClr val="114F95"/>
                </a:solidFill>
                <a:latin typeface="微软雅黑" panose="020B0503020204020204" pitchFamily="34" charset="-122"/>
                <a:ea typeface="微软雅黑" panose="020B0503020204020204" pitchFamily="34" charset="-122"/>
              </a:rPr>
              <a:t>文字；特点突出</a:t>
            </a:r>
            <a:endParaRPr lang="zh-CN" altLang="zh-CN" sz="2400" dirty="0">
              <a:solidFill>
                <a:srgbClr val="114F95"/>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zh-CN" sz="2800" b="1" dirty="0">
                <a:solidFill>
                  <a:srgbClr val="114F95"/>
                </a:solidFill>
                <a:latin typeface="微软雅黑" panose="020B0503020204020204" pitchFamily="34" charset="-122"/>
                <a:ea typeface="微软雅黑" panose="020B0503020204020204" pitchFamily="34" charset="-122"/>
              </a:rPr>
              <a:t>建议合理。</a:t>
            </a:r>
            <a:r>
              <a:rPr lang="zh-CN" altLang="zh-CN" sz="2400" dirty="0">
                <a:solidFill>
                  <a:srgbClr val="114F95"/>
                </a:solidFill>
                <a:latin typeface="微软雅黑" panose="020B0503020204020204" pitchFamily="34" charset="-122"/>
                <a:ea typeface="微软雅黑" panose="020B0503020204020204" pitchFamily="34" charset="-122"/>
              </a:rPr>
              <a:t>针对情况和问题提出改进管理的合理建议</a:t>
            </a:r>
            <a:endParaRPr lang="zh-CN" altLang="zh-CN" sz="2400" dirty="0">
              <a:solidFill>
                <a:srgbClr val="114F95"/>
              </a:solidFill>
              <a:latin typeface="微软雅黑" panose="020B0503020204020204" pitchFamily="34" charset="-122"/>
              <a:ea typeface="微软雅黑" panose="020B0503020204020204" pitchFamily="34" charset="-122"/>
            </a:endParaRPr>
          </a:p>
        </p:txBody>
      </p:sp>
      <p:grpSp>
        <p:nvGrpSpPr>
          <p:cNvPr id="4" name="组合 97"/>
          <p:cNvGrpSpPr/>
          <p:nvPr/>
        </p:nvGrpSpPr>
        <p:grpSpPr>
          <a:xfrm>
            <a:off x="214282" y="1857364"/>
            <a:ext cx="2950128" cy="4429156"/>
            <a:chOff x="0" y="1556793"/>
            <a:chExt cx="2950128" cy="2942690"/>
          </a:xfrm>
        </p:grpSpPr>
        <p:cxnSp>
          <p:nvCxnSpPr>
            <p:cNvPr id="53" name="直接连接符 5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268674" y="3754411"/>
              <a:ext cx="1109647" cy="794"/>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542426" y="2455167"/>
              <a:ext cx="1227729"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0" y="1556793"/>
              <a:ext cx="2937588" cy="27373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分析报告撰写提纲（财政汇总版）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72820" y="1898966"/>
              <a:ext cx="2613262" cy="342172"/>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本地区与预算支出相关的其他信息分析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066" y="2309573"/>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（一）资产负债情况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500066" y="25833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（二）机构人员情况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14314" y="2933213"/>
              <a:ext cx="2571768" cy="284776"/>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第四部分 本地区部门决算管理工作</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89316" y="3419270"/>
              <a:ext cx="2460812" cy="3274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（一）本地区当年部门决算管理工作情况总结</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00066" y="3815137"/>
              <a:ext cx="2376264" cy="2737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（二）本地区部门决算工作下一步计划</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500066" y="415731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a:t>
              </a:r>
              <a:r>
                <a:rPr lang="zh-CN" altLang="en-US" sz="1200" dirty="0">
                  <a:solidFill>
                    <a:prstClr val="black"/>
                  </a:solidFill>
                  <a:latin typeface="微软雅黑" panose="020B0503020204020204" pitchFamily="34" charset="-122"/>
                  <a:ea typeface="微软雅黑" panose="020B0503020204020204" pitchFamily="34" charset="-122"/>
                </a:rPr>
                <a:t>对部门决算管理、软件及报表体系的意见和建议</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a:endCxn id="27" idx="1"/>
            </p:cNvCxnSpPr>
            <p:nvPr/>
          </p:nvCxnSpPr>
          <p:spPr>
            <a:xfrm flipV="1">
              <a:off x="334278" y="2435573"/>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cxnSp>
        <p:nvCxnSpPr>
          <p:cNvPr id="92" name="直接连接符 91"/>
          <p:cNvCxnSpPr/>
          <p:nvPr/>
        </p:nvCxnSpPr>
        <p:spPr>
          <a:xfrm>
            <a:off x="285720" y="264318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87308" y="4143380"/>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71472" y="3643314"/>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27022" y="5000636"/>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527022" y="550070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32" idx="1"/>
          </p:cNvCxnSpPr>
          <p:nvPr/>
        </p:nvCxnSpPr>
        <p:spPr>
          <a:xfrm>
            <a:off x="500034" y="6000768"/>
            <a:ext cx="214314" cy="28243"/>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14282" y="1571612"/>
            <a:ext cx="3000396" cy="47863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99825" y="1266751"/>
            <a:ext cx="3915381"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22"/>
          <p:cNvGrpSpPr/>
          <p:nvPr/>
        </p:nvGrpSpPr>
        <p:grpSpPr>
          <a:xfrm>
            <a:off x="142844" y="1357299"/>
            <a:ext cx="2950128" cy="4929221"/>
            <a:chOff x="50236" y="1340770"/>
            <a:chExt cx="2950128" cy="4357717"/>
          </a:xfrm>
        </p:grpSpPr>
        <p:grpSp>
          <p:nvGrpSpPr>
            <p:cNvPr id="4" name="组合 97"/>
            <p:cNvGrpSpPr/>
            <p:nvPr/>
          </p:nvGrpSpPr>
          <p:grpSpPr>
            <a:xfrm>
              <a:off x="50236" y="1340770"/>
              <a:ext cx="2950128" cy="4357717"/>
              <a:chOff x="0" y="1556793"/>
              <a:chExt cx="2950128" cy="4174514"/>
            </a:xfrm>
          </p:grpSpPr>
          <p:cxnSp>
            <p:nvCxnSpPr>
              <p:cNvPr id="53" name="直接连接符 5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979512" y="4465249"/>
                <a:ext cx="2531322" cy="794"/>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524861" y="2469587"/>
                <a:ext cx="1196011" cy="34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0" y="1556793"/>
                <a:ext cx="2937588" cy="27373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分析报告撰写提纲（财政汇总版）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72820" y="1898966"/>
                <a:ext cx="2613262" cy="342172"/>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第一部分 本地区经济社会发展情况分析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066" y="2309573"/>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（一）经济发展情况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500066" y="25833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（二）财政收支运行情况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14314" y="2857051"/>
                <a:ext cx="2571768" cy="4308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第二部分 本地区部门收支余情况分析及预算绩效情况</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89316" y="3419270"/>
                <a:ext cx="2460812" cy="3274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（一）部门收入、支出及结转结余情况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00066" y="3815137"/>
                <a:ext cx="2376264" cy="2737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（二）部门收入、支出预决算对比情况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500066" y="415731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a:t>
                </a:r>
                <a:r>
                  <a:rPr lang="zh-CN" altLang="en-US" sz="1200" dirty="0">
                    <a:solidFill>
                      <a:prstClr val="black"/>
                    </a:solidFill>
                    <a:latin typeface="微软雅黑" panose="020B0503020204020204" pitchFamily="34" charset="-122"/>
                    <a:ea typeface="微软雅黑" panose="020B0503020204020204" pitchFamily="34" charset="-122"/>
                  </a:rPr>
                  <a:t>部门决算收入、支出和结转结余的特点和问题</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500066" y="4567918"/>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（四）</a:t>
                </a:r>
                <a:r>
                  <a:rPr lang="zh-CN" altLang="en-US" sz="1200" dirty="0">
                    <a:solidFill>
                      <a:prstClr val="black"/>
                    </a:solidFill>
                    <a:latin typeface="微软雅黑" panose="020B0503020204020204" pitchFamily="34" charset="-122"/>
                    <a:ea typeface="微软雅黑" panose="020B0503020204020204" pitchFamily="34" charset="-122"/>
                  </a:rPr>
                  <a:t>与财政总决算数据对比情况分析</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a:endCxn id="27" idx="1"/>
              </p:cNvCxnSpPr>
              <p:nvPr/>
            </p:nvCxnSpPr>
            <p:spPr>
              <a:xfrm flipV="1">
                <a:off x="334278" y="2435573"/>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28" idx="1"/>
              </p:cNvCxnSpPr>
              <p:nvPr/>
            </p:nvCxnSpPr>
            <p:spPr>
              <a:xfrm>
                <a:off x="334278" y="2658071"/>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sp>
          <p:nvSpPr>
            <p:cNvPr id="48" name="圆角矩形 47"/>
            <p:cNvSpPr/>
            <p:nvPr/>
          </p:nvSpPr>
          <p:spPr>
            <a:xfrm>
              <a:off x="550302" y="4877468"/>
              <a:ext cx="2357454" cy="4638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（五）针对本地区部门预算执行特点及存在问题提出对策建议。</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sp>
        <p:nvSpPr>
          <p:cNvPr id="63" name="圆角矩形 62"/>
          <p:cNvSpPr/>
          <p:nvPr/>
        </p:nvSpPr>
        <p:spPr>
          <a:xfrm>
            <a:off x="642910" y="5929330"/>
            <a:ext cx="2357454" cy="40739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（六）本地区预算绩效管理工作开展情况。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214282" y="314324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66696" y="3786190"/>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60346" y="421481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53996" y="457200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79396" y="514351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66696" y="5643578"/>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55584" y="6286520"/>
            <a:ext cx="187326" cy="635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214282" y="192880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43306" y="2000240"/>
            <a:ext cx="5072098" cy="1229995"/>
          </a:xfrm>
          <a:prstGeom prst="rect">
            <a:avLst/>
          </a:prstGeom>
          <a:noFill/>
        </p:spPr>
        <p:txBody>
          <a:bodyPr wrap="square" rtlCol="0">
            <a:spAutoFit/>
          </a:bodyPr>
          <a:lstStyle/>
          <a:p>
            <a:r>
              <a:rPr lang="zh-CN" altLang="en-US" sz="1400" b="1" dirty="0">
                <a:solidFill>
                  <a:srgbClr val="114F95"/>
                </a:solidFill>
                <a:latin typeface="微软雅黑" panose="020B0503020204020204" pitchFamily="34" charset="-122"/>
                <a:ea typeface="微软雅黑" panose="020B0503020204020204" pitchFamily="34" charset="-122"/>
              </a:rPr>
              <a:t>（一）经济发展情况。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概述本地区当年主要经济指标完成情况及主要特点。</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（二）财政收支运行情况。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概述本地区当年财政收支、预算绩效完成情况及主要特点。</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2" name="矩形 41"/>
          <p:cNvSpPr/>
          <p:nvPr/>
        </p:nvSpPr>
        <p:spPr>
          <a:xfrm>
            <a:off x="428596" y="2214554"/>
            <a:ext cx="2714644" cy="642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71868" y="1928802"/>
            <a:ext cx="5214974" cy="107157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500034" y="3500438"/>
            <a:ext cx="2786082" cy="29289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571868" y="3214686"/>
            <a:ext cx="5357850" cy="3661410"/>
          </a:xfrm>
          <a:prstGeom prst="rect">
            <a:avLst/>
          </a:prstGeom>
          <a:noFill/>
        </p:spPr>
        <p:txBody>
          <a:bodyPr wrap="square" rtlCol="0">
            <a:spAutoFit/>
          </a:bodyPr>
          <a:lstStyle/>
          <a:p>
            <a:r>
              <a:rPr lang="zh-CN" altLang="en-US" sz="1400" b="1" dirty="0">
                <a:solidFill>
                  <a:srgbClr val="114F95"/>
                </a:solidFill>
                <a:latin typeface="微软雅黑" panose="020B0503020204020204" pitchFamily="34" charset="-122"/>
                <a:ea typeface="微软雅黑" panose="020B0503020204020204" pitchFamily="34" charset="-122"/>
              </a:rPr>
              <a:t>（一）部门收入、支出及结转结余情况。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分析本地区全年部门收入、支出和结转结余规模和结构，与上年决算对比情况，包括增减绝对值和幅度，可进行连续年度对比分析。</a:t>
            </a:r>
            <a:endParaRPr lang="en-US" altLang="zh-CN"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（二）部门收入、支出预决算对比情况。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在介绍本地区全年部门预算安排情况的基础上，进行预、决算差异对比分析（可做柱图）。</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（三）部门决算收入、支出和结余结转的特点和问题。</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（四）与财政总决算数据对比情况分析。</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按资金性质、资金投向等因素简要分析说明（可列表、可制作饼图）。</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（五）针对本地区部门预算执行特点及存在问题提出对策建议。</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（六）本地区预算绩效管理工作开展情况。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dirty="0">
                <a:solidFill>
                  <a:srgbClr val="114F95"/>
                </a:solidFill>
                <a:latin typeface="微软雅黑" panose="020B0503020204020204" pitchFamily="34" charset="-122"/>
                <a:ea typeface="微软雅黑" panose="020B0503020204020204" pitchFamily="34" charset="-122"/>
              </a:rPr>
              <a:t>概述本地区预算绩效管理范围，绩效目标、执行监控、绩效自评等工作开展情况，存在的困难和问题及下一步改进建议。</a:t>
            </a:r>
            <a:endParaRPr lang="zh-CN" altLang="en-US" sz="1200" dirty="0">
              <a:latin typeface="微软雅黑" panose="020B0503020204020204" pitchFamily="34" charset="-122"/>
              <a:ea typeface="微软雅黑" panose="020B0503020204020204" pitchFamily="34" charset="-122"/>
            </a:endParaRPr>
          </a:p>
          <a:p>
            <a:endParaRPr lang="zh-CN" altLang="en-US" dirty="0"/>
          </a:p>
          <a:p>
            <a:endParaRPr lang="zh-CN" altLang="en-US" dirty="0"/>
          </a:p>
        </p:txBody>
      </p:sp>
      <p:sp>
        <p:nvSpPr>
          <p:cNvPr id="56" name="矩形 55"/>
          <p:cNvSpPr/>
          <p:nvPr/>
        </p:nvSpPr>
        <p:spPr>
          <a:xfrm>
            <a:off x="3571868" y="3214686"/>
            <a:ext cx="5357850" cy="30718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4F95"/>
              </a:solidFill>
            </a:endParaRPr>
          </a:p>
        </p:txBody>
      </p:sp>
      <p:cxnSp>
        <p:nvCxnSpPr>
          <p:cNvPr id="59" name="直接箭头连接符 58"/>
          <p:cNvCxnSpPr>
            <a:stCxn id="42" idx="3"/>
          </p:cNvCxnSpPr>
          <p:nvPr/>
        </p:nvCxnSpPr>
        <p:spPr>
          <a:xfrm>
            <a:off x="3143250" y="2536190"/>
            <a:ext cx="42037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3286116" y="4500570"/>
            <a:ext cx="285752" cy="15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299825" y="1266751"/>
            <a:ext cx="3915381"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1"/>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一、</a:t>
            </a:r>
            <a:r>
              <a:rPr lang="zh-CN" altLang="zh-CN" b="1" dirty="0">
                <a:solidFill>
                  <a:srgbClr val="002060"/>
                </a:solidFill>
                <a:latin typeface="微软雅黑" panose="020B0503020204020204" pitchFamily="34" charset="-122"/>
                <a:ea typeface="微软雅黑" panose="020B0503020204020204" pitchFamily="34" charset="-122"/>
              </a:rPr>
              <a:t>分析报告</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1"/>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二、分析评价</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0"/>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3583252" y="1124744"/>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97"/>
          <p:cNvGrpSpPr/>
          <p:nvPr/>
        </p:nvGrpSpPr>
        <p:grpSpPr>
          <a:xfrm>
            <a:off x="214282" y="1857364"/>
            <a:ext cx="2950128" cy="4429156"/>
            <a:chOff x="0" y="1556793"/>
            <a:chExt cx="2950128" cy="2942690"/>
          </a:xfrm>
        </p:grpSpPr>
        <p:cxnSp>
          <p:nvCxnSpPr>
            <p:cNvPr id="53" name="直接连接符 52"/>
            <p:cNvCxnSpPr/>
            <p:nvPr/>
          </p:nvCxnSpPr>
          <p:spPr>
            <a:xfrm>
              <a:off x="323528" y="2235646"/>
              <a:ext cx="0" cy="532212"/>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268674" y="3754411"/>
              <a:ext cx="1109647" cy="794"/>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542426" y="2455167"/>
              <a:ext cx="1227729" cy="1588"/>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0" y="1556793"/>
              <a:ext cx="2937588" cy="273739"/>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分析报告撰写提纲（财政汇总版）</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72820" y="1898966"/>
              <a:ext cx="2613262" cy="342172"/>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第三部分 本地区与预算支出相关的其他信息分析</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066" y="2309573"/>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（一）资产负债情况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500066" y="2583312"/>
              <a:ext cx="2376264" cy="252000"/>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（二）机构人员情况</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14314" y="2933213"/>
              <a:ext cx="2571768" cy="284776"/>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400" b="1" dirty="0">
                  <a:solidFill>
                    <a:prstClr val="black"/>
                  </a:solidFill>
                  <a:latin typeface="微软雅黑" panose="020B0503020204020204" pitchFamily="34" charset="-122"/>
                  <a:ea typeface="微软雅黑" panose="020B0503020204020204" pitchFamily="34" charset="-122"/>
                </a:rPr>
                <a:t>第四部分 本地区部门决算管理工作</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89316" y="3419270"/>
              <a:ext cx="2460812" cy="32743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（一）本地区当年部门决算管理工作情况总结</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00066" y="3815137"/>
              <a:ext cx="2376264" cy="273738"/>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en-US" sz="1200" dirty="0">
                  <a:solidFill>
                    <a:prstClr val="black"/>
                  </a:solidFill>
                  <a:latin typeface="微软雅黑" panose="020B0503020204020204" pitchFamily="34" charset="-122"/>
                  <a:ea typeface="微软雅黑" panose="020B0503020204020204" pitchFamily="34" charset="-122"/>
                </a:rPr>
                <a:t>（二）本地区部门决算工作下一步计划</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500066" y="4157310"/>
              <a:ext cx="2376264" cy="342173"/>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r>
                <a:rPr lang="zh-CN" altLang="zh-CN" sz="1200" dirty="0">
                  <a:solidFill>
                    <a:prstClr val="black"/>
                  </a:solidFill>
                  <a:latin typeface="微软雅黑" panose="020B0503020204020204" pitchFamily="34" charset="-122"/>
                  <a:ea typeface="微软雅黑" panose="020B0503020204020204" pitchFamily="34" charset="-122"/>
                </a:rPr>
                <a:t>（三）</a:t>
              </a:r>
              <a:r>
                <a:rPr lang="zh-CN" altLang="en-US" sz="1200" dirty="0">
                  <a:solidFill>
                    <a:prstClr val="black"/>
                  </a:solidFill>
                  <a:latin typeface="微软雅黑" panose="020B0503020204020204" pitchFamily="34" charset="-122"/>
                  <a:ea typeface="微软雅黑" panose="020B0503020204020204" pitchFamily="34" charset="-122"/>
                </a:rPr>
                <a:t>对部门决算管理、软件及报表体系的意见和建议</a:t>
              </a:r>
              <a:endParaRPr lang="zh-CN" altLang="en-US" sz="120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a:endCxn id="27" idx="1"/>
            </p:cNvCxnSpPr>
            <p:nvPr/>
          </p:nvCxnSpPr>
          <p:spPr>
            <a:xfrm flipV="1">
              <a:off x="334278" y="2435573"/>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grpSp>
      <p:cxnSp>
        <p:nvCxnSpPr>
          <p:cNvPr id="92" name="直接连接符 91"/>
          <p:cNvCxnSpPr/>
          <p:nvPr/>
        </p:nvCxnSpPr>
        <p:spPr>
          <a:xfrm>
            <a:off x="285720" y="264318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87308" y="4143380"/>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71472" y="3643314"/>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27022" y="5000636"/>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527022" y="5500702"/>
            <a:ext cx="144000" cy="0"/>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32" idx="1"/>
          </p:cNvCxnSpPr>
          <p:nvPr/>
        </p:nvCxnSpPr>
        <p:spPr>
          <a:xfrm>
            <a:off x="500034" y="6000768"/>
            <a:ext cx="214314" cy="28243"/>
          </a:xfrm>
          <a:prstGeom prst="line">
            <a:avLst/>
          </a:prstGeom>
          <a:ln w="19050">
            <a:solidFill>
              <a:srgbClr val="85A9D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00430" y="2071678"/>
            <a:ext cx="5143536" cy="4154984"/>
          </a:xfrm>
          <a:prstGeom prst="rect">
            <a:avLst/>
          </a:prstGeom>
          <a:noFill/>
        </p:spPr>
        <p:txBody>
          <a:bodyPr wrap="square" rtlCol="0">
            <a:spAutoFit/>
          </a:bodyPr>
          <a:lstStyle/>
          <a:p>
            <a:endParaRPr lang="en-US" altLang="zh-CN" b="1" dirty="0"/>
          </a:p>
          <a:p>
            <a:r>
              <a:rPr lang="zh-CN" altLang="en-US" b="1" dirty="0">
                <a:solidFill>
                  <a:srgbClr val="114F95"/>
                </a:solidFill>
              </a:rPr>
              <a:t>（</a:t>
            </a:r>
            <a:r>
              <a:rPr lang="zh-CN" altLang="en-US" sz="1400" b="1" dirty="0">
                <a:solidFill>
                  <a:srgbClr val="114F95"/>
                </a:solidFill>
                <a:latin typeface="微软雅黑" panose="020B0503020204020204" pitchFamily="34" charset="-122"/>
                <a:ea typeface="微软雅黑" panose="020B0503020204020204" pitchFamily="34" charset="-122"/>
              </a:rPr>
              <a:t>一）资产负债情况。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1</a:t>
            </a:r>
            <a:r>
              <a:rPr lang="zh-CN" altLang="en-US" sz="1400" dirty="0">
                <a:solidFill>
                  <a:srgbClr val="114F95"/>
                </a:solidFill>
                <a:latin typeface="微软雅黑" panose="020B0503020204020204" pitchFamily="34" charset="-122"/>
                <a:ea typeface="微软雅黑" panose="020B0503020204020204" pitchFamily="34" charset="-122"/>
              </a:rPr>
              <a:t>．本地区资产负债信息分析：可分部门、单位性质、预算管理级次、资产负债信息具体构成及变动等进行分析（可列表），计算相关数据占总额的比重及变动趋势（可制作饼图和折线图）。</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2</a:t>
            </a:r>
            <a:r>
              <a:rPr lang="zh-CN" altLang="en-US" sz="1400" dirty="0">
                <a:solidFill>
                  <a:srgbClr val="114F95"/>
                </a:solidFill>
                <a:latin typeface="微软雅黑" panose="020B0503020204020204" pitchFamily="34" charset="-122"/>
                <a:ea typeface="微软雅黑" panose="020B0503020204020204" pitchFamily="34" charset="-122"/>
              </a:rPr>
              <a:t>．资产负债信息特点、存在问题以及相关对策建议。</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zh-CN" altLang="en-US" sz="1400" b="1" dirty="0">
                <a:solidFill>
                  <a:srgbClr val="114F95"/>
                </a:solidFill>
                <a:latin typeface="微软雅黑" panose="020B0503020204020204" pitchFamily="34" charset="-122"/>
                <a:ea typeface="微软雅黑" panose="020B0503020204020204" pitchFamily="34" charset="-122"/>
              </a:rPr>
              <a:t>（二）机构人员情况。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1</a:t>
            </a:r>
            <a:r>
              <a:rPr lang="zh-CN" altLang="en-US" sz="1400" dirty="0">
                <a:solidFill>
                  <a:srgbClr val="114F95"/>
                </a:solidFill>
                <a:latin typeface="微软雅黑" panose="020B0503020204020204" pitchFamily="34" charset="-122"/>
                <a:ea typeface="微软雅黑" panose="020B0503020204020204" pitchFamily="34" charset="-122"/>
              </a:rPr>
              <a:t>．本地区机构基本情况，可进行连续年度对比，用折线图反映变动情况。</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2</a:t>
            </a:r>
            <a:r>
              <a:rPr lang="zh-CN" altLang="en-US" sz="1400" dirty="0">
                <a:solidFill>
                  <a:srgbClr val="114F95"/>
                </a:solidFill>
                <a:latin typeface="微软雅黑" panose="020B0503020204020204" pitchFamily="34" charset="-122"/>
                <a:ea typeface="微软雅黑" panose="020B0503020204020204" pitchFamily="34" charset="-122"/>
              </a:rPr>
              <a:t>．本地区实有人数情况：可分人员性质（在职、离退休）、预算管理级次、单位性质、经费供给方式等进行分析，可计算相关人数占总人数的比重，并进行连续年度分析（可制作饼图、折线图）。</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3</a:t>
            </a:r>
            <a:r>
              <a:rPr lang="zh-CN" altLang="en-US" sz="1400" dirty="0">
                <a:solidFill>
                  <a:srgbClr val="114F95"/>
                </a:solidFill>
                <a:latin typeface="微软雅黑" panose="020B0503020204020204" pitchFamily="34" charset="-122"/>
                <a:ea typeface="微软雅黑" panose="020B0503020204020204" pitchFamily="34" charset="-122"/>
              </a:rPr>
              <a:t>．本地区一般公共预算财政拨款（补助）开支人员情况：可分人员性质、预算管理级次、单位性质等进行分析。</a:t>
            </a:r>
            <a:endParaRPr lang="zh-CN" altLang="en-US" sz="1400" dirty="0">
              <a:solidFill>
                <a:srgbClr val="114F95"/>
              </a:solidFill>
              <a:latin typeface="微软雅黑" panose="020B0503020204020204" pitchFamily="34" charset="-122"/>
              <a:ea typeface="微软雅黑" panose="020B0503020204020204" pitchFamily="34" charset="-122"/>
            </a:endParaRPr>
          </a:p>
          <a:p>
            <a:r>
              <a:rPr lang="en-US" sz="1400" dirty="0">
                <a:solidFill>
                  <a:srgbClr val="114F95"/>
                </a:solidFill>
                <a:latin typeface="微软雅黑" panose="020B0503020204020204" pitchFamily="34" charset="-122"/>
                <a:ea typeface="微软雅黑" panose="020B0503020204020204" pitchFamily="34" charset="-122"/>
              </a:rPr>
              <a:t>4</a:t>
            </a:r>
            <a:r>
              <a:rPr lang="zh-CN" altLang="en-US" sz="1400" dirty="0">
                <a:solidFill>
                  <a:srgbClr val="114F95"/>
                </a:solidFill>
                <a:latin typeface="微软雅黑" panose="020B0503020204020204" pitchFamily="34" charset="-122"/>
                <a:ea typeface="微软雅黑" panose="020B0503020204020204" pitchFamily="34" charset="-122"/>
              </a:rPr>
              <a:t>．本地区机构人员特点、存在问题及相关对策建议。</a:t>
            </a:r>
            <a:endParaRPr lang="zh-CN" altLang="en-US" sz="1400" dirty="0">
              <a:latin typeface="微软雅黑" panose="020B0503020204020204" pitchFamily="34" charset="-122"/>
              <a:ea typeface="微软雅黑" panose="020B0503020204020204" pitchFamily="34" charset="-122"/>
            </a:endParaRPr>
          </a:p>
          <a:p>
            <a:endParaRPr lang="zh-CN" altLang="en-US" dirty="0"/>
          </a:p>
        </p:txBody>
      </p:sp>
      <p:sp>
        <p:nvSpPr>
          <p:cNvPr id="34" name="矩形 33"/>
          <p:cNvSpPr/>
          <p:nvPr/>
        </p:nvSpPr>
        <p:spPr>
          <a:xfrm>
            <a:off x="571472" y="2928934"/>
            <a:ext cx="2571768" cy="1000132"/>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357554" y="2000240"/>
            <a:ext cx="5429288" cy="4071966"/>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p:cNvCxnSpPr>
            <a:stCxn id="34" idx="3"/>
          </p:cNvCxnSpPr>
          <p:nvPr/>
        </p:nvCxnSpPr>
        <p:spPr>
          <a:xfrm>
            <a:off x="3143240" y="3429000"/>
            <a:ext cx="214314" cy="15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42844" y="1571612"/>
            <a:ext cx="3071834" cy="4786346"/>
          </a:xfrm>
          <a:prstGeom prst="rect">
            <a:avLst/>
          </a:prstGeom>
          <a:no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68662"/>
            <a:ext cx="3830830"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68662"/>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5933"/>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一、</a:t>
            </a:r>
            <a:r>
              <a:rPr lang="zh-CN" altLang="zh-CN" dirty="0">
                <a:solidFill>
                  <a:srgbClr val="002060"/>
                </a:solidFill>
                <a:latin typeface="微软雅黑" panose="020B0503020204020204" pitchFamily="34" charset="-122"/>
                <a:ea typeface="微软雅黑" panose="020B0503020204020204" pitchFamily="34" charset="-122"/>
              </a:rPr>
              <a:t>分析报告</a:t>
            </a:r>
            <a:endParaRPr lang="zh-CN" altLang="zh-CN"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5933"/>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二、分析评价</a:t>
            </a:r>
            <a:endParaRPr lang="zh-CN" altLang="zh-CN" b="1"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68662"/>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5508104" y="1124745"/>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539551" y="1988842"/>
            <a:ext cx="8352917" cy="1584174"/>
            <a:chOff x="629138" y="1556792"/>
            <a:chExt cx="8064896" cy="1783905"/>
          </a:xfrm>
        </p:grpSpPr>
        <p:sp>
          <p:nvSpPr>
            <p:cNvPr id="10" name="矩形 9"/>
            <p:cNvSpPr/>
            <p:nvPr/>
          </p:nvSpPr>
          <p:spPr>
            <a:xfrm>
              <a:off x="629138" y="1897334"/>
              <a:ext cx="8064896" cy="1443363"/>
            </a:xfrm>
            <a:prstGeom prst="rect">
              <a:avLst/>
            </a:prstGeom>
            <a:noFill/>
            <a:ln>
              <a:solidFill>
                <a:srgbClr val="114F95"/>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indent="358775">
                <a:lnSpc>
                  <a:spcPct val="150000"/>
                </a:lnSpc>
              </a:pPr>
              <a:r>
                <a:rPr lang="zh-CN" altLang="en-US" sz="1600" dirty="0">
                  <a:solidFill>
                    <a:srgbClr val="114F95"/>
                  </a:solidFill>
                  <a:latin typeface="微软雅黑" panose="020B0503020204020204" pitchFamily="34" charset="-122"/>
                  <a:ea typeface="微软雅黑" panose="020B0503020204020204" pitchFamily="34" charset="-122"/>
                </a:rPr>
                <a:t>通过本套分析评价表，加强对部门决算数据分析，了解、检查各部门各单位预算编制、预算执行、财务管理和会计核算方面的情况和问题，不断改进和加强财政财务管理，发挥部门决算在财政财务管理中的作用</a:t>
              </a:r>
              <a:r>
                <a:rPr lang="zh-CN" altLang="zh-CN" sz="1600" dirty="0">
                  <a:solidFill>
                    <a:schemeClr val="tx1"/>
                  </a:solidFill>
                  <a:latin typeface="微软雅黑" panose="020B0503020204020204" pitchFamily="34" charset="-122"/>
                  <a:ea typeface="微软雅黑" panose="020B0503020204020204" pitchFamily="34" charset="-122"/>
                </a:rPr>
                <a:t>。</a:t>
              </a:r>
              <a:endParaRPr lang="zh-CN" altLang="zh-CN" sz="1600" dirty="0">
                <a:solidFill>
                  <a:schemeClr val="tx1"/>
                </a:solidFill>
                <a:latin typeface="微软雅黑" panose="020B0503020204020204" pitchFamily="34" charset="-122"/>
                <a:ea typeface="微软雅黑" panose="020B0503020204020204" pitchFamily="34" charset="-122"/>
              </a:endParaRPr>
            </a:p>
          </p:txBody>
        </p:sp>
        <p:sp>
          <p:nvSpPr>
            <p:cNvPr id="6" name="同侧圆角矩形 5"/>
            <p:cNvSpPr/>
            <p:nvPr/>
          </p:nvSpPr>
          <p:spPr>
            <a:xfrm>
              <a:off x="3158362" y="1556792"/>
              <a:ext cx="3006448" cy="435668"/>
            </a:xfrm>
            <a:prstGeom prst="round2SameRect">
              <a:avLst/>
            </a:prstGeom>
            <a:solidFill>
              <a:srgbClr val="114F95"/>
            </a:solidFill>
            <a:ln>
              <a:solidFill>
                <a:srgbClr val="114F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prstClr val="white"/>
                  </a:solidFill>
                  <a:latin typeface="微软雅黑" panose="020B0503020204020204" pitchFamily="34" charset="-122"/>
                  <a:ea typeface="微软雅黑" panose="020B0503020204020204" pitchFamily="34" charset="-122"/>
                </a:rPr>
                <a:t>部门决算分析评价表</a:t>
              </a:r>
              <a:endParaRPr lang="zh-CN" altLang="zh-CN" sz="2400" dirty="0">
                <a:solidFill>
                  <a:prstClr val="whit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39551" y="3857300"/>
            <a:ext cx="8352928" cy="2416328"/>
            <a:chOff x="540935" y="3531623"/>
            <a:chExt cx="8223996" cy="2921713"/>
          </a:xfrm>
        </p:grpSpPr>
        <p:sp>
          <p:nvSpPr>
            <p:cNvPr id="18" name="矩形 17"/>
            <p:cNvSpPr/>
            <p:nvPr/>
          </p:nvSpPr>
          <p:spPr>
            <a:xfrm>
              <a:off x="540935" y="3776056"/>
              <a:ext cx="8223996" cy="2677280"/>
            </a:xfrm>
            <a:prstGeom prst="rect">
              <a:avLst/>
            </a:prstGeom>
            <a:noFill/>
            <a:ln>
              <a:solidFill>
                <a:srgbClr val="114F95"/>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nSpc>
                  <a:spcPts val="2900"/>
                </a:lnSpc>
              </a:pPr>
              <a:endParaRPr lang="en-US" altLang="zh-CN" dirty="0">
                <a:solidFill>
                  <a:srgbClr val="002060"/>
                </a:solidFill>
                <a:latin typeface="微软雅黑" panose="020B0503020204020204" pitchFamily="34" charset="-122"/>
                <a:ea typeface="微软雅黑" panose="020B0503020204020204" pitchFamily="34" charset="-122"/>
              </a:endParaRPr>
            </a:p>
            <a:p>
              <a:r>
                <a:rPr lang="en-US" altLang="en-US" sz="1600" dirty="0" smtClean="0">
                  <a:solidFill>
                    <a:srgbClr val="114F95"/>
                  </a:solidFill>
                  <a:latin typeface="微软雅黑" panose="020B0503020204020204" pitchFamily="34" charset="-122"/>
                  <a:ea typeface="微软雅黑" panose="020B0503020204020204" pitchFamily="34" charset="-122"/>
                </a:rPr>
                <a:t>1.</a:t>
              </a:r>
              <a:r>
                <a:rPr lang="zh-CN" altLang="en-US" sz="1600" dirty="0" smtClean="0">
                  <a:solidFill>
                    <a:srgbClr val="114F95"/>
                  </a:solidFill>
                  <a:latin typeface="微软雅黑" panose="020B0503020204020204" pitchFamily="34" charset="-122"/>
                  <a:ea typeface="微软雅黑" panose="020B0503020204020204" pitchFamily="34" charset="-122"/>
                </a:rPr>
                <a:t>将收入预决算对比分析表细分为两张，分别与年初预算和调整预算对比。</a:t>
              </a:r>
              <a:endParaRPr lang="zh-CN" altLang="en-US" sz="1600" dirty="0" smtClean="0">
                <a:solidFill>
                  <a:srgbClr val="114F95"/>
                </a:solidFill>
                <a:latin typeface="微软雅黑" panose="020B0503020204020204" pitchFamily="34" charset="-122"/>
                <a:ea typeface="微软雅黑" panose="020B0503020204020204" pitchFamily="34" charset="-122"/>
              </a:endParaRPr>
            </a:p>
            <a:p>
              <a:r>
                <a:rPr lang="en-US" altLang="en-US" sz="1600" dirty="0" smtClean="0">
                  <a:solidFill>
                    <a:srgbClr val="114F95"/>
                  </a:solidFill>
                  <a:latin typeface="微软雅黑" panose="020B0503020204020204" pitchFamily="34" charset="-122"/>
                  <a:ea typeface="微软雅黑" panose="020B0503020204020204" pitchFamily="34" charset="-122"/>
                </a:rPr>
                <a:t>2.</a:t>
              </a:r>
              <a:r>
                <a:rPr lang="zh-CN" altLang="en-US" sz="1600" dirty="0" smtClean="0">
                  <a:solidFill>
                    <a:srgbClr val="114F95"/>
                  </a:solidFill>
                  <a:latin typeface="微软雅黑" panose="020B0503020204020204" pitchFamily="34" charset="-122"/>
                  <a:ea typeface="微软雅黑" panose="020B0503020204020204" pitchFamily="34" charset="-122"/>
                </a:rPr>
                <a:t>将人均支出分析表表中“日常公用经费”调整为“公用经费”。</a:t>
              </a:r>
              <a:endParaRPr lang="zh-CN" altLang="en-US" sz="1600" dirty="0" smtClean="0">
                <a:solidFill>
                  <a:srgbClr val="114F95"/>
                </a:solidFill>
                <a:latin typeface="微软雅黑" panose="020B0503020204020204" pitchFamily="34" charset="-122"/>
                <a:ea typeface="微软雅黑" panose="020B0503020204020204" pitchFamily="34" charset="-122"/>
              </a:endParaRPr>
            </a:p>
            <a:p>
              <a:pPr>
                <a:lnSpc>
                  <a:spcPts val="2900"/>
                </a:lnSpc>
              </a:pPr>
              <a:endParaRPr lang="zh-CN" altLang="en-US" sz="1400" dirty="0">
                <a:solidFill>
                  <a:srgbClr val="002060"/>
                </a:solidFill>
                <a:latin typeface="楷体_GB2312" panose="02010609030101010101" pitchFamily="49" charset="-122"/>
                <a:ea typeface="楷体_GB2312" panose="02010609030101010101" pitchFamily="49" charset="-122"/>
              </a:endParaRPr>
            </a:p>
          </p:txBody>
        </p:sp>
        <p:sp>
          <p:nvSpPr>
            <p:cNvPr id="19" name="同侧圆角矩形 18"/>
            <p:cNvSpPr/>
            <p:nvPr/>
          </p:nvSpPr>
          <p:spPr>
            <a:xfrm>
              <a:off x="3158362" y="3531623"/>
              <a:ext cx="3006448" cy="435668"/>
            </a:xfrm>
            <a:prstGeom prst="round2SameRect">
              <a:avLst/>
            </a:prstGeom>
            <a:solidFill>
              <a:srgbClr val="114F95"/>
            </a:solidFill>
            <a:ln>
              <a:solidFill>
                <a:srgbClr val="114F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prstClr val="white"/>
                  </a:solidFill>
                  <a:latin typeface="微软雅黑" panose="020B0503020204020204" pitchFamily="34" charset="-122"/>
                  <a:ea typeface="微软雅黑" panose="020B0503020204020204" pitchFamily="34" charset="-122"/>
                </a:rPr>
                <a:t>分析评价表</a:t>
              </a:r>
              <a:r>
                <a:rPr lang="zh-CN" altLang="en-US" sz="2400" b="1" dirty="0">
                  <a:solidFill>
                    <a:srgbClr val="FFFF00"/>
                  </a:solidFill>
                  <a:latin typeface="微软雅黑" panose="020B0503020204020204" pitchFamily="34" charset="-122"/>
                  <a:ea typeface="微软雅黑" panose="020B0503020204020204" pitchFamily="34" charset="-122"/>
                </a:rPr>
                <a:t>主要</a:t>
              </a:r>
              <a:r>
                <a:rPr lang="zh-CN" altLang="zh-CN" sz="2400" b="1" dirty="0">
                  <a:solidFill>
                    <a:srgbClr val="FFFF00"/>
                  </a:solidFill>
                  <a:latin typeface="微软雅黑" panose="020B0503020204020204" pitchFamily="34" charset="-122"/>
                  <a:ea typeface="微软雅黑" panose="020B0503020204020204" pitchFamily="34" charset="-122"/>
                </a:rPr>
                <a:t>调整</a:t>
              </a:r>
              <a:endParaRPr lang="zh-CN" altLang="zh-CN" sz="240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捕获.PNG"/>
          <p:cNvPicPr>
            <a:picLocks noChangeAspect="1"/>
          </p:cNvPicPr>
          <p:nvPr/>
        </p:nvPicPr>
        <p:blipFill rotWithShape="1">
          <a:blip r:embed="rId1" cstate="print"/>
          <a:srcRect l="-1" r="-85" b="4012"/>
          <a:stretch>
            <a:fillRect/>
          </a:stretch>
        </p:blipFill>
        <p:spPr>
          <a:xfrm>
            <a:off x="395536" y="1360487"/>
            <a:ext cx="8136904" cy="5046595"/>
          </a:xfrm>
          <a:prstGeom prst="rect">
            <a:avLst/>
          </a:prstGeom>
        </p:spPr>
      </p:pic>
      <p:sp>
        <p:nvSpPr>
          <p:cNvPr id="321540" name="灯片编号占位符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72231"/>
            <a:ext cx="5759624"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7223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4950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一、</a:t>
            </a:r>
            <a:r>
              <a:rPr lang="zh-CN" altLang="zh-CN" dirty="0">
                <a:solidFill>
                  <a:srgbClr val="002060"/>
                </a:solidFill>
                <a:latin typeface="微软雅黑" panose="020B0503020204020204" pitchFamily="34" charset="-122"/>
                <a:ea typeface="微软雅黑" panose="020B0503020204020204" pitchFamily="34" charset="-122"/>
              </a:rPr>
              <a:t>分析报告</a:t>
            </a:r>
            <a:endParaRPr lang="zh-CN" altLang="zh-CN"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4950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二、分析评价</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7314703" y="1349502"/>
            <a:ext cx="1800493"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三、</a:t>
            </a:r>
            <a:r>
              <a:rPr lang="zh-CN" altLang="zh-CN" dirty="0">
                <a:solidFill>
                  <a:srgbClr val="002060"/>
                </a:solidFill>
                <a:latin typeface="微软雅黑" panose="020B0503020204020204" pitchFamily="34" charset="-122"/>
                <a:ea typeface="微软雅黑" panose="020B0503020204020204" pitchFamily="34" charset="-122"/>
              </a:rPr>
              <a:t>大数据分析</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7223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5508104" y="1124745"/>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5759624"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一、</a:t>
            </a:r>
            <a:r>
              <a:rPr lang="zh-CN" altLang="zh-CN" dirty="0">
                <a:solidFill>
                  <a:srgbClr val="002060"/>
                </a:solidFill>
                <a:latin typeface="微软雅黑" panose="020B0503020204020204" pitchFamily="34" charset="-122"/>
                <a:ea typeface="微软雅黑" panose="020B0503020204020204" pitchFamily="34" charset="-122"/>
              </a:rPr>
              <a:t>分析报告</a:t>
            </a:r>
            <a:endParaRPr lang="zh-CN" altLang="zh-CN"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6212"/>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二、分析评价</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7314703" y="1326212"/>
            <a:ext cx="1800493"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三、</a:t>
            </a:r>
            <a:r>
              <a:rPr lang="zh-CN" altLang="zh-CN" dirty="0">
                <a:solidFill>
                  <a:srgbClr val="002060"/>
                </a:solidFill>
                <a:latin typeface="微软雅黑" panose="020B0503020204020204" pitchFamily="34" charset="-122"/>
                <a:ea typeface="微软雅黑" panose="020B0503020204020204" pitchFamily="34" charset="-122"/>
              </a:rPr>
              <a:t>大数据分析</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5508104" y="1101455"/>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cstate="print"/>
          <a:stretch>
            <a:fillRect/>
          </a:stretch>
        </p:blipFill>
        <p:spPr>
          <a:xfrm>
            <a:off x="977265" y="1844675"/>
            <a:ext cx="7473950" cy="4571365"/>
          </a:xfrm>
          <a:prstGeom prst="rect">
            <a:avLst/>
          </a:prstGeom>
          <a:ln w="19050">
            <a:solidFill>
              <a:srgbClr val="114F95"/>
            </a:solidFill>
            <a:prstDash val="sysDash"/>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3.7037E-7 L 1.38889E-6 -0.3206 " pathEditMode="relative" rAng="0" ptsTypes="AA">
                                      <p:cBhvr>
                                        <p:cTn id="6" dur="4100" fill="hold"/>
                                        <p:tgtEl>
                                          <p:spTgt spid="2"/>
                                        </p:tgtEl>
                                        <p:attrNameLst>
                                          <p:attrName>ppt_x</p:attrName>
                                          <p:attrName>ppt_y</p:attrName>
                                        </p:attrNameLst>
                                      </p:cBhvr>
                                      <p:rCtr x="0" y="-1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灯片编号占位符 5"/>
          <p:cNvSpPr>
            <a:spLocks noGrp="1"/>
          </p:cNvSpPr>
          <p:nvPr>
            <p:ph type="sldNum" sz="quarter" idx="10"/>
          </p:nvPr>
        </p:nvSpPr>
        <p:spPr bwMode="auto">
          <a:xfrm>
            <a:off x="7046912"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A53FD-D6D8-409C-84F2-5444640F93F5}" type="slidenum">
              <a:rPr lang="zh-CN" altLang="en-US" sz="1200">
                <a:solidFill>
                  <a:prstClr val="black"/>
                </a:solidFill>
                <a:latin typeface="微软雅黑" panose="020B0503020204020204" pitchFamily="34" charset="-122"/>
                <a:ea typeface="微软雅黑" panose="020B0503020204020204" pitchFamily="34" charset="-122"/>
              </a:rPr>
            </a:fld>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4" name="对角圆角矩形 23"/>
          <p:cNvSpPr/>
          <p:nvPr/>
        </p:nvSpPr>
        <p:spPr>
          <a:xfrm>
            <a:off x="3384376" y="1248941"/>
            <a:ext cx="5759624" cy="523875"/>
          </a:xfrm>
          <a:prstGeom prst="round2DiagRect">
            <a:avLst>
              <a:gd name="adj1" fmla="val 0"/>
              <a:gd name="adj2" fmla="val 16670"/>
            </a:avLst>
          </a:prstGeom>
          <a:solidFill>
            <a:srgbClr val="85C2FF"/>
          </a:solidFill>
          <a:ln w="12700" cap="flat" cmpd="sng" algn="ctr">
            <a:noFill/>
            <a:prstDash val="solid"/>
            <a:miter lim="800000"/>
          </a:ln>
          <a:effectLst/>
        </p:spPr>
        <p:txBody>
          <a:bodyPr/>
          <a:lstStyle/>
          <a:p>
            <a:pPr eaLnBrk="1" fontAlgn="auto" hangingPunct="1">
              <a:spcBef>
                <a:spcPts val="0"/>
              </a:spcBef>
              <a:spcAft>
                <a:spcPts val="0"/>
              </a:spcAft>
              <a:defRPr/>
            </a:pPr>
            <a:endParaRPr lang="zh-CN" altLang="en-US" kern="0">
              <a:solidFill>
                <a:prstClr val="white"/>
              </a:solidFill>
              <a:latin typeface="Calibri" panose="020F0502020204030204"/>
            </a:endParaRPr>
          </a:p>
        </p:txBody>
      </p:sp>
      <p:cxnSp>
        <p:nvCxnSpPr>
          <p:cNvPr id="3" name="直接连接符 2"/>
          <p:cNvCxnSpPr/>
          <p:nvPr/>
        </p:nvCxnSpPr>
        <p:spPr>
          <a:xfrm flipV="1">
            <a:off x="5040560"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3384376" y="1326212"/>
            <a:ext cx="1569660"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一、</a:t>
            </a:r>
            <a:r>
              <a:rPr lang="zh-CN" altLang="zh-CN" dirty="0">
                <a:solidFill>
                  <a:srgbClr val="002060"/>
                </a:solidFill>
                <a:latin typeface="微软雅黑" panose="020B0503020204020204" pitchFamily="34" charset="-122"/>
                <a:ea typeface="微软雅黑" panose="020B0503020204020204" pitchFamily="34" charset="-122"/>
              </a:rPr>
              <a:t>分析报告</a:t>
            </a:r>
            <a:endParaRPr lang="zh-CN" altLang="zh-CN"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184576" y="1325577"/>
            <a:ext cx="1569660" cy="369332"/>
          </a:xfrm>
          <a:prstGeom prst="rect">
            <a:avLst/>
          </a:prstGeom>
        </p:spPr>
        <p:txBody>
          <a:bodyPr wrap="none">
            <a:spAutoFit/>
          </a:bodyPr>
          <a:lstStyle/>
          <a:p>
            <a:r>
              <a:rPr lang="zh-CN" altLang="en-US" b="1" dirty="0">
                <a:solidFill>
                  <a:srgbClr val="002060"/>
                </a:solidFill>
                <a:latin typeface="微软雅黑" panose="020B0503020204020204" pitchFamily="34" charset="-122"/>
                <a:ea typeface="微软雅黑" panose="020B0503020204020204" pitchFamily="34" charset="-122"/>
              </a:rPr>
              <a:t>二、分析评价</a:t>
            </a:r>
            <a:endParaRPr lang="zh-CN" altLang="zh-CN"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7314703" y="1326212"/>
            <a:ext cx="1800493" cy="369332"/>
          </a:xfrm>
          <a:prstGeom prst="rect">
            <a:avLst/>
          </a:prstGeom>
        </p:spPr>
        <p:txBody>
          <a:bodyPr wrap="none">
            <a:spAutoFit/>
          </a:bodyPr>
          <a:lstStyle/>
          <a:p>
            <a:r>
              <a:rPr lang="zh-CN" altLang="en-US" dirty="0">
                <a:solidFill>
                  <a:srgbClr val="002060"/>
                </a:solidFill>
                <a:latin typeface="微软雅黑" panose="020B0503020204020204" pitchFamily="34" charset="-122"/>
                <a:ea typeface="微软雅黑" panose="020B0503020204020204" pitchFamily="34" charset="-122"/>
              </a:rPr>
              <a:t>三、</a:t>
            </a:r>
            <a:r>
              <a:rPr lang="zh-CN" altLang="zh-CN" dirty="0">
                <a:solidFill>
                  <a:srgbClr val="002060"/>
                </a:solidFill>
                <a:latin typeface="微软雅黑" panose="020B0503020204020204" pitchFamily="34" charset="-122"/>
                <a:ea typeface="微软雅黑" panose="020B0503020204020204" pitchFamily="34" charset="-122"/>
              </a:rPr>
              <a:t>大数据分析</a:t>
            </a:r>
            <a:endParaRPr lang="zh-CN" altLang="zh-CN" dirty="0">
              <a:solidFill>
                <a:srgbClr val="00206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215901" y="1248941"/>
            <a:ext cx="0" cy="523875"/>
          </a:xfrm>
          <a:prstGeom prst="line">
            <a:avLst/>
          </a:prstGeom>
        </p:spPr>
        <p:style>
          <a:lnRef idx="2">
            <a:schemeClr val="accent1"/>
          </a:lnRef>
          <a:fillRef idx="0">
            <a:schemeClr val="accent1"/>
          </a:fillRef>
          <a:effectRef idx="1">
            <a:schemeClr val="accent1"/>
          </a:effectRef>
          <a:fontRef idx="minor">
            <a:schemeClr val="tx1"/>
          </a:fontRef>
        </p:style>
      </p:cxnSp>
      <p:sp>
        <p:nvSpPr>
          <p:cNvPr id="88" name="等腰三角形 87"/>
          <p:cNvSpPr/>
          <p:nvPr/>
        </p:nvSpPr>
        <p:spPr>
          <a:xfrm rot="10800000">
            <a:off x="5508104" y="1101455"/>
            <a:ext cx="1305244" cy="158471"/>
          </a:xfrm>
          <a:prstGeom prst="triangle">
            <a:avLst/>
          </a:prstGeom>
          <a:solidFill>
            <a:srgbClr val="85C2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cstate="print"/>
          <a:stretch>
            <a:fillRect/>
          </a:stretch>
        </p:blipFill>
        <p:spPr>
          <a:xfrm>
            <a:off x="1071538" y="2864481"/>
            <a:ext cx="7474244" cy="2415296"/>
          </a:xfrm>
          <a:prstGeom prst="rect">
            <a:avLst/>
          </a:prstGeom>
          <a:ln w="15875">
            <a:solidFill>
              <a:schemeClr val="tx1"/>
            </a:solidFill>
            <a:prstDash val="sysDash"/>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3.7037E-7 L 1.38889E-6 -0.3206 " pathEditMode="relative" rAng="0" ptsTypes="AA">
                                      <p:cBhvr>
                                        <p:cTn id="6" dur="4100" fill="hold"/>
                                        <p:tgtEl>
                                          <p:spTgt spid="2"/>
                                        </p:tgtEl>
                                        <p:attrNameLst>
                                          <p:attrName>ppt_x</p:attrName>
                                          <p:attrName>ppt_y</p:attrName>
                                        </p:attrNameLst>
                                      </p:cBhvr>
                                      <p:rCtr x="0" y="-1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灯片编号占位符 5"/>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fld id="{E90370FC-E777-4377-8330-FC2E277882E1}" type="slidenum">
              <a:rPr lang="zh-CN" altLang="en-US" sz="1800" smtClean="0"/>
            </a:fld>
            <a:endParaRPr lang="zh-CN" altLang="en-US" sz="1800" smtClean="0"/>
          </a:p>
        </p:txBody>
      </p:sp>
      <p:sp>
        <p:nvSpPr>
          <p:cNvPr id="3" name="文本框 2"/>
          <p:cNvSpPr txBox="1"/>
          <p:nvPr/>
        </p:nvSpPr>
        <p:spPr>
          <a:xfrm>
            <a:off x="2962910" y="741045"/>
            <a:ext cx="3218180" cy="521970"/>
          </a:xfrm>
          <a:prstGeom prst="rect">
            <a:avLst/>
          </a:prstGeom>
          <a:noFill/>
        </p:spPr>
        <p:txBody>
          <a:bodyPr wrap="square" rtlCol="0">
            <a:spAutoFit/>
          </a:bodyPr>
          <a:p>
            <a:r>
              <a:rPr lang="zh-CN" altLang="en-US" sz="28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决算信息发布</a:t>
            </a:r>
            <a:endParaRPr lang="zh-CN" altLang="en-US" sz="28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734060" y="2088515"/>
            <a:ext cx="6955790" cy="3138170"/>
          </a:xfrm>
          <a:prstGeom prst="rect">
            <a:avLst/>
          </a:prstGeom>
          <a:noFill/>
        </p:spPr>
        <p:txBody>
          <a:bodyPr wrap="square" rtlCol="0">
            <a:spAutoFit/>
          </a:bodyPr>
          <a:p>
            <a:pPr algn="ctr" latinLnBrk="0">
              <a:lnSpc>
                <a:spcPct val="150000"/>
              </a:lnSpc>
            </a:pPr>
            <a:r>
              <a:rPr lang="zh-CN" altLang="en-US" sz="2800" b="1">
                <a:solidFill>
                  <a:srgbClr val="4F80BD"/>
                </a:solidFill>
                <a:latin typeface="微软雅黑" panose="020B0503020204020204" pitchFamily="34" charset="-122"/>
                <a:ea typeface="微软雅黑" panose="020B0503020204020204" pitchFamily="34" charset="-122"/>
                <a:cs typeface="微软雅黑" panose="020B0503020204020204" pitchFamily="34" charset="-122"/>
              </a:rPr>
              <a:t>财政厅门户网站：</a:t>
            </a:r>
            <a:endParaRPr lang="zh-CN" altLang="en-US" sz="3200">
              <a:solidFill>
                <a:srgbClr val="4F80BD"/>
              </a:solidFill>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ct val="150000"/>
              </a:lnSpc>
            </a:pPr>
            <a:r>
              <a:rPr lang="zh-CN" altLang="en-US" sz="2400">
                <a:solidFill>
                  <a:srgbClr val="4F80BD"/>
                </a:solidFill>
                <a:latin typeface="微软雅黑" panose="020B0503020204020204" pitchFamily="34" charset="-122"/>
                <a:ea typeface="微软雅黑" panose="020B0503020204020204" pitchFamily="34" charset="-122"/>
                <a:cs typeface="微软雅黑" panose="020B0503020204020204" pitchFamily="34" charset="-122"/>
              </a:rPr>
              <a:t>http://czt.xinjiang.gov.cn/czt/xzzx/list_wsbsdt_xzzx.shtml</a:t>
            </a:r>
            <a:endParaRPr lang="zh-CN" altLang="en-US" sz="2400">
              <a:solidFill>
                <a:srgbClr val="4F80BD"/>
              </a:solidFill>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ct val="150000"/>
              </a:lnSpc>
            </a:pPr>
            <a:r>
              <a:rPr lang="zh-CN" altLang="en-US" sz="2800" b="1">
                <a:solidFill>
                  <a:srgbClr val="4F80BD"/>
                </a:solidFill>
                <a:latin typeface="微软雅黑" panose="020B0503020204020204" pitchFamily="34" charset="-122"/>
                <a:ea typeface="微软雅黑" panose="020B0503020204020204" pitchFamily="34" charset="-122"/>
                <a:cs typeface="微软雅黑" panose="020B0503020204020204" pitchFamily="34" charset="-122"/>
              </a:rPr>
              <a:t>专题栏目</a:t>
            </a:r>
            <a:endParaRPr lang="zh-CN" altLang="en-US" sz="2800">
              <a:solidFill>
                <a:srgbClr val="4F80BD"/>
              </a:solidFill>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ct val="150000"/>
              </a:lnSpc>
            </a:pPr>
            <a:r>
              <a:rPr lang="zh-CN" altLang="en-US" sz="2800">
                <a:solidFill>
                  <a:srgbClr val="4F80BD"/>
                </a:solidFill>
                <a:latin typeface="华文隶书" panose="02010800040101010101" charset="-122"/>
                <a:ea typeface="华文隶书" panose="02010800040101010101" charset="-122"/>
                <a:cs typeface="微软雅黑" panose="020B0503020204020204" pitchFamily="34" charset="-122"/>
              </a:rPr>
              <a:t>下载中心</a:t>
            </a:r>
            <a:endParaRPr lang="zh-CN" altLang="en-US" sz="2800">
              <a:solidFill>
                <a:srgbClr val="4F80BD"/>
              </a:solidFill>
              <a:latin typeface="华文隶书" panose="02010800040101010101" charset="-122"/>
              <a:ea typeface="华文隶书" panose="02010800040101010101"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6362595"/>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58371"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15E4E51-C6B2-4496-BC2E-0E3C48A5BEC5}"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
        <p:nvSpPr>
          <p:cNvPr id="58372" name="文本框 3"/>
          <p:cNvSpPr txBox="1">
            <a:spLocks noChangeArrowheads="1"/>
          </p:cNvSpPr>
          <p:nvPr/>
        </p:nvSpPr>
        <p:spPr bwMode="auto">
          <a:xfrm>
            <a:off x="3635896" y="692696"/>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一、编报范围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4" name="Group 6"/>
          <p:cNvGrpSpPr/>
          <p:nvPr/>
        </p:nvGrpSpPr>
        <p:grpSpPr>
          <a:xfrm rot="10800000">
            <a:off x="1714182" y="1940030"/>
            <a:ext cx="5715635" cy="764540"/>
            <a:chOff x="4406675" y="5257803"/>
            <a:chExt cx="5141087" cy="1185593"/>
          </a:xfrm>
          <a:solidFill>
            <a:srgbClr val="114F95"/>
          </a:solidFill>
        </p:grpSpPr>
        <p:sp>
          <p:nvSpPr>
            <p:cNvPr id="15" name="Bent Arrow 4"/>
            <p:cNvSpPr/>
            <p:nvPr/>
          </p:nvSpPr>
          <p:spPr>
            <a:xfrm rot="16200000">
              <a:off x="4530688" y="5133791"/>
              <a:ext cx="917730" cy="1165755"/>
            </a:xfrm>
            <a:prstGeom prst="bentArrow">
              <a:avLst/>
            </a:prstGeom>
            <a:grpFill/>
          </p:spPr>
          <p:txBody>
            <a:bodyPr lIns="186521" tIns="139891" rIns="93260" bIns="46630">
              <a:normAutofit/>
            </a:bodyPr>
            <a:lstStyle/>
            <a:p>
              <a:pPr algn="ctr" eaLnBrk="1" fontAlgn="auto" hangingPunct="1">
                <a:spcBef>
                  <a:spcPts val="0"/>
                </a:spcBef>
                <a:spcAft>
                  <a:spcPts val="0"/>
                </a:spcAft>
                <a:defRPr/>
              </a:pPr>
              <a:endParaRPr lang="en-US" sz="1600" kern="800" dirty="0" err="1">
                <a:solidFill>
                  <a:srgbClr val="FFFFFF"/>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16" name="Bent Arrow 26"/>
            <p:cNvSpPr/>
            <p:nvPr/>
          </p:nvSpPr>
          <p:spPr>
            <a:xfrm rot="5400000" flipH="1">
              <a:off x="8505403" y="5134407"/>
              <a:ext cx="918964" cy="1165755"/>
            </a:xfrm>
            <a:prstGeom prst="bentArrow">
              <a:avLst>
                <a:gd name="adj1" fmla="val 25000"/>
                <a:gd name="adj2" fmla="val 31001"/>
                <a:gd name="adj3" fmla="val 25000"/>
                <a:gd name="adj4" fmla="val 43750"/>
              </a:avLst>
            </a:prstGeom>
            <a:grpFill/>
          </p:spPr>
          <p:txBody>
            <a:bodyPr lIns="186521" tIns="139891" rIns="93260" bIns="46630">
              <a:normAutofit/>
            </a:bodyPr>
            <a:lstStyle/>
            <a:p>
              <a:pPr algn="ctr" eaLnBrk="1" fontAlgn="auto" hangingPunct="1">
                <a:spcBef>
                  <a:spcPts val="0"/>
                </a:spcBef>
                <a:spcAft>
                  <a:spcPts val="0"/>
                </a:spcAft>
                <a:defRPr/>
              </a:pPr>
              <a:endParaRPr lang="en-US" sz="1600" kern="800" dirty="0" err="1">
                <a:solidFill>
                  <a:srgbClr val="FFFFFF"/>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17" name="Rectangle 5"/>
            <p:cNvSpPr/>
            <p:nvPr/>
          </p:nvSpPr>
          <p:spPr>
            <a:xfrm rot="10800000">
              <a:off x="5572430" y="5752020"/>
              <a:ext cx="2809575" cy="691376"/>
            </a:xfrm>
            <a:prstGeom prst="rect">
              <a:avLst/>
            </a:prstGeom>
            <a:grpFill/>
          </p:spPr>
          <p:txBody>
            <a:bodyPr lIns="186521" tIns="139891" rIns="93260" bIns="46630" anchor="ctr">
              <a:normAutofit fontScale="92500" lnSpcReduction="20000"/>
            </a:bodyPr>
            <a:lstStyle/>
            <a:p>
              <a:pPr marL="812800" indent="-812800" algn="ctr">
                <a:spcBef>
                  <a:spcPct val="20000"/>
                </a:spcBef>
                <a:buClr>
                  <a:srgbClr val="FFFF00"/>
                </a:buClr>
                <a:buSzPct val="120000"/>
                <a:defRPr/>
              </a:pPr>
              <a:r>
                <a:rPr lang="zh-CN" altLang="en-US" sz="2000" b="1" dirty="0">
                  <a:solidFill>
                    <a:schemeClr val="bg1"/>
                  </a:solidFill>
                  <a:latin typeface="微软雅黑" panose="020B0503020204020204" pitchFamily="34" charset="-122"/>
                  <a:ea typeface="微软雅黑" panose="020B0503020204020204" pitchFamily="34" charset="-122"/>
                </a:rPr>
                <a:t>与预算口径衔接一致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8" name="Rectangle 38"/>
          <p:cNvSpPr/>
          <p:nvPr/>
        </p:nvSpPr>
        <p:spPr>
          <a:xfrm>
            <a:off x="273685" y="2704464"/>
            <a:ext cx="3924300" cy="301055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lIns="248694" tIns="186521" rIns="124347" bIns="62174">
            <a:norm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lnSpc>
                <a:spcPct val="150000"/>
              </a:lnSpc>
              <a:buClr>
                <a:srgbClr val="FFFF00"/>
              </a:buClr>
              <a:buSzPct val="120000"/>
              <a:defRPr/>
            </a:pPr>
            <a:r>
              <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（一）单位范围</a:t>
            </a:r>
            <a:endParaRPr lang="zh-CN" altLang="en-US"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358775" eaLnBrk="1" hangingPunct="1">
              <a:lnSpc>
                <a:spcPct val="150000"/>
              </a:lnSpc>
              <a:buClr>
                <a:srgbClr val="FFFF00"/>
              </a:buClr>
              <a:buSzPct val="120000"/>
              <a:buFont typeface="Wingdings" panose="05000000000000000000" pitchFamily="2" charset="2"/>
              <a:buNone/>
              <a:defRPr/>
            </a:pPr>
            <a:r>
              <a:rPr lang="zh-CN" altLang="zh-CN"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包括列入</a:t>
            </a:r>
            <a:r>
              <a:rPr lang="en-US" altLang="zh-CN" sz="16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zh-CN" sz="16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年部门</a:t>
            </a:r>
            <a:r>
              <a:rPr lang="zh-CN" altLang="zh-CN"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预算编报范围的</a:t>
            </a:r>
            <a:r>
              <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各级各类</a:t>
            </a:r>
            <a:r>
              <a:rPr lang="zh-CN" altLang="zh-CN"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行政事业单位</a:t>
            </a:r>
            <a:r>
              <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和其他单位</a:t>
            </a:r>
            <a:r>
              <a:rPr lang="zh-CN" altLang="en-US" sz="16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358775" eaLnBrk="1" hangingPunct="1">
              <a:lnSpc>
                <a:spcPct val="150000"/>
              </a:lnSpc>
              <a:buClr>
                <a:srgbClr val="FFFF00"/>
              </a:buClr>
              <a:buSzPct val="120000"/>
              <a:defRPr/>
            </a:pPr>
            <a:endParaRPr lang="en-US" altLang="zh-CN" sz="16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150000"/>
              </a:lnSpc>
              <a:defRPr/>
            </a:pPr>
            <a:endParaRPr lang="en-US" sz="1600" dirty="0">
              <a:solidFill>
                <a:srgbClr val="FFFFFF"/>
              </a:solidFill>
              <a:cs typeface="微软雅黑" panose="020B0503020204020204" pitchFamily="34" charset="-122"/>
            </a:endParaRPr>
          </a:p>
        </p:txBody>
      </p:sp>
      <p:sp>
        <p:nvSpPr>
          <p:cNvPr id="19" name="Rectangle 37"/>
          <p:cNvSpPr/>
          <p:nvPr/>
        </p:nvSpPr>
        <p:spPr>
          <a:xfrm>
            <a:off x="4895850" y="2708275"/>
            <a:ext cx="3924300" cy="2863866"/>
          </a:xfrm>
          <a:prstGeom prst="rect">
            <a:avLst/>
          </a:prstGeom>
          <a:gradFill flip="none" rotWithShape="1">
            <a:gsLst>
              <a:gs pos="0">
                <a:srgbClr val="0078D7">
                  <a:tint val="66000"/>
                  <a:satMod val="160000"/>
                </a:srgbClr>
              </a:gs>
              <a:gs pos="50000">
                <a:srgbClr val="0078D7">
                  <a:tint val="44500"/>
                  <a:satMod val="160000"/>
                </a:srgbClr>
              </a:gs>
              <a:gs pos="100000">
                <a:srgbClr val="0078D7">
                  <a:tint val="23500"/>
                  <a:satMod val="160000"/>
                </a:srgbClr>
              </a:gs>
            </a:gsLst>
            <a:lin ang="2700000" scaled="1"/>
            <a:tileRect/>
          </a:gradFill>
        </p:spPr>
        <p:txBody>
          <a:bodyPr lIns="248694" tIns="186521" rIns="124347" bIns="62174"/>
          <a:lstStyle/>
          <a:p>
            <a:pPr eaLnBrk="1" hangingPunct="1">
              <a:lnSpc>
                <a:spcPct val="150000"/>
              </a:lnSpc>
              <a:buClr>
                <a:srgbClr val="FFFF00"/>
              </a:buClr>
              <a:buSzPct val="120000"/>
              <a:defRPr/>
            </a:pPr>
            <a:r>
              <a:rPr lang="zh-CN" altLang="en-US" sz="1600" b="1" dirty="0">
                <a:solidFill>
                  <a:srgbClr val="002060"/>
                </a:solidFill>
                <a:latin typeface="微软雅黑" panose="020B0503020204020204" pitchFamily="34" charset="-122"/>
                <a:ea typeface="微软雅黑" panose="020B0503020204020204" pitchFamily="34" charset="-122"/>
              </a:rPr>
              <a:t>（二）资金范围</a:t>
            </a:r>
            <a:endParaRPr lang="en-US" altLang="zh-CN" sz="1600" b="1" dirty="0">
              <a:solidFill>
                <a:srgbClr val="002060"/>
              </a:solidFill>
              <a:latin typeface="微软雅黑" panose="020B0503020204020204" pitchFamily="34" charset="-122"/>
              <a:ea typeface="微软雅黑" panose="020B0503020204020204" pitchFamily="34" charset="-122"/>
            </a:endParaRPr>
          </a:p>
          <a:p>
            <a:pPr indent="363855" eaLnBrk="1" hangingPunct="1">
              <a:lnSpc>
                <a:spcPct val="150000"/>
              </a:lnSpc>
              <a:buClr>
                <a:srgbClr val="FFFF00"/>
              </a:buClr>
              <a:buSzPct val="120000"/>
              <a:defRPr/>
            </a:pPr>
            <a:r>
              <a:rPr lang="zh-CN" altLang="en-US" sz="1600" dirty="0" smtClean="0">
                <a:solidFill>
                  <a:srgbClr val="002060"/>
                </a:solidFill>
                <a:latin typeface="微软雅黑" panose="020B0503020204020204" pitchFamily="34" charset="-122"/>
                <a:ea typeface="微软雅黑" panose="020B0503020204020204" pitchFamily="34" charset="-122"/>
              </a:rPr>
              <a:t>包括单位纳入部门预算范围的全部收支情况，编报口径与单位综合预算衔接一致。</a:t>
            </a:r>
            <a:endParaRPr lang="en-US" altLang="zh-CN" sz="1600" dirty="0">
              <a:solidFill>
                <a:srgbClr val="002060"/>
              </a:solidFill>
              <a:latin typeface="微软雅黑" panose="020B0503020204020204" pitchFamily="34" charset="-122"/>
              <a:ea typeface="微软雅黑" panose="020B0503020204020204" pitchFamily="34" charset="-122"/>
            </a:endParaRPr>
          </a:p>
          <a:p>
            <a:pPr indent="363855" eaLnBrk="1" hangingPunct="1">
              <a:lnSpc>
                <a:spcPct val="150000"/>
              </a:lnSpc>
              <a:buClr>
                <a:srgbClr val="FFFF00"/>
              </a:buClr>
              <a:buSzPct val="120000"/>
              <a:defRPr/>
            </a:pPr>
            <a:r>
              <a:rPr lang="zh-CN" altLang="zh-CN" sz="1600" dirty="0">
                <a:solidFill>
                  <a:srgbClr val="002060"/>
                </a:solidFill>
                <a:latin typeface="微软雅黑" panose="020B0503020204020204" pitchFamily="34" charset="-122"/>
                <a:ea typeface="微软雅黑" panose="020B0503020204020204" pitchFamily="34" charset="-122"/>
              </a:rPr>
              <a:t>仅反映一般公共预算财政拨款和政府性基金预算财政拨款；国有资本经营预算财政拨款暂不纳入部门决算反映。</a:t>
            </a:r>
            <a:endParaRPr lang="zh-CN" altLang="en-US" sz="1600" dirty="0">
              <a:solidFill>
                <a:srgbClr val="002060"/>
              </a:solidFill>
              <a:latin typeface="微软雅黑" panose="020B0503020204020204" pitchFamily="34" charset="-122"/>
              <a:ea typeface="微软雅黑" panose="020B0503020204020204" pitchFamily="34" charset="-122"/>
            </a:endParaRPr>
          </a:p>
          <a:p>
            <a:pPr algn="ctr" eaLnBrk="1" hangingPunct="1">
              <a:lnSpc>
                <a:spcPct val="150000"/>
              </a:lnSpc>
              <a:buClr>
                <a:srgbClr val="FFFF00"/>
              </a:buClr>
              <a:buSzPct val="120000"/>
              <a:defRPr/>
            </a:pPr>
            <a:endParaRPr lang="en-US" sz="1600" dirty="0" err="1">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3214678" y="1357298"/>
            <a:ext cx="5929322" cy="4976783"/>
            <a:chOff x="3252394" y="1716074"/>
            <a:chExt cx="5929393" cy="4608512"/>
          </a:xfrm>
        </p:grpSpPr>
        <p:sp>
          <p:nvSpPr>
            <p:cNvPr id="20" name="矩形 19"/>
            <p:cNvSpPr/>
            <p:nvPr/>
          </p:nvSpPr>
          <p:spPr>
            <a:xfrm>
              <a:off x="3397909" y="1716074"/>
              <a:ext cx="5783878" cy="4608512"/>
            </a:xfrm>
            <a:prstGeom prst="rect">
              <a:avLst/>
            </a:prstGeom>
            <a:gradFill flip="none" rotWithShape="1">
              <a:gsLst>
                <a:gs pos="50000">
                  <a:srgbClr val="0070C0">
                    <a:tint val="44500"/>
                    <a:satMod val="160000"/>
                    <a:alpha val="30000"/>
                  </a:srgbClr>
                </a:gs>
                <a:gs pos="100000">
                  <a:srgbClr val="0070C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64524" name="Rectangle 3"/>
            <p:cNvSpPr>
              <a:spLocks noChangeArrowheads="1"/>
            </p:cNvSpPr>
            <p:nvPr/>
          </p:nvSpPr>
          <p:spPr bwMode="auto">
            <a:xfrm>
              <a:off x="3466710" y="2112984"/>
              <a:ext cx="5143597" cy="33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Clr>
                  <a:srgbClr val="FFFF00"/>
                </a:buClr>
                <a:buSzPct val="120000"/>
                <a:buFontTx/>
                <a:buNone/>
              </a:pPr>
              <a:r>
                <a:rPr lang="zh-CN" altLang="en-US" sz="2000" dirty="0" smtClean="0">
                  <a:solidFill>
                    <a:srgbClr val="114F95"/>
                  </a:solidFill>
                  <a:latin typeface="微软雅黑" panose="020B0503020204020204" pitchFamily="34" charset="-122"/>
                  <a:ea typeface="微软雅黑" panose="020B0503020204020204" pitchFamily="34" charset="-122"/>
                </a:rPr>
                <a:t>        本</a:t>
              </a:r>
              <a:r>
                <a:rPr lang="zh-CN" altLang="en-US" sz="2000" dirty="0">
                  <a:solidFill>
                    <a:srgbClr val="114F95"/>
                  </a:solidFill>
                  <a:latin typeface="微软雅黑" panose="020B0503020204020204" pitchFamily="34" charset="-122"/>
                  <a:ea typeface="微软雅黑" panose="020B0503020204020204" pitchFamily="34" charset="-122"/>
                </a:rPr>
                <a:t>套决算收支报表均不包括</a:t>
              </a:r>
              <a:r>
                <a:rPr lang="zh-CN" altLang="en-US" sz="2000" b="1" dirty="0">
                  <a:solidFill>
                    <a:srgbClr val="114F95"/>
                  </a:solidFill>
                  <a:latin typeface="微软雅黑" panose="020B0503020204020204" pitchFamily="34" charset="-122"/>
                  <a:ea typeface="微软雅黑" panose="020B0503020204020204" pitchFamily="34" charset="-122"/>
                </a:rPr>
                <a:t>未纳入部门预算管理的</a:t>
              </a:r>
              <a:r>
                <a:rPr lang="zh-CN" altLang="en-US" sz="2000" dirty="0">
                  <a:solidFill>
                    <a:srgbClr val="114F95"/>
                  </a:solidFill>
                  <a:latin typeface="微软雅黑" panose="020B0503020204020204" pitchFamily="34" charset="-122"/>
                  <a:ea typeface="微软雅黑" panose="020B0503020204020204" pitchFamily="34" charset="-122"/>
                </a:rPr>
                <a:t>偿还性资金。</a:t>
              </a:r>
              <a:endParaRPr lang="zh-CN" altLang="en-US" sz="20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2" name="直接连接符 21"/>
            <p:cNvCxnSpPr/>
            <p:nvPr/>
          </p:nvCxnSpPr>
          <p:spPr>
            <a:xfrm>
              <a:off x="3252394" y="2046833"/>
              <a:ext cx="428633" cy="147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4516"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9312C9E-0E10-4C8A-9F17-DEAE828FA36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6" name="图文框 5"/>
          <p:cNvSpPr/>
          <p:nvPr/>
        </p:nvSpPr>
        <p:spPr>
          <a:xfrm>
            <a:off x="168275" y="1340485"/>
            <a:ext cx="2975610" cy="83185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rgbClr val="002060"/>
                </a:solidFill>
                <a:latin typeface="微软雅黑" panose="020B0503020204020204" pitchFamily="34" charset="-122"/>
                <a:ea typeface="微软雅黑" panose="020B0503020204020204" pitchFamily="34" charset="-122"/>
              </a:rPr>
              <a:t>（一）偿还性资金</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4" name="图文框 23"/>
          <p:cNvSpPr/>
          <p:nvPr/>
        </p:nvSpPr>
        <p:spPr>
          <a:xfrm>
            <a:off x="214282" y="4714884"/>
            <a:ext cx="2714644" cy="83185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rgbClr val="002060"/>
                </a:solidFill>
                <a:latin typeface="微软雅黑" panose="020B0503020204020204" pitchFamily="34" charset="-122"/>
                <a:ea typeface="微软雅黑" panose="020B0503020204020204" pitchFamily="34" charset="-122"/>
              </a:rPr>
              <a:t>（三）</a:t>
            </a:r>
            <a:r>
              <a:rPr lang="zh-CN" altLang="en-US" sz="1600" dirty="0">
                <a:solidFill>
                  <a:srgbClr val="002060"/>
                </a:solidFill>
                <a:latin typeface="微软雅黑" panose="020B0503020204020204" pitchFamily="34" charset="-122"/>
                <a:ea typeface="微软雅黑" panose="020B0503020204020204" pitchFamily="34" charset="-122"/>
              </a:rPr>
              <a:t>会计科目与决算报表对应关系</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12" name="图文框 11"/>
          <p:cNvSpPr/>
          <p:nvPr/>
        </p:nvSpPr>
        <p:spPr>
          <a:xfrm>
            <a:off x="214282" y="3000372"/>
            <a:ext cx="2747541" cy="83185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rgbClr val="002060"/>
                </a:solidFill>
                <a:latin typeface="微软雅黑" panose="020B0503020204020204" pitchFamily="34" charset="-122"/>
                <a:ea typeface="微软雅黑" panose="020B0503020204020204" pitchFamily="34" charset="-122"/>
              </a:rPr>
              <a:t>（二）</a:t>
            </a:r>
            <a:r>
              <a:rPr lang="zh-CN" altLang="en-US" sz="1600" dirty="0">
                <a:solidFill>
                  <a:srgbClr val="002060"/>
                </a:solidFill>
                <a:latin typeface="微软雅黑" panose="020B0503020204020204" pitchFamily="34" charset="-122"/>
                <a:ea typeface="微软雅黑" panose="020B0503020204020204" pitchFamily="34" charset="-122"/>
              </a:rPr>
              <a:t>决算与会计关系</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2" name="文本框 3"/>
          <p:cNvSpPr txBox="1">
            <a:spLocks noChangeArrowheads="1"/>
          </p:cNvSpPr>
          <p:nvPr/>
        </p:nvSpPr>
        <p:spPr bwMode="auto">
          <a:xfrm>
            <a:off x="3568531" y="72463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二、填报口径</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4" name="矩形 13"/>
          <p:cNvSpPr/>
          <p:nvPr/>
        </p:nvSpPr>
        <p:spPr>
          <a:xfrm>
            <a:off x="827584" y="6362595"/>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灯片编号占位符 3"/>
          <p:cNvSpPr>
            <a:spLocks noGrp="1"/>
          </p:cNvSpPr>
          <p:nvPr>
            <p:ph type="sldNum" sz="quarter" idx="10"/>
          </p:nvPr>
        </p:nvSpPr>
        <p:spPr bwMode="auto">
          <a:xfrm>
            <a:off x="6974840" y="6381115"/>
            <a:ext cx="2133600" cy="2343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E19C07C-92AF-41CF-A223-17B566933A60}" type="slidenum">
              <a:rPr lang="zh-CN" altLang="en-US" sz="1600">
                <a:solidFill>
                  <a:srgbClr val="000000"/>
                </a:solidFill>
                <a:latin typeface="微软雅黑" panose="020B0503020204020204" pitchFamily="34" charset="-122"/>
                <a:ea typeface="微软雅黑" panose="020B0503020204020204" pitchFamily="34" charset="-122"/>
              </a:rPr>
            </a:fld>
            <a:endParaRPr lang="zh-CN" altLang="en-US" sz="1600">
              <a:solidFill>
                <a:srgbClr val="0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bwMode="auto">
          <a:xfrm>
            <a:off x="3214678" y="1000108"/>
            <a:ext cx="6013300" cy="4337081"/>
            <a:chOff x="3130712" y="1290505"/>
            <a:chExt cx="6013288" cy="5686156"/>
          </a:xfrm>
        </p:grpSpPr>
        <p:sp>
          <p:nvSpPr>
            <p:cNvPr id="20" name="矩形 19"/>
            <p:cNvSpPr/>
            <p:nvPr/>
          </p:nvSpPr>
          <p:spPr>
            <a:xfrm>
              <a:off x="3313606" y="1290505"/>
              <a:ext cx="5783878" cy="5686156"/>
            </a:xfrm>
            <a:prstGeom prst="rect">
              <a:avLst/>
            </a:prstGeom>
            <a:gradFill flip="none" rotWithShape="1">
              <a:gsLst>
                <a:gs pos="50000">
                  <a:srgbClr val="0070C0">
                    <a:tint val="44500"/>
                    <a:satMod val="160000"/>
                    <a:alpha val="30000"/>
                  </a:srgbClr>
                </a:gs>
                <a:gs pos="100000">
                  <a:srgbClr val="0070C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130712" y="4849555"/>
              <a:ext cx="857254" cy="2082"/>
            </a:xfrm>
            <a:prstGeom prst="line">
              <a:avLst/>
            </a:prstGeom>
          </p:spPr>
          <p:style>
            <a:lnRef idx="3">
              <a:schemeClr val="accent1"/>
            </a:lnRef>
            <a:fillRef idx="0">
              <a:schemeClr val="accent1"/>
            </a:fillRef>
            <a:effectRef idx="2">
              <a:schemeClr val="accent1"/>
            </a:effectRef>
            <a:fontRef idx="minor">
              <a:schemeClr val="tx1"/>
            </a:fontRef>
          </p:style>
        </p:cxnSp>
        <p:sp>
          <p:nvSpPr>
            <p:cNvPr id="16" name="Rectangle 3"/>
            <p:cNvSpPr>
              <a:spLocks noChangeArrowheads="1"/>
            </p:cNvSpPr>
            <p:nvPr/>
          </p:nvSpPr>
          <p:spPr bwMode="auto">
            <a:xfrm>
              <a:off x="3401728" y="1700807"/>
              <a:ext cx="5742272" cy="500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Clr>
                  <a:srgbClr val="FFFF00"/>
                </a:buClr>
                <a:buSzPct val="120000"/>
                <a:buNone/>
                <a:defRPr/>
              </a:pPr>
              <a:endParaRPr lang="en-US" altLang="zh-CN" sz="1600" dirty="0">
                <a:solidFill>
                  <a:srgbClr val="002060"/>
                </a:solidFill>
                <a:latin typeface="微软雅黑" panose="020B0503020204020204" pitchFamily="34" charset="-122"/>
                <a:ea typeface="微软雅黑" panose="020B0503020204020204" pitchFamily="34" charset="-122"/>
              </a:endParaRPr>
            </a:p>
          </p:txBody>
        </p:sp>
      </p:grpSp>
      <p:sp>
        <p:nvSpPr>
          <p:cNvPr id="28" name="图文框 27"/>
          <p:cNvSpPr/>
          <p:nvPr/>
        </p:nvSpPr>
        <p:spPr>
          <a:xfrm>
            <a:off x="104140" y="1557020"/>
            <a:ext cx="2747541" cy="805815"/>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dirty="0">
                <a:solidFill>
                  <a:srgbClr val="002060"/>
                </a:solidFill>
                <a:latin typeface="微软雅黑" panose="020B0503020204020204" pitchFamily="34" charset="-122"/>
                <a:ea typeface="微软雅黑" panose="020B0503020204020204" pitchFamily="34" charset="-122"/>
              </a:rPr>
              <a:t>（一）偿还性资金</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31" name="图文框 30"/>
          <p:cNvSpPr/>
          <p:nvPr/>
        </p:nvSpPr>
        <p:spPr>
          <a:xfrm>
            <a:off x="142844" y="3286124"/>
            <a:ext cx="2963545" cy="805815"/>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（二）</a:t>
            </a:r>
            <a:r>
              <a:rPr lang="zh-CN" altLang="en-US" sz="1600" b="1" dirty="0">
                <a:solidFill>
                  <a:srgbClr val="002060"/>
                </a:solidFill>
                <a:latin typeface="微软雅黑" panose="020B0503020204020204" pitchFamily="34" charset="-122"/>
                <a:ea typeface="微软雅黑" panose="020B0503020204020204" pitchFamily="34" charset="-122"/>
              </a:rPr>
              <a:t>决算与会计关系</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420110" y="1501744"/>
            <a:ext cx="5552436" cy="4499024"/>
            <a:chOff x="3275856" y="1674466"/>
            <a:chExt cx="5552233" cy="4940902"/>
          </a:xfrm>
        </p:grpSpPr>
        <p:sp>
          <p:nvSpPr>
            <p:cNvPr id="34" name="下箭头 30"/>
            <p:cNvSpPr/>
            <p:nvPr/>
          </p:nvSpPr>
          <p:spPr>
            <a:xfrm>
              <a:off x="4932040" y="2060848"/>
              <a:ext cx="288032" cy="576064"/>
            </a:xfrm>
            <a:custGeom>
              <a:avLst/>
              <a:gdLst/>
              <a:ahLst/>
              <a:cxnLst/>
              <a:rect l="l" t="t" r="r" b="b"/>
              <a:pathLst>
                <a:path w="288032" h="576064">
                  <a:moveTo>
                    <a:pt x="0" y="0"/>
                  </a:moveTo>
                  <a:lnTo>
                    <a:pt x="144016" y="0"/>
                  </a:lnTo>
                  <a:lnTo>
                    <a:pt x="144016" y="288032"/>
                  </a:lnTo>
                  <a:lnTo>
                    <a:pt x="288032" y="288032"/>
                  </a:lnTo>
                  <a:lnTo>
                    <a:pt x="0" y="576064"/>
                  </a:lnTo>
                  <a:close/>
                </a:path>
              </a:pathLst>
            </a:custGeom>
            <a:solidFill>
              <a:srgbClr val="3674B3"/>
            </a:solid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下箭头 30"/>
            <p:cNvSpPr/>
            <p:nvPr/>
          </p:nvSpPr>
          <p:spPr>
            <a:xfrm flipH="1">
              <a:off x="4644008" y="2060848"/>
              <a:ext cx="288032" cy="576064"/>
            </a:xfrm>
            <a:custGeom>
              <a:avLst/>
              <a:gdLst/>
              <a:ahLst/>
              <a:cxnLst/>
              <a:rect l="l" t="t" r="r" b="b"/>
              <a:pathLst>
                <a:path w="288032" h="576064">
                  <a:moveTo>
                    <a:pt x="0" y="0"/>
                  </a:moveTo>
                  <a:lnTo>
                    <a:pt x="144016" y="0"/>
                  </a:lnTo>
                  <a:lnTo>
                    <a:pt x="144016" y="288032"/>
                  </a:lnTo>
                  <a:lnTo>
                    <a:pt x="288032" y="288032"/>
                  </a:lnTo>
                  <a:lnTo>
                    <a:pt x="0" y="576064"/>
                  </a:lnTo>
                  <a:close/>
                </a:path>
              </a:pathLst>
            </a:custGeom>
            <a:solidFill>
              <a:schemeClr val="bg1"/>
            </a:solid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6" name="圆角矩形 35"/>
            <p:cNvSpPr/>
            <p:nvPr/>
          </p:nvSpPr>
          <p:spPr>
            <a:xfrm>
              <a:off x="3275856" y="2636912"/>
              <a:ext cx="3312368" cy="792088"/>
            </a:xfrm>
            <a:prstGeom prst="roundRect">
              <a:avLst/>
            </a:prstGeom>
            <a:gradFill flip="none" rotWithShape="1">
              <a:gsLst>
                <a:gs pos="0">
                  <a:srgbClr val="61B0FF">
                    <a:shade val="30000"/>
                    <a:satMod val="115000"/>
                  </a:srgbClr>
                </a:gs>
                <a:gs pos="50000">
                  <a:srgbClr val="61B0FF">
                    <a:shade val="67500"/>
                    <a:satMod val="115000"/>
                  </a:srgbClr>
                </a:gs>
                <a:gs pos="100000">
                  <a:srgbClr val="61B0FF">
                    <a:shade val="100000"/>
                    <a:satMod val="115000"/>
                  </a:srgbClr>
                </a:gs>
              </a:gsLst>
              <a:lin ang="8100000" scaled="1"/>
              <a:tileRect/>
            </a:gradFill>
            <a:ln>
              <a:solidFill>
                <a:srgbClr val="114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会计数据的搬运工</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5499235" y="3586118"/>
              <a:ext cx="3320797" cy="1318221"/>
            </a:xfrm>
            <a:prstGeom prst="rect">
              <a:avLst/>
            </a:prstGeom>
            <a:ln w="28575">
              <a:solidFill>
                <a:srgbClr val="114F95"/>
              </a:solidFill>
            </a:ln>
          </p:spPr>
          <p:txBody>
            <a:bodyPr wrap="square">
              <a:spAutoFit/>
            </a:bodyPr>
            <a:lstStyle/>
            <a:p>
              <a:pPr>
                <a:lnSpc>
                  <a:spcPct val="150000"/>
                </a:lnSpc>
                <a:buFont typeface="Wingdings" panose="05000000000000000000" pitchFamily="2" charset="2"/>
                <a:buChar char="l"/>
              </a:pPr>
              <a:r>
                <a:rPr lang="zh-CN" altLang="en-US" sz="1600" b="1" dirty="0" smtClean="0">
                  <a:solidFill>
                    <a:srgbClr val="114F95"/>
                  </a:solidFill>
                  <a:latin typeface="微软雅黑" panose="020B0503020204020204" pitchFamily="34" charset="-122"/>
                  <a:ea typeface="微软雅黑" panose="020B0503020204020204" pitchFamily="34" charset="-122"/>
                </a:rPr>
                <a:t>按照执行会计制度的类型填报；</a:t>
              </a:r>
              <a:endParaRPr lang="en-US" altLang="zh-CN" sz="1600" b="1" dirty="0" smtClean="0">
                <a:solidFill>
                  <a:srgbClr val="114F95"/>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l"/>
              </a:pPr>
              <a:r>
                <a:rPr lang="en-US" altLang="zh-CN" sz="1600" b="1" dirty="0" smtClean="0">
                  <a:solidFill>
                    <a:srgbClr val="114F95"/>
                  </a:solidFill>
                  <a:latin typeface="微软雅黑" panose="020B0503020204020204" pitchFamily="34" charset="-122"/>
                  <a:ea typeface="微软雅黑" panose="020B0503020204020204" pitchFamily="34" charset="-122"/>
                </a:rPr>
                <a:t>《</a:t>
              </a:r>
              <a:r>
                <a:rPr lang="zh-CN" altLang="en-US" sz="1600" b="1" dirty="0" smtClean="0">
                  <a:solidFill>
                    <a:srgbClr val="114F95"/>
                  </a:solidFill>
                  <a:latin typeface="微软雅黑" panose="020B0503020204020204" pitchFamily="34" charset="-122"/>
                  <a:ea typeface="微软雅黑" panose="020B0503020204020204" pitchFamily="34" charset="-122"/>
                </a:rPr>
                <a:t>政府会计制度</a:t>
              </a:r>
              <a:r>
                <a:rPr lang="en-US" altLang="zh-CN" sz="1600" b="1" dirty="0" smtClean="0">
                  <a:solidFill>
                    <a:srgbClr val="114F95"/>
                  </a:solidFill>
                  <a:latin typeface="微软雅黑" panose="020B0503020204020204" pitchFamily="34" charset="-122"/>
                  <a:ea typeface="微软雅黑" panose="020B0503020204020204" pitchFamily="34" charset="-122"/>
                </a:rPr>
                <a:t>》《</a:t>
              </a:r>
              <a:r>
                <a:rPr lang="zh-CN" altLang="en-US" sz="1600" b="1" dirty="0" smtClean="0">
                  <a:solidFill>
                    <a:srgbClr val="114F95"/>
                  </a:solidFill>
                  <a:latin typeface="微软雅黑" panose="020B0503020204020204" pitchFamily="34" charset="-122"/>
                  <a:ea typeface="微软雅黑" panose="020B0503020204020204" pitchFamily="34" charset="-122"/>
                </a:rPr>
                <a:t>企业会计制度</a:t>
              </a:r>
              <a:r>
                <a:rPr lang="en-US" altLang="zh-CN" sz="1600" b="1" dirty="0" smtClean="0">
                  <a:solidFill>
                    <a:srgbClr val="114F95"/>
                  </a:solidFill>
                  <a:latin typeface="微软雅黑" panose="020B0503020204020204" pitchFamily="34" charset="-122"/>
                  <a:ea typeface="微软雅黑" panose="020B0503020204020204" pitchFamily="34" charset="-122"/>
                </a:rPr>
                <a:t>》《</a:t>
              </a:r>
              <a:r>
                <a:rPr lang="zh-CN" altLang="en-US" sz="1600" b="1" dirty="0" smtClean="0">
                  <a:solidFill>
                    <a:srgbClr val="114F95"/>
                  </a:solidFill>
                  <a:latin typeface="微软雅黑" panose="020B0503020204020204" pitchFamily="34" charset="-122"/>
                  <a:ea typeface="微软雅黑" panose="020B0503020204020204" pitchFamily="34" charset="-122"/>
                </a:rPr>
                <a:t>民间非营利组织</a:t>
              </a:r>
              <a:r>
                <a:rPr lang="en-US" altLang="zh-CN" sz="1600" b="1" dirty="0" smtClean="0">
                  <a:solidFill>
                    <a:srgbClr val="114F95"/>
                  </a:solidFill>
                  <a:latin typeface="微软雅黑" panose="020B0503020204020204" pitchFamily="34" charset="-122"/>
                  <a:ea typeface="微软雅黑" panose="020B0503020204020204" pitchFamily="34" charset="-122"/>
                </a:rPr>
                <a:t>》</a:t>
              </a:r>
              <a:r>
                <a:rPr lang="zh-CN" altLang="en-US" sz="1600" b="1" dirty="0" smtClean="0">
                  <a:solidFill>
                    <a:srgbClr val="114F95"/>
                  </a:solidFill>
                  <a:latin typeface="微软雅黑" panose="020B0503020204020204" pitchFamily="34" charset="-122"/>
                  <a:ea typeface="微软雅黑" panose="020B0503020204020204" pitchFamily="34" charset="-122"/>
                </a:rPr>
                <a:t>；</a:t>
              </a:r>
              <a:endParaRPr lang="en-US" altLang="zh-CN" sz="1600" b="1" dirty="0">
                <a:solidFill>
                  <a:srgbClr val="114F95"/>
                </a:solidFill>
                <a:latin typeface="微软雅黑" panose="020B0503020204020204" pitchFamily="34" charset="-122"/>
                <a:ea typeface="微软雅黑" panose="020B0503020204020204" pitchFamily="34" charset="-122"/>
              </a:endParaRPr>
            </a:p>
          </p:txBody>
        </p:sp>
        <p:sp>
          <p:nvSpPr>
            <p:cNvPr id="40" name="直角上箭头 39"/>
            <p:cNvSpPr/>
            <p:nvPr/>
          </p:nvSpPr>
          <p:spPr>
            <a:xfrm rot="10800000" flipH="1">
              <a:off x="6588224" y="2904994"/>
              <a:ext cx="1151727" cy="681124"/>
            </a:xfrm>
            <a:prstGeom prst="bentUpArrow">
              <a:avLst>
                <a:gd name="adj1" fmla="val 7426"/>
                <a:gd name="adj2" fmla="val 14616"/>
                <a:gd name="adj3" fmla="val 23402"/>
              </a:avLst>
            </a:prstGeom>
            <a:solidFill>
              <a:srgbClr val="114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1" name="TextBox 27"/>
            <p:cNvSpPr txBox="1"/>
            <p:nvPr/>
          </p:nvSpPr>
          <p:spPr>
            <a:xfrm>
              <a:off x="6588224" y="2492896"/>
              <a:ext cx="1800200" cy="727107"/>
            </a:xfrm>
            <a:prstGeom prst="rect">
              <a:avLst/>
            </a:prstGeom>
            <a:noFill/>
          </p:spPr>
          <p:txBody>
            <a:bodyPr wrap="square" rtlCol="0">
              <a:spAutoFit/>
            </a:bodyPr>
            <a:lstStyle/>
            <a:p>
              <a:r>
                <a:rPr lang="zh-CN" altLang="en-US" sz="1600" dirty="0">
                  <a:solidFill>
                    <a:srgbClr val="114F95"/>
                  </a:solidFill>
                  <a:latin typeface="微软雅黑" panose="020B0503020204020204" pitchFamily="34" charset="-122"/>
                  <a:ea typeface="微软雅黑" panose="020B0503020204020204" pitchFamily="34" charset="-122"/>
                </a:rPr>
                <a:t>对应关系表</a:t>
              </a:r>
              <a:endParaRPr lang="zh-CN" altLang="en-US" sz="1600" dirty="0">
                <a:solidFill>
                  <a:srgbClr val="114F95"/>
                </a:solidFill>
                <a:latin typeface="微软雅黑" panose="020B0503020204020204" pitchFamily="34" charset="-122"/>
                <a:ea typeface="微软雅黑" panose="020B0503020204020204" pitchFamily="34" charset="-122"/>
              </a:endParaRPr>
            </a:p>
            <a:p>
              <a:endParaRPr lang="zh-CN" altLang="en-US" sz="1600" dirty="0">
                <a:solidFill>
                  <a:srgbClr val="114F95"/>
                </a:solidFill>
                <a:latin typeface="微软雅黑" panose="020B0503020204020204" pitchFamily="34" charset="-122"/>
                <a:ea typeface="微软雅黑" panose="020B0503020204020204" pitchFamily="34" charset="-122"/>
              </a:endParaRPr>
            </a:p>
          </p:txBody>
        </p:sp>
        <p:sp>
          <p:nvSpPr>
            <p:cNvPr id="42" name="直角上箭头 41"/>
            <p:cNvSpPr/>
            <p:nvPr/>
          </p:nvSpPr>
          <p:spPr>
            <a:xfrm rot="5400000">
              <a:off x="3341123" y="4241318"/>
              <a:ext cx="2571690" cy="947052"/>
            </a:xfrm>
            <a:prstGeom prst="bentUpArrow">
              <a:avLst>
                <a:gd name="adj1" fmla="val 7426"/>
                <a:gd name="adj2" fmla="val 14616"/>
                <a:gd name="adj3" fmla="val 23402"/>
              </a:avLst>
            </a:prstGeom>
            <a:solidFill>
              <a:srgbClr val="114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100497" y="5037952"/>
              <a:ext cx="3727592" cy="1577416"/>
              <a:chOff x="4711505" y="5426379"/>
              <a:chExt cx="2376265" cy="1296004"/>
            </a:xfrm>
          </p:grpSpPr>
          <p:sp>
            <p:nvSpPr>
              <p:cNvPr id="48" name="矩形 47"/>
              <p:cNvSpPr/>
              <p:nvPr/>
            </p:nvSpPr>
            <p:spPr>
              <a:xfrm>
                <a:off x="4711505" y="5426379"/>
                <a:ext cx="2376264" cy="432000"/>
              </a:xfrm>
              <a:prstGeom prst="rect">
                <a:avLst/>
              </a:prstGeom>
              <a:solidFill>
                <a:srgbClr val="114F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会计是决算的依据</a:t>
                </a:r>
                <a:endParaRPr lang="zh-CN" altLang="en-US" sz="1600" dirty="0">
                  <a:latin typeface="微软雅黑" panose="020B0503020204020204" pitchFamily="34" charset="-122"/>
                  <a:ea typeface="微软雅黑" panose="020B0503020204020204" pitchFamily="34" charset="-122"/>
                </a:endParaRPr>
              </a:p>
            </p:txBody>
          </p:sp>
          <p:sp>
            <p:nvSpPr>
              <p:cNvPr id="49" name="矩形 48"/>
              <p:cNvSpPr/>
              <p:nvPr/>
            </p:nvSpPr>
            <p:spPr>
              <a:xfrm>
                <a:off x="4711505" y="6290383"/>
                <a:ext cx="2376264" cy="432000"/>
              </a:xfrm>
              <a:prstGeom prst="rect">
                <a:avLst/>
              </a:prstGeom>
              <a:solidFill>
                <a:srgbClr val="114F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按照报告体例、填列会计信息</a:t>
                </a:r>
                <a:endParaRPr lang="zh-CN" altLang="en-US" sz="1600" dirty="0">
                  <a:latin typeface="微软雅黑" panose="020B0503020204020204" pitchFamily="34" charset="-122"/>
                  <a:ea typeface="微软雅黑" panose="020B0503020204020204" pitchFamily="34" charset="-122"/>
                </a:endParaRPr>
              </a:p>
            </p:txBody>
          </p:sp>
          <p:sp>
            <p:nvSpPr>
              <p:cNvPr id="50" name="矩形 49"/>
              <p:cNvSpPr/>
              <p:nvPr/>
            </p:nvSpPr>
            <p:spPr>
              <a:xfrm>
                <a:off x="4711506" y="5858381"/>
                <a:ext cx="2376264" cy="432000"/>
              </a:xfrm>
              <a:prstGeom prst="rect">
                <a:avLst/>
              </a:prstGeom>
              <a:solidFill>
                <a:srgbClr val="114F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决算是会计的报告</a:t>
                </a:r>
                <a:endParaRPr lang="zh-CN" altLang="en-US" sz="1600" dirty="0">
                  <a:latin typeface="微软雅黑" panose="020B0503020204020204" pitchFamily="34" charset="-122"/>
                  <a:ea typeface="微软雅黑" panose="020B0503020204020204" pitchFamily="34" charset="-122"/>
                </a:endParaRPr>
              </a:p>
            </p:txBody>
          </p:sp>
        </p:grpSp>
        <p:sp>
          <p:nvSpPr>
            <p:cNvPr id="44" name="矩形 43"/>
            <p:cNvSpPr/>
            <p:nvPr/>
          </p:nvSpPr>
          <p:spPr>
            <a:xfrm>
              <a:off x="4535799" y="1674466"/>
              <a:ext cx="792480" cy="420124"/>
            </a:xfrm>
            <a:prstGeom prst="rect">
              <a:avLst/>
            </a:prstGeom>
          </p:spPr>
          <p:txBody>
            <a:bodyPr wrap="square">
              <a:spAutoFit/>
            </a:bodyPr>
            <a:lstStyle/>
            <a:p>
              <a:r>
                <a:rPr lang="zh-CN" altLang="en-US" sz="1600" b="1" dirty="0">
                  <a:solidFill>
                    <a:srgbClr val="114F95"/>
                  </a:solidFill>
                  <a:latin typeface="微软雅黑" panose="020B0503020204020204" pitchFamily="34" charset="-122"/>
                  <a:ea typeface="微软雅黑" panose="020B0503020204020204" pitchFamily="34" charset="-122"/>
                </a:rPr>
                <a:t>做决算</a:t>
              </a:r>
              <a:endParaRPr lang="zh-CN" altLang="en-US" sz="1600" b="1" dirty="0">
                <a:solidFill>
                  <a:srgbClr val="114F95"/>
                </a:solidFill>
                <a:latin typeface="微软雅黑" panose="020B0503020204020204" pitchFamily="34" charset="-122"/>
                <a:ea typeface="微软雅黑" panose="020B0503020204020204" pitchFamily="34" charset="-122"/>
              </a:endParaRPr>
            </a:p>
          </p:txBody>
        </p:sp>
      </p:grpSp>
      <p:sp>
        <p:nvSpPr>
          <p:cNvPr id="29" name="文本框 3"/>
          <p:cNvSpPr txBox="1">
            <a:spLocks noChangeArrowheads="1"/>
          </p:cNvSpPr>
          <p:nvPr/>
        </p:nvSpPr>
        <p:spPr bwMode="auto">
          <a:xfrm>
            <a:off x="3568531" y="72463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二、填报口径</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4" name="图文框 23"/>
          <p:cNvSpPr/>
          <p:nvPr/>
        </p:nvSpPr>
        <p:spPr>
          <a:xfrm>
            <a:off x="142844" y="5000636"/>
            <a:ext cx="2747541" cy="83185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rgbClr val="002060"/>
                </a:solidFill>
                <a:latin typeface="微软雅黑" panose="020B0503020204020204" pitchFamily="34" charset="-122"/>
                <a:ea typeface="微软雅黑" panose="020B0503020204020204" pitchFamily="34" charset="-122"/>
              </a:rPr>
              <a:t>（三）</a:t>
            </a:r>
            <a:r>
              <a:rPr lang="zh-CN" altLang="en-US" sz="1600" dirty="0">
                <a:solidFill>
                  <a:srgbClr val="002060"/>
                </a:solidFill>
                <a:latin typeface="微软雅黑" panose="020B0503020204020204" pitchFamily="34" charset="-122"/>
                <a:ea typeface="微软雅黑" panose="020B0503020204020204" pitchFamily="34" charset="-122"/>
              </a:rPr>
              <a:t>会计科目与决算报表对应关系</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26" name="矩形 25"/>
          <p:cNvSpPr/>
          <p:nvPr/>
        </p:nvSpPr>
        <p:spPr>
          <a:xfrm>
            <a:off x="827584" y="6362595"/>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E19C07C-92AF-41CF-A223-17B566933A60}" type="slidenum">
              <a:rPr lang="zh-CN" altLang="en-US" sz="1600">
                <a:solidFill>
                  <a:srgbClr val="000000"/>
                </a:solidFill>
                <a:latin typeface="微软雅黑" panose="020B0503020204020204" pitchFamily="34" charset="-122"/>
                <a:ea typeface="微软雅黑" panose="020B0503020204020204" pitchFamily="34" charset="-122"/>
              </a:rPr>
            </a:fld>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20" name="矩形 19"/>
          <p:cNvSpPr/>
          <p:nvPr/>
        </p:nvSpPr>
        <p:spPr bwMode="auto">
          <a:xfrm>
            <a:off x="3360420" y="1341755"/>
            <a:ext cx="5783580" cy="5039360"/>
          </a:xfrm>
          <a:prstGeom prst="rect">
            <a:avLst/>
          </a:prstGeom>
          <a:gradFill flip="none" rotWithShape="1">
            <a:gsLst>
              <a:gs pos="50000">
                <a:srgbClr val="0070C0">
                  <a:tint val="44500"/>
                  <a:satMod val="160000"/>
                  <a:alpha val="30000"/>
                </a:srgbClr>
              </a:gs>
              <a:gs pos="100000">
                <a:srgbClr val="0070C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28" name="图文框 27"/>
          <p:cNvSpPr/>
          <p:nvPr/>
        </p:nvSpPr>
        <p:spPr>
          <a:xfrm>
            <a:off x="168275" y="1341755"/>
            <a:ext cx="2747541" cy="766445"/>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dirty="0">
                <a:solidFill>
                  <a:srgbClr val="002060"/>
                </a:solidFill>
                <a:latin typeface="微软雅黑" panose="020B0503020204020204" pitchFamily="34" charset="-122"/>
                <a:ea typeface="微软雅黑" panose="020B0503020204020204" pitchFamily="34" charset="-122"/>
              </a:rPr>
              <a:t>（一）偿还性资金</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31" name="图文框 30"/>
          <p:cNvSpPr/>
          <p:nvPr/>
        </p:nvSpPr>
        <p:spPr>
          <a:xfrm>
            <a:off x="214283" y="3071810"/>
            <a:ext cx="2714643" cy="766445"/>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（二）</a:t>
            </a:r>
            <a:r>
              <a:rPr lang="zh-CN" altLang="en-US" sz="1600" b="1" dirty="0">
                <a:solidFill>
                  <a:srgbClr val="002060"/>
                </a:solidFill>
                <a:latin typeface="微软雅黑" panose="020B0503020204020204" pitchFamily="34" charset="-122"/>
                <a:ea typeface="微软雅黑" panose="020B0503020204020204" pitchFamily="34" charset="-122"/>
              </a:rPr>
              <a:t>决算与会计关系</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143240" y="1500174"/>
            <a:ext cx="6000760" cy="5005011"/>
            <a:chOff x="3286116" y="1700212"/>
            <a:chExt cx="5857884" cy="5005011"/>
          </a:xfrm>
        </p:grpSpPr>
        <p:cxnSp>
          <p:nvCxnSpPr>
            <p:cNvPr id="22" name="直接连接符 21"/>
            <p:cNvCxnSpPr/>
            <p:nvPr/>
          </p:nvCxnSpPr>
          <p:spPr bwMode="auto">
            <a:xfrm>
              <a:off x="3286116" y="5272112"/>
              <a:ext cx="418423" cy="1588"/>
            </a:xfrm>
            <a:prstGeom prst="line">
              <a:avLst/>
            </a:prstGeom>
          </p:spPr>
          <p:style>
            <a:lnRef idx="3">
              <a:schemeClr val="accent1"/>
            </a:lnRef>
            <a:fillRef idx="0">
              <a:schemeClr val="accent1"/>
            </a:fillRef>
            <a:effectRef idx="2">
              <a:schemeClr val="accent1"/>
            </a:effectRef>
            <a:fontRef idx="minor">
              <a:schemeClr val="tx1"/>
            </a:fontRef>
          </p:style>
        </p:cxnSp>
        <p:sp>
          <p:nvSpPr>
            <p:cNvPr id="16" name="Rectangle 3"/>
            <p:cNvSpPr>
              <a:spLocks noChangeArrowheads="1"/>
            </p:cNvSpPr>
            <p:nvPr/>
          </p:nvSpPr>
          <p:spPr bwMode="auto">
            <a:xfrm>
              <a:off x="3402013" y="1700212"/>
              <a:ext cx="5741987" cy="500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Clr>
                  <a:srgbClr val="FFFF00"/>
                </a:buClr>
                <a:buSzPct val="120000"/>
                <a:buNone/>
                <a:defRPr/>
              </a:pPr>
              <a:endParaRPr lang="en-US" altLang="zh-CN" sz="1600" dirty="0">
                <a:solidFill>
                  <a:srgbClr val="00206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419872" y="1751044"/>
              <a:ext cx="5678934" cy="4922147"/>
              <a:chOff x="3419872" y="1751044"/>
              <a:chExt cx="5678934" cy="4922147"/>
            </a:xfrm>
          </p:grpSpPr>
          <p:sp>
            <p:nvSpPr>
              <p:cNvPr id="37" name="矩形 36"/>
              <p:cNvSpPr/>
              <p:nvPr/>
            </p:nvSpPr>
            <p:spPr>
              <a:xfrm>
                <a:off x="3846445" y="1796030"/>
                <a:ext cx="1393200" cy="368256"/>
              </a:xfrm>
              <a:prstGeom prst="rect">
                <a:avLst/>
              </a:prstGeom>
              <a:solidFill>
                <a:srgbClr val="114F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8" name="矩形 37"/>
              <p:cNvSpPr/>
              <p:nvPr/>
            </p:nvSpPr>
            <p:spPr>
              <a:xfrm>
                <a:off x="3429779" y="1805272"/>
                <a:ext cx="374456" cy="324036"/>
              </a:xfrm>
              <a:prstGeom prst="rect">
                <a:avLst/>
              </a:prstGeom>
              <a:noFill/>
              <a:ln w="38100" cap="flat" cmpd="sng" algn="ctr">
                <a:solidFill>
                  <a:srgbClr val="00257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2576"/>
                  </a:solidFill>
                  <a:effectLst/>
                  <a:uLnTx/>
                  <a:uFillTx/>
                  <a:latin typeface="微软雅黑" panose="020B0503020204020204" pitchFamily="34" charset="-122"/>
                  <a:ea typeface="微软雅黑" panose="020B0503020204020204" pitchFamily="34" charset="-122"/>
                </a:endParaRPr>
              </a:p>
            </p:txBody>
          </p:sp>
          <p:pic>
            <p:nvPicPr>
              <p:cNvPr id="5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419872" y="1751044"/>
                <a:ext cx="492011" cy="37102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2" name="直接连接符 51"/>
              <p:cNvCxnSpPr/>
              <p:nvPr/>
            </p:nvCxnSpPr>
            <p:spPr>
              <a:xfrm>
                <a:off x="3846443" y="2227002"/>
                <a:ext cx="1393200" cy="0"/>
              </a:xfrm>
              <a:prstGeom prst="line">
                <a:avLst/>
              </a:prstGeom>
              <a:noFill/>
              <a:ln w="38100" cap="flat" cmpd="sng" algn="ctr">
                <a:solidFill>
                  <a:srgbClr val="002576"/>
                </a:solidFill>
                <a:prstDash val="sysDot"/>
              </a:ln>
              <a:effectLst/>
            </p:spPr>
          </p:cxnSp>
          <p:sp>
            <p:nvSpPr>
              <p:cNvPr id="53" name="TextBox 56"/>
              <p:cNvSpPr txBox="1"/>
              <p:nvPr/>
            </p:nvSpPr>
            <p:spPr>
              <a:xfrm>
                <a:off x="3886779" y="1813760"/>
                <a:ext cx="651838" cy="337185"/>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rPr>
                  <a:t>收入</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4" name="TextBox 61"/>
              <p:cNvSpPr txBox="1"/>
              <p:nvPr/>
            </p:nvSpPr>
            <p:spPr>
              <a:xfrm>
                <a:off x="3835933" y="2314972"/>
                <a:ext cx="2392251" cy="1271270"/>
              </a:xfrm>
              <a:prstGeom prst="rect">
                <a:avLst/>
              </a:prstGeom>
              <a:noFill/>
              <a:ln w="28575">
                <a:solidFill>
                  <a:srgbClr val="114F95"/>
                </a:solidFill>
              </a:ln>
            </p:spPr>
            <p:txBody>
              <a:bodyPr wrap="square" rtlCol="0">
                <a:spAutoFit/>
              </a:bodyPr>
              <a:lstStyle/>
              <a:p>
                <a:pPr>
                  <a:lnSpc>
                    <a:spcPct val="120000"/>
                  </a:lnSpc>
                  <a:buClr>
                    <a:srgbClr val="114F95"/>
                  </a:buClr>
                </a:pPr>
                <a:r>
                  <a:rPr lang="zh-CN" altLang="en-US" sz="1600" dirty="0">
                    <a:solidFill>
                      <a:schemeClr val="tx2"/>
                    </a:solidFill>
                    <a:latin typeface="微软雅黑" panose="020B0503020204020204" pitchFamily="34" charset="-122"/>
                    <a:ea typeface="微软雅黑" panose="020B0503020204020204" pitchFamily="34" charset="-122"/>
                  </a:rPr>
                  <a:t>按照功能分类；</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20000"/>
                  </a:lnSpc>
                  <a:buClr>
                    <a:srgbClr val="114F95"/>
                  </a:buClr>
                </a:pPr>
                <a:r>
                  <a:rPr lang="zh-CN" altLang="en-US" sz="1600" dirty="0">
                    <a:solidFill>
                      <a:schemeClr val="tx2"/>
                    </a:solidFill>
                    <a:latin typeface="微软雅黑" panose="020B0503020204020204" pitchFamily="34" charset="-122"/>
                    <a:ea typeface="微软雅黑" panose="020B0503020204020204" pitchFamily="34" charset="-122"/>
                  </a:rPr>
                  <a:t>按照财政拨款分为：基本和项目。其中，基本包括：人员和公用。</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55" name="TextBox 62"/>
              <p:cNvSpPr txBox="1"/>
              <p:nvPr/>
            </p:nvSpPr>
            <p:spPr>
              <a:xfrm>
                <a:off x="3835932" y="4224556"/>
                <a:ext cx="2394000" cy="2448635"/>
              </a:xfrm>
              <a:prstGeom prst="rect">
                <a:avLst/>
              </a:prstGeom>
              <a:noFill/>
              <a:ln w="28575">
                <a:solidFill>
                  <a:srgbClr val="114F95"/>
                </a:solidFill>
              </a:ln>
            </p:spPr>
            <p:txBody>
              <a:bodyPr wrap="square" rtlCol="0">
                <a:spAutoFit/>
              </a:bodyPr>
              <a:lstStyle/>
              <a:p>
                <a:pPr>
                  <a:lnSpc>
                    <a:spcPct val="120000"/>
                  </a:lnSpc>
                  <a:buClr>
                    <a:srgbClr val="114F95"/>
                  </a:buClr>
                </a:pPr>
                <a:r>
                  <a:rPr lang="zh-CN" altLang="en-US" sz="1600" dirty="0">
                    <a:solidFill>
                      <a:schemeClr val="tx2"/>
                    </a:solidFill>
                    <a:latin typeface="微软雅黑" panose="020B0503020204020204" pitchFamily="34" charset="-122"/>
                    <a:ea typeface="微软雅黑" panose="020B0503020204020204" pitchFamily="34" charset="-122"/>
                  </a:rPr>
                  <a:t>按照功能分类；</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20000"/>
                  </a:lnSpc>
                  <a:buClr>
                    <a:srgbClr val="114F95"/>
                  </a:buClr>
                </a:pPr>
                <a:r>
                  <a:rPr lang="zh-CN" altLang="en-US" sz="1600" dirty="0">
                    <a:solidFill>
                      <a:schemeClr val="tx2"/>
                    </a:solidFill>
                    <a:latin typeface="微软雅黑" panose="020B0503020204020204" pitchFamily="34" charset="-122"/>
                    <a:ea typeface="微软雅黑" panose="020B0503020204020204" pitchFamily="34" charset="-122"/>
                  </a:rPr>
                  <a:t>其中在经费支出</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事业支出中又分：</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基本</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项目（</a:t>
                </a:r>
                <a:r>
                  <a:rPr lang="zh-CN" altLang="en-US" sz="1600" dirty="0">
                    <a:solidFill>
                      <a:srgbClr val="C00000"/>
                    </a:solidFill>
                    <a:latin typeface="微软雅黑" panose="020B0503020204020204" pitchFamily="34" charset="-122"/>
                    <a:ea typeface="微软雅黑" panose="020B0503020204020204" pitchFamily="34" charset="-122"/>
                  </a:rPr>
                  <a:t>按具体项目</a:t>
                </a:r>
                <a:r>
                  <a:rPr lang="zh-CN" altLang="en-US" sz="1600" dirty="0">
                    <a:solidFill>
                      <a:schemeClr val="tx2"/>
                    </a:solidFill>
                    <a:latin typeface="微软雅黑" panose="020B0503020204020204" pitchFamily="34" charset="-122"/>
                    <a:ea typeface="微软雅黑" panose="020B0503020204020204" pitchFamily="34" charset="-122"/>
                  </a:rPr>
                  <a:t>）</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财政、非财政</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功能分类</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经济分类</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3846445" y="3684770"/>
                <a:ext cx="1393200" cy="368256"/>
              </a:xfrm>
              <a:prstGeom prst="rect">
                <a:avLst/>
              </a:prstGeom>
              <a:solidFill>
                <a:srgbClr val="114F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7" name="矩形 56"/>
              <p:cNvSpPr/>
              <p:nvPr/>
            </p:nvSpPr>
            <p:spPr>
              <a:xfrm>
                <a:off x="3429779" y="3692560"/>
                <a:ext cx="374456" cy="324036"/>
              </a:xfrm>
              <a:prstGeom prst="rect">
                <a:avLst/>
              </a:prstGeom>
              <a:noFill/>
              <a:ln w="38100" cap="flat" cmpd="sng" algn="ctr">
                <a:solidFill>
                  <a:srgbClr val="00257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2576"/>
                  </a:solidFill>
                  <a:effectLst/>
                  <a:uLnTx/>
                  <a:uFillTx/>
                  <a:latin typeface="微软雅黑" panose="020B0503020204020204" pitchFamily="34" charset="-122"/>
                  <a:ea typeface="微软雅黑" panose="020B0503020204020204" pitchFamily="34" charset="-122"/>
                </a:endParaRPr>
              </a:p>
            </p:txBody>
          </p:sp>
          <p:pic>
            <p:nvPicPr>
              <p:cNvPr id="5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419872" y="3645024"/>
                <a:ext cx="492011" cy="37102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9" name="直接连接符 58"/>
              <p:cNvCxnSpPr/>
              <p:nvPr/>
            </p:nvCxnSpPr>
            <p:spPr>
              <a:xfrm>
                <a:off x="3846443" y="4149080"/>
                <a:ext cx="1393200" cy="0"/>
              </a:xfrm>
              <a:prstGeom prst="line">
                <a:avLst/>
              </a:prstGeom>
              <a:noFill/>
              <a:ln w="38100" cap="flat" cmpd="sng" algn="ctr">
                <a:solidFill>
                  <a:srgbClr val="002576"/>
                </a:solidFill>
                <a:prstDash val="sysDot"/>
              </a:ln>
              <a:effectLst/>
            </p:spPr>
          </p:cxnSp>
          <p:sp>
            <p:nvSpPr>
              <p:cNvPr id="60" name="TextBox 73"/>
              <p:cNvSpPr txBox="1"/>
              <p:nvPr/>
            </p:nvSpPr>
            <p:spPr>
              <a:xfrm>
                <a:off x="3886779" y="3683055"/>
                <a:ext cx="901245" cy="336677"/>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支出</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6719078" y="2227002"/>
                <a:ext cx="1393200" cy="0"/>
              </a:xfrm>
              <a:prstGeom prst="line">
                <a:avLst/>
              </a:prstGeom>
              <a:noFill/>
              <a:ln w="38100" cap="flat" cmpd="sng" algn="ctr">
                <a:solidFill>
                  <a:srgbClr val="002576"/>
                </a:solidFill>
                <a:prstDash val="sysDot"/>
              </a:ln>
              <a:effectLst/>
            </p:spPr>
          </p:cxnSp>
          <p:sp>
            <p:nvSpPr>
              <p:cNvPr id="80" name="TextBox 61"/>
              <p:cNvSpPr txBox="1"/>
              <p:nvPr/>
            </p:nvSpPr>
            <p:spPr>
              <a:xfrm>
                <a:off x="6704806" y="2315276"/>
                <a:ext cx="2394000" cy="974526"/>
              </a:xfrm>
              <a:prstGeom prst="rect">
                <a:avLst/>
              </a:prstGeom>
              <a:noFill/>
              <a:ln w="28575">
                <a:solidFill>
                  <a:srgbClr val="114F95"/>
                </a:solidFill>
              </a:ln>
            </p:spPr>
            <p:txBody>
              <a:bodyPr wrap="square" rtlCol="0">
                <a:spAutoFit/>
              </a:bodyPr>
              <a:lstStyle/>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基本和项目；</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财政和非财政；</a:t>
                </a:r>
                <a:endParaRPr lang="en-US" altLang="zh-CN" sz="1600" dirty="0">
                  <a:solidFill>
                    <a:schemeClr val="tx2"/>
                  </a:solidFill>
                  <a:latin typeface="微软雅黑" panose="020B0503020204020204" pitchFamily="34" charset="-122"/>
                  <a:ea typeface="微软雅黑" panose="020B0503020204020204" pitchFamily="34" charset="-122"/>
                </a:endParaRPr>
              </a:p>
              <a:p>
                <a:pPr marL="342900" indent="-342900">
                  <a:lnSpc>
                    <a:spcPct val="12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结转和结余。</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81" name="TextBox 62"/>
              <p:cNvSpPr txBox="1"/>
              <p:nvPr/>
            </p:nvSpPr>
            <p:spPr>
              <a:xfrm>
                <a:off x="6704806" y="4220831"/>
                <a:ext cx="2394000" cy="461665"/>
              </a:xfrm>
              <a:prstGeom prst="rect">
                <a:avLst/>
              </a:prstGeom>
              <a:noFill/>
              <a:ln w="28575">
                <a:solidFill>
                  <a:srgbClr val="114F95"/>
                </a:solidFill>
              </a:ln>
            </p:spPr>
            <p:txBody>
              <a:bodyPr wrap="square" rtlCol="0">
                <a:spAutoFit/>
              </a:bodyPr>
              <a:lstStyle/>
              <a:p>
                <a:pPr marL="342900" indent="-342900">
                  <a:lnSpc>
                    <a:spcPct val="150000"/>
                  </a:lnSpc>
                  <a:buClr>
                    <a:srgbClr val="114F95"/>
                  </a:buClr>
                  <a:buFont typeface="Wingdings" panose="05000000000000000000" pitchFamily="2" charset="2"/>
                  <a:buChar char="l"/>
                </a:pPr>
                <a:r>
                  <a:rPr lang="zh-CN" altLang="en-US" sz="1600" dirty="0">
                    <a:solidFill>
                      <a:schemeClr val="tx2"/>
                    </a:solidFill>
                    <a:latin typeface="微软雅黑" panose="020B0503020204020204" pitchFamily="34" charset="-122"/>
                    <a:ea typeface="微软雅黑" panose="020B0503020204020204" pitchFamily="34" charset="-122"/>
                  </a:rPr>
                  <a:t>部分资产负债信息；</a:t>
                </a:r>
                <a:endParaRPr lang="zh-CN" altLang="en-US" sz="1600" dirty="0">
                  <a:solidFill>
                    <a:schemeClr val="tx2"/>
                  </a:solidFill>
                  <a:latin typeface="微软雅黑" panose="020B0503020204020204" pitchFamily="34" charset="-122"/>
                  <a:ea typeface="微软雅黑" panose="020B0503020204020204" pitchFamily="34" charset="-122"/>
                </a:endParaRPr>
              </a:p>
            </p:txBody>
          </p:sp>
          <p:pic>
            <p:nvPicPr>
              <p:cNvPr id="8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311763" y="1751044"/>
                <a:ext cx="492011" cy="3710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8" name="TextBox 56"/>
              <p:cNvSpPr txBox="1"/>
              <p:nvPr/>
            </p:nvSpPr>
            <p:spPr>
              <a:xfrm>
                <a:off x="6804248" y="1813666"/>
                <a:ext cx="1405300" cy="336677"/>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rPr>
                  <a:t>结转和结余</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89" name="矩形 88"/>
              <p:cNvSpPr/>
              <p:nvPr/>
            </p:nvSpPr>
            <p:spPr>
              <a:xfrm>
                <a:off x="6719078" y="1811049"/>
                <a:ext cx="1393200" cy="368256"/>
              </a:xfrm>
              <a:prstGeom prst="rect">
                <a:avLst/>
              </a:prstGeom>
              <a:solidFill>
                <a:srgbClr val="114F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0" name="矩形 89"/>
              <p:cNvSpPr/>
              <p:nvPr/>
            </p:nvSpPr>
            <p:spPr>
              <a:xfrm>
                <a:off x="6311763" y="1816644"/>
                <a:ext cx="374456" cy="324036"/>
              </a:xfrm>
              <a:prstGeom prst="rect">
                <a:avLst/>
              </a:prstGeom>
              <a:noFill/>
              <a:ln w="38100" cap="flat" cmpd="sng" algn="ctr">
                <a:solidFill>
                  <a:srgbClr val="00257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2576"/>
                  </a:solidFill>
                  <a:effectLst/>
                  <a:uLnTx/>
                  <a:uFillTx/>
                  <a:latin typeface="微软雅黑" panose="020B0503020204020204" pitchFamily="34" charset="-122"/>
                  <a:ea typeface="微软雅黑" panose="020B0503020204020204" pitchFamily="34" charset="-122"/>
                </a:endParaRPr>
              </a:p>
            </p:txBody>
          </p:sp>
          <p:cxnSp>
            <p:nvCxnSpPr>
              <p:cNvPr id="91" name="直接连接符 90"/>
              <p:cNvCxnSpPr/>
              <p:nvPr/>
            </p:nvCxnSpPr>
            <p:spPr>
              <a:xfrm>
                <a:off x="6719078" y="4149080"/>
                <a:ext cx="1393200" cy="0"/>
              </a:xfrm>
              <a:prstGeom prst="line">
                <a:avLst/>
              </a:prstGeom>
              <a:noFill/>
              <a:ln w="38100" cap="flat" cmpd="sng" algn="ctr">
                <a:solidFill>
                  <a:srgbClr val="002576"/>
                </a:solidFill>
                <a:prstDash val="sysDot"/>
              </a:ln>
              <a:effectLst/>
            </p:spPr>
          </p:cxnSp>
          <p:pic>
            <p:nvPicPr>
              <p:cNvPr id="9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311763" y="3645024"/>
                <a:ext cx="492011" cy="3710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3" name="TextBox 56"/>
              <p:cNvSpPr txBox="1"/>
              <p:nvPr/>
            </p:nvSpPr>
            <p:spPr>
              <a:xfrm>
                <a:off x="6804248" y="3696520"/>
                <a:ext cx="1405300" cy="336677"/>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rPr>
                  <a:t>资产状况</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94" name="矩形 93"/>
              <p:cNvSpPr/>
              <p:nvPr/>
            </p:nvSpPr>
            <p:spPr>
              <a:xfrm>
                <a:off x="6719078" y="3684770"/>
                <a:ext cx="1393200" cy="368256"/>
              </a:xfrm>
              <a:prstGeom prst="rect">
                <a:avLst/>
              </a:prstGeom>
              <a:solidFill>
                <a:srgbClr val="114F9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5" name="矩形 94"/>
              <p:cNvSpPr/>
              <p:nvPr/>
            </p:nvSpPr>
            <p:spPr>
              <a:xfrm>
                <a:off x="6311763" y="3692560"/>
                <a:ext cx="374456" cy="324036"/>
              </a:xfrm>
              <a:prstGeom prst="rect">
                <a:avLst/>
              </a:prstGeom>
              <a:noFill/>
              <a:ln w="38100" cap="flat" cmpd="sng" algn="ctr">
                <a:solidFill>
                  <a:srgbClr val="00257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2576"/>
                  </a:solidFill>
                  <a:effectLst/>
                  <a:uLnTx/>
                  <a:uFillTx/>
                  <a:latin typeface="微软雅黑" panose="020B0503020204020204" pitchFamily="34" charset="-122"/>
                  <a:ea typeface="微软雅黑" panose="020B0503020204020204" pitchFamily="34" charset="-122"/>
                </a:endParaRPr>
              </a:p>
            </p:txBody>
          </p:sp>
        </p:grpSp>
      </p:grpSp>
      <p:sp>
        <p:nvSpPr>
          <p:cNvPr id="39" name="文本框 3"/>
          <p:cNvSpPr txBox="1">
            <a:spLocks noChangeArrowheads="1"/>
          </p:cNvSpPr>
          <p:nvPr/>
        </p:nvSpPr>
        <p:spPr bwMode="auto">
          <a:xfrm>
            <a:off x="3568531" y="72463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二、填报口径</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4" name="图文框 23"/>
          <p:cNvSpPr/>
          <p:nvPr/>
        </p:nvSpPr>
        <p:spPr>
          <a:xfrm>
            <a:off x="285720" y="4714884"/>
            <a:ext cx="2747541" cy="83185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rgbClr val="002060"/>
                </a:solidFill>
                <a:latin typeface="微软雅黑" panose="020B0503020204020204" pitchFamily="34" charset="-122"/>
                <a:ea typeface="微软雅黑" panose="020B0503020204020204" pitchFamily="34" charset="-122"/>
              </a:rPr>
              <a:t>（三）</a:t>
            </a:r>
            <a:r>
              <a:rPr lang="zh-CN" altLang="en-US" sz="1600" dirty="0">
                <a:solidFill>
                  <a:srgbClr val="002060"/>
                </a:solidFill>
                <a:latin typeface="微软雅黑" panose="020B0503020204020204" pitchFamily="34" charset="-122"/>
                <a:ea typeface="微软雅黑" panose="020B0503020204020204" pitchFamily="34" charset="-122"/>
              </a:rPr>
              <a:t>会计科目与决算报表对应关系</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41" name="矩形 40"/>
          <p:cNvSpPr/>
          <p:nvPr/>
        </p:nvSpPr>
        <p:spPr>
          <a:xfrm>
            <a:off x="827584" y="6362595"/>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2" action="ppaction://hlinksldjump"/>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E19C07C-92AF-41CF-A223-17B566933A6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bwMode="auto">
          <a:xfrm>
            <a:off x="3268345" y="1499870"/>
            <a:ext cx="5726430" cy="4653915"/>
            <a:chOff x="3501191" y="1568688"/>
            <a:chExt cx="5783878" cy="4949327"/>
          </a:xfrm>
        </p:grpSpPr>
        <p:sp>
          <p:nvSpPr>
            <p:cNvPr id="20" name="矩形 19"/>
            <p:cNvSpPr/>
            <p:nvPr/>
          </p:nvSpPr>
          <p:spPr>
            <a:xfrm>
              <a:off x="3501191" y="1568688"/>
              <a:ext cx="5783878" cy="4949327"/>
            </a:xfrm>
            <a:prstGeom prst="rect">
              <a:avLst/>
            </a:prstGeom>
            <a:gradFill flip="none" rotWithShape="1">
              <a:gsLst>
                <a:gs pos="50000">
                  <a:srgbClr val="0070C0">
                    <a:tint val="44500"/>
                    <a:satMod val="160000"/>
                    <a:alpha val="30000"/>
                  </a:srgbClr>
                </a:gs>
                <a:gs pos="100000">
                  <a:srgbClr val="0070C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latin typeface="微软雅黑" panose="020B0503020204020204" pitchFamily="34" charset="-122"/>
                <a:ea typeface="微软雅黑" panose="020B0503020204020204" pitchFamily="34" charset="-122"/>
              </a:endParaRPr>
            </a:p>
          </p:txBody>
        </p:sp>
        <p:sp>
          <p:nvSpPr>
            <p:cNvPr id="16" name="Rectangle 3"/>
            <p:cNvSpPr>
              <a:spLocks noChangeArrowheads="1"/>
            </p:cNvSpPr>
            <p:nvPr/>
          </p:nvSpPr>
          <p:spPr bwMode="auto">
            <a:xfrm>
              <a:off x="3601962" y="1935216"/>
              <a:ext cx="5620509" cy="415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457200" indent="-457200" eaLnBrk="1" hangingPunct="1">
                <a:buClr>
                  <a:srgbClr val="002060"/>
                </a:buClr>
                <a:buSzPct val="120000"/>
                <a:buNone/>
                <a:defRPr/>
              </a:pPr>
              <a:endPar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eaLnBrk="1" hangingPunct="1">
                <a:lnSpc>
                  <a:spcPct val="150000"/>
                </a:lnSpc>
                <a:buClr>
                  <a:srgbClr val="002060"/>
                </a:buClr>
                <a:buSzPct val="120000"/>
                <a:buNone/>
                <a:defRPr/>
              </a:pPr>
              <a:r>
                <a:rPr lang="zh-CN" altLang="en-US"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eaLnBrk="1" hangingPunct="1">
                <a:lnSpc>
                  <a:spcPct val="150000"/>
                </a:lnSpc>
                <a:buClr>
                  <a:srgbClr val="002060"/>
                </a:buClr>
                <a:buSzPct val="120000"/>
                <a:buNone/>
                <a:defRPr/>
              </a:pPr>
              <a:endParaRPr lang="en-US" altLang="zh-CN"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eaLnBrk="1" hangingPunct="1">
                <a:lnSpc>
                  <a:spcPct val="150000"/>
                </a:lnSpc>
                <a:buClr>
                  <a:srgbClr val="002060"/>
                </a:buClr>
                <a:buSzPct val="120000"/>
                <a:buNone/>
                <a:defRPr/>
              </a:pPr>
              <a:r>
                <a:rPr lang="en-US" altLang="zh-CN"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纳入</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本套决算编制范围的单位应当参照“会计科目与部门决算报表对应关系表”设定的口径填报本套决算</a:t>
              </a:r>
              <a:r>
                <a:rPr lang="zh-CN" altLang="en-US" sz="16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eaLnBrk="1" hangingPunct="1">
                <a:lnSpc>
                  <a:spcPct val="150000"/>
                </a:lnSpc>
                <a:buClr>
                  <a:srgbClr val="002060"/>
                </a:buClr>
                <a:buSzPct val="120000"/>
                <a:buNone/>
                <a:defRPr/>
              </a:pPr>
              <a:endPar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8" name="图文框 27"/>
          <p:cNvSpPr/>
          <p:nvPr/>
        </p:nvSpPr>
        <p:spPr>
          <a:xfrm>
            <a:off x="168275" y="1557020"/>
            <a:ext cx="2617775" cy="76581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dirty="0">
                <a:solidFill>
                  <a:srgbClr val="002060"/>
                </a:solidFill>
                <a:latin typeface="微软雅黑" panose="020B0503020204020204" pitchFamily="34" charset="-122"/>
                <a:ea typeface="微软雅黑" panose="020B0503020204020204" pitchFamily="34" charset="-122"/>
              </a:rPr>
              <a:t>（一）偿还性资金</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31" name="图文框 30"/>
          <p:cNvSpPr/>
          <p:nvPr/>
        </p:nvSpPr>
        <p:spPr>
          <a:xfrm>
            <a:off x="214282" y="2928934"/>
            <a:ext cx="2571768" cy="76581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rgbClr val="002060"/>
                </a:solidFill>
                <a:latin typeface="微软雅黑" panose="020B0503020204020204" pitchFamily="34" charset="-122"/>
                <a:ea typeface="微软雅黑" panose="020B0503020204020204" pitchFamily="34" charset="-122"/>
              </a:rPr>
              <a:t>（二）</a:t>
            </a:r>
            <a:r>
              <a:rPr lang="zh-CN" altLang="en-US" sz="1600" dirty="0">
                <a:solidFill>
                  <a:srgbClr val="002060"/>
                </a:solidFill>
                <a:latin typeface="微软雅黑" panose="020B0503020204020204" pitchFamily="34" charset="-122"/>
                <a:ea typeface="微软雅黑" panose="020B0503020204020204" pitchFamily="34" charset="-122"/>
              </a:rPr>
              <a:t>决算与会计关系</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32" name="图文框 31"/>
          <p:cNvSpPr/>
          <p:nvPr/>
        </p:nvSpPr>
        <p:spPr>
          <a:xfrm>
            <a:off x="142844" y="4572008"/>
            <a:ext cx="2786082" cy="765810"/>
          </a:xfrm>
          <a:prstGeom prst="frame">
            <a:avLst/>
          </a:prstGeom>
          <a:solidFill>
            <a:srgbClr val="0070C0"/>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（三）</a:t>
            </a:r>
            <a:r>
              <a:rPr lang="zh-CN" altLang="en-US" sz="1600" b="1" dirty="0">
                <a:solidFill>
                  <a:srgbClr val="002060"/>
                </a:solidFill>
                <a:latin typeface="微软雅黑" panose="020B0503020204020204" pitchFamily="34" charset="-122"/>
                <a:ea typeface="微软雅黑" panose="020B0503020204020204" pitchFamily="34" charset="-122"/>
              </a:rPr>
              <a:t>会计科目与决算报</a:t>
            </a:r>
            <a:endParaRPr lang="zh-CN" altLang="en-US" sz="1600" b="1" dirty="0">
              <a:solidFill>
                <a:srgbClr val="002060"/>
              </a:solidFill>
              <a:latin typeface="微软雅黑" panose="020B0503020204020204" pitchFamily="34" charset="-122"/>
              <a:ea typeface="微软雅黑" panose="020B0503020204020204" pitchFamily="34" charset="-122"/>
            </a:endParaRPr>
          </a:p>
          <a:p>
            <a:pPr algn="ctr"/>
            <a:r>
              <a:rPr lang="zh-CN" altLang="en-US" sz="1600" b="1" dirty="0">
                <a:solidFill>
                  <a:srgbClr val="002060"/>
                </a:solidFill>
                <a:latin typeface="微软雅黑" panose="020B0503020204020204" pitchFamily="34" charset="-122"/>
                <a:ea typeface="微软雅黑" panose="020B0503020204020204" pitchFamily="34" charset="-122"/>
              </a:rPr>
              <a:t>表对应关系</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9" name="文本框 3"/>
          <p:cNvSpPr txBox="1">
            <a:spLocks noChangeArrowheads="1"/>
          </p:cNvSpPr>
          <p:nvPr/>
        </p:nvSpPr>
        <p:spPr bwMode="auto">
          <a:xfrm>
            <a:off x="3568531" y="72463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二、填报口径</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bwMode="auto">
          <a:xfrm>
            <a:off x="3071802" y="4929198"/>
            <a:ext cx="2880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矩形 12"/>
          <p:cNvSpPr/>
          <p:nvPr/>
        </p:nvSpPr>
        <p:spPr>
          <a:xfrm>
            <a:off x="827584" y="6362595"/>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灯片编号占位符 3"/>
          <p:cNvSpPr>
            <a:spLocks noGrp="1"/>
          </p:cNvSpPr>
          <p:nvPr>
            <p:ph type="sldNum" sz="quarter" idx="10"/>
          </p:nvPr>
        </p:nvSpPr>
        <p:spPr bwMode="auto">
          <a:xfrm>
            <a:off x="6974904" y="6524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FC66E98-B27E-4136-99AC-92B9FCDFB57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70660" name="文本框 3"/>
          <p:cNvSpPr txBox="1">
            <a:spLocks noChangeArrowheads="1"/>
          </p:cNvSpPr>
          <p:nvPr/>
        </p:nvSpPr>
        <p:spPr bwMode="auto">
          <a:xfrm>
            <a:off x="467544" y="73590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三、录入级次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Rectangle 10"/>
          <p:cNvSpPr/>
          <p:nvPr/>
        </p:nvSpPr>
        <p:spPr bwMode="auto">
          <a:xfrm>
            <a:off x="596265" y="1793240"/>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p:txBody>
      </p:sp>
      <p:sp>
        <p:nvSpPr>
          <p:cNvPr id="17" name="Rectangle 34"/>
          <p:cNvSpPr/>
          <p:nvPr/>
        </p:nvSpPr>
        <p:spPr bwMode="auto">
          <a:xfrm>
            <a:off x="827405" y="1950085"/>
            <a:ext cx="1511935" cy="675005"/>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pitchFamily="34" charset="-122"/>
                <a:ea typeface="微软雅黑" panose="020B0503020204020204" pitchFamily="34" charset="-122"/>
              </a:rPr>
              <a:t>逐户编制</a:t>
            </a:r>
            <a:endParaRPr lang="zh-CN" altLang="en-US" sz="1600" kern="0" dirty="0">
              <a:solidFill>
                <a:srgbClr val="002060"/>
              </a:solidFill>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nvSpPr>
        <p:spPr bwMode="auto">
          <a:xfrm>
            <a:off x="2700338" y="2093595"/>
            <a:ext cx="32308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一个预算单位编报一套单户报表。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Rectangle 10"/>
          <p:cNvSpPr/>
          <p:nvPr/>
        </p:nvSpPr>
        <p:spPr bwMode="auto">
          <a:xfrm>
            <a:off x="596265" y="3319145"/>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34"/>
          <p:cNvSpPr/>
          <p:nvPr/>
        </p:nvSpPr>
        <p:spPr bwMode="auto">
          <a:xfrm>
            <a:off x="827405" y="3495675"/>
            <a:ext cx="1512570" cy="675005"/>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pitchFamily="34" charset="-122"/>
                <a:ea typeface="微软雅黑" panose="020B0503020204020204" pitchFamily="34" charset="-122"/>
              </a:rPr>
              <a:t>汇总录入</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2700338" y="3643948"/>
            <a:ext cx="55705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县级以下（含县级）不具备分户录入条件的预算单位。</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2" name="Rectangle 10"/>
          <p:cNvSpPr/>
          <p:nvPr/>
        </p:nvSpPr>
        <p:spPr bwMode="auto">
          <a:xfrm>
            <a:off x="596265" y="4893310"/>
            <a:ext cx="8008620" cy="937260"/>
          </a:xfrm>
          <a:prstGeom prst="round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path path="circle">
              <a:fillToRect l="100000" t="100000"/>
            </a:path>
            <a:tileRect r="-100000" b="-100000"/>
          </a:gradFill>
          <a:ln w="10795" cap="flat" cmpd="sng" algn="ctr">
            <a:noFill/>
            <a:prstDash val="solid"/>
            <a:headEnd type="none" w="med" len="med"/>
            <a:tailEnd type="none" w="med" len="med"/>
          </a:ln>
          <a:effectLst/>
        </p:spPr>
        <p:txBody>
          <a:bodyPr lIns="0" tIns="46637" bIns="46637" anchor="ctr"/>
          <a:lstStyle/>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a:p>
            <a:pPr marL="0" lvl="1" algn="r" defTabSz="932180" eaLnBrk="1" fontAlgn="auto" hangingPunct="1">
              <a:spcBef>
                <a:spcPts val="0"/>
              </a:spcBef>
              <a:spcAft>
                <a:spcPts val="0"/>
              </a:spcAft>
              <a:defRPr/>
            </a:pPr>
            <a:endParaRPr lang="en-US" sz="1600" kern="0" dirty="0">
              <a:gradFill>
                <a:gsLst>
                  <a:gs pos="16814">
                    <a:srgbClr val="FFFFFF"/>
                  </a:gs>
                  <a:gs pos="46000">
                    <a:srgbClr val="FFFFFF"/>
                  </a:gs>
                </a:gsLst>
                <a:lin ang="5400000" scaled="0"/>
              </a:gradFill>
              <a:latin typeface="微软雅黑" panose="020B0503020204020204" pitchFamily="34" charset="-122"/>
              <a:ea typeface="微软雅黑" panose="020B0503020204020204" pitchFamily="34" charset="-122"/>
            </a:endParaRPr>
          </a:p>
        </p:txBody>
      </p:sp>
      <p:sp>
        <p:nvSpPr>
          <p:cNvPr id="23" name="Rectangle 34"/>
          <p:cNvSpPr/>
          <p:nvPr/>
        </p:nvSpPr>
        <p:spPr bwMode="auto">
          <a:xfrm>
            <a:off x="827405" y="5070475"/>
            <a:ext cx="1512570" cy="674370"/>
          </a:xfrm>
          <a:prstGeom prst="round2Diag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10795" cap="flat" cmpd="sng" algn="ctr">
            <a:noFill/>
            <a:prstDash val="solid"/>
            <a:headEnd type="none" w="med" len="med"/>
            <a:tailEnd type="none" w="med" len="med"/>
          </a:ln>
          <a:effectLst/>
        </p:spPr>
        <p:txBody>
          <a:bodyPr lIns="0" tIns="46637" rIns="0" bIns="46637" anchor="ctr"/>
          <a:lstStyle/>
          <a:p>
            <a:pPr algn="ctr" defTabSz="932180" eaLnBrk="1" fontAlgn="auto" hangingPunct="1">
              <a:spcBef>
                <a:spcPts val="0"/>
              </a:spcBef>
              <a:spcAft>
                <a:spcPts val="0"/>
              </a:spcAft>
              <a:defRPr/>
            </a:pPr>
            <a:r>
              <a:rPr lang="zh-CN" altLang="en-US" sz="1600" dirty="0">
                <a:solidFill>
                  <a:srgbClr val="002060"/>
                </a:solidFill>
                <a:latin typeface="微软雅黑" panose="020B0503020204020204" pitchFamily="34" charset="-122"/>
                <a:ea typeface="微软雅黑" panose="020B0503020204020204" pitchFamily="34" charset="-122"/>
              </a:rPr>
              <a:t>树形结构</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24" name="文本框 23"/>
          <p:cNvSpPr txBox="1">
            <a:spLocks noChangeArrowheads="1"/>
          </p:cNvSpPr>
          <p:nvPr/>
        </p:nvSpPr>
        <p:spPr bwMode="auto">
          <a:xfrm>
            <a:off x="2700338" y="5180330"/>
            <a:ext cx="55705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rPr>
              <a:t>预算单位逐级汇总，地方财政部门按行政区汇总。</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912560" y="6381010"/>
            <a:ext cx="2816977"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ldLvl="0" animBg="1"/>
      <p:bldP spid="21" grpId="0"/>
      <p:bldP spid="23" grpId="0" bldLvl="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灯片编号占位符 15"/>
          <p:cNvSpPr>
            <a:spLocks noGrp="1"/>
          </p:cNvSpPr>
          <p:nvPr>
            <p:ph type="sldNum" sz="quarter" idx="10"/>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灯片编号占位符 3"/>
          <p:cNvSpPr>
            <a:spLocks noGrp="1"/>
          </p:cNvSpPr>
          <p:nvPr>
            <p:ph type="sldNum" sz="quarter" idx="10"/>
          </p:nvPr>
        </p:nvSpPr>
        <p:spPr bwMode="auto">
          <a:xfrm>
            <a:off x="6974904" y="6524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EA72F76-65C3-4A5E-9107-F18586B0D96D}"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72708" name="文本框 3"/>
          <p:cNvSpPr txBox="1">
            <a:spLocks noChangeArrowheads="1"/>
          </p:cNvSpPr>
          <p:nvPr/>
        </p:nvSpPr>
        <p:spPr bwMode="auto">
          <a:xfrm>
            <a:off x="539552" y="71258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四、填报要求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926902" y="1412558"/>
            <a:ext cx="3057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（一）预算法实施条例有关要求</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8" name="矩形 17"/>
          <p:cNvSpPr/>
          <p:nvPr/>
        </p:nvSpPr>
        <p:spPr>
          <a:xfrm>
            <a:off x="714348" y="1928802"/>
            <a:ext cx="8064500" cy="3500462"/>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defRPr/>
            </a:pPr>
            <a:r>
              <a:rPr lang="zh-CN" altLang="en-US" sz="2000" dirty="0" smtClean="0">
                <a:solidFill>
                  <a:srgbClr val="114F95"/>
                </a:solidFill>
                <a:latin typeface="微软雅黑" panose="020B0503020204020204" pitchFamily="34" charset="-122"/>
                <a:ea typeface="微软雅黑" panose="020B0503020204020204" pitchFamily="34" charset="-122"/>
              </a:rPr>
              <a:t>           各级政府财政部门、各部门、各单位在每一预算年度终了时，应当清理核实全年预算收入、支出数据和往来款项，做好决算数据对账工作。决算各项数据应当以经核实的各级政府、各部门、各单位会计数据为准，不得以估计数据替代，不得弄虚作假。</a:t>
            </a:r>
            <a:endParaRPr lang="zh-CN" altLang="en-US" sz="2000" dirty="0" smtClean="0">
              <a:solidFill>
                <a:srgbClr val="114F95"/>
              </a:solidFill>
              <a:latin typeface="微软雅黑" panose="020B0503020204020204" pitchFamily="34" charset="-122"/>
              <a:ea typeface="微软雅黑" panose="020B0503020204020204" pitchFamily="34" charset="-122"/>
            </a:endParaRPr>
          </a:p>
          <a:p>
            <a:pPr marL="285750" indent="-285750">
              <a:defRPr/>
            </a:pPr>
            <a:endParaRPr lang="zh-CN" altLang="en-US" sz="1600" dirty="0">
              <a:solidFill>
                <a:srgbClr val="114F95"/>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rot="5400000">
            <a:off x="-494085" y="2698579"/>
            <a:ext cx="2438920" cy="22054"/>
          </a:xfrm>
          <a:prstGeom prst="line">
            <a:avLst/>
          </a:prstGeom>
          <a:ln w="25400">
            <a:solidFill>
              <a:srgbClr val="0053A3"/>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539552" y="1377315"/>
            <a:ext cx="395287" cy="396875"/>
            <a:chOff x="839014" y="1521512"/>
            <a:chExt cx="396000" cy="396000"/>
          </a:xfrm>
        </p:grpSpPr>
        <p:sp>
          <p:nvSpPr>
            <p:cNvPr id="14" name="椭圆 13"/>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939865" y="638228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灯片编号占位符 3"/>
          <p:cNvSpPr>
            <a:spLocks noGrp="1"/>
          </p:cNvSpPr>
          <p:nvPr>
            <p:ph type="sldNum" sz="quarter" idx="10"/>
          </p:nvPr>
        </p:nvSpPr>
        <p:spPr bwMode="auto">
          <a:xfrm>
            <a:off x="6974904" y="6524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EA72F76-65C3-4A5E-9107-F18586B0D96D}"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72708" name="文本框 3"/>
          <p:cNvSpPr txBox="1">
            <a:spLocks noChangeArrowheads="1"/>
          </p:cNvSpPr>
          <p:nvPr/>
        </p:nvSpPr>
        <p:spPr bwMode="auto">
          <a:xfrm>
            <a:off x="539552" y="71258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四、填报要求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926902" y="1412558"/>
            <a:ext cx="3057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（二）</a:t>
            </a:r>
            <a:r>
              <a:rPr lang="zh-CN" altLang="en-US" sz="1600" b="1" dirty="0">
                <a:solidFill>
                  <a:srgbClr val="002060"/>
                </a:solidFill>
                <a:latin typeface="微软雅黑" panose="020B0503020204020204" pitchFamily="34" charset="-122"/>
                <a:ea typeface="微软雅黑" panose="020B0503020204020204" pitchFamily="34" charset="-122"/>
              </a:rPr>
              <a:t>一级预算单位审核、汇总</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8" name="矩形 17"/>
          <p:cNvSpPr/>
          <p:nvPr/>
        </p:nvSpPr>
        <p:spPr>
          <a:xfrm>
            <a:off x="736402" y="1988820"/>
            <a:ext cx="8064500" cy="50482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剔除重复汇总数</a:t>
            </a:r>
            <a:endParaRPr lang="zh-CN" altLang="en-US" sz="1600" dirty="0">
              <a:solidFill>
                <a:srgbClr val="114F95"/>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36402" y="1490146"/>
            <a:ext cx="0" cy="5076000"/>
          </a:xfrm>
          <a:prstGeom prst="line">
            <a:avLst/>
          </a:prstGeom>
          <a:ln w="25400">
            <a:solidFill>
              <a:srgbClr val="0053A3"/>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bwMode="auto">
          <a:xfrm>
            <a:off x="539552" y="1377315"/>
            <a:ext cx="395287" cy="396875"/>
            <a:chOff x="839014" y="1521512"/>
            <a:chExt cx="396000" cy="396000"/>
          </a:xfrm>
        </p:grpSpPr>
        <p:sp>
          <p:nvSpPr>
            <p:cNvPr id="14" name="椭圆 13"/>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4" name="组合 20"/>
          <p:cNvGrpSpPr/>
          <p:nvPr/>
        </p:nvGrpSpPr>
        <p:grpSpPr bwMode="auto">
          <a:xfrm>
            <a:off x="539552" y="2571115"/>
            <a:ext cx="395287" cy="396875"/>
            <a:chOff x="839014" y="1521512"/>
            <a:chExt cx="396000" cy="396000"/>
          </a:xfrm>
        </p:grpSpPr>
        <p:sp>
          <p:nvSpPr>
            <p:cNvPr id="22" name="椭圆 21"/>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736402" y="3141028"/>
            <a:ext cx="8062912" cy="50482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l">
              <a:buClrTx/>
              <a:buSzTx/>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不属于本套报表编报范围单位的财政</a:t>
            </a:r>
            <a:r>
              <a:rPr lang="zh-CN" altLang="en-US" sz="1600" dirty="0" smtClean="0">
                <a:solidFill>
                  <a:srgbClr val="114F95"/>
                </a:solidFill>
                <a:latin typeface="微软雅黑" panose="020B0503020204020204" pitchFamily="34" charset="-122"/>
                <a:ea typeface="微软雅黑" panose="020B0503020204020204" pitchFamily="34" charset="-122"/>
              </a:rPr>
              <a:t>拨款，可由拨款单位代编。</a:t>
            </a:r>
            <a:endParaRPr lang="zh-CN" altLang="en-US" sz="1600" dirty="0">
              <a:solidFill>
                <a:srgbClr val="114F95"/>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926902" y="2607945"/>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（三）</a:t>
            </a:r>
            <a:r>
              <a:rPr lang="zh-CN" altLang="en-US" sz="1600" b="1" dirty="0">
                <a:solidFill>
                  <a:srgbClr val="002060"/>
                </a:solidFill>
                <a:latin typeface="微软雅黑" panose="020B0503020204020204" pitchFamily="34" charset="-122"/>
                <a:ea typeface="微软雅黑" panose="020B0503020204020204" pitchFamily="34" charset="-122"/>
              </a:rPr>
              <a:t>代编决算</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939602" y="3790315"/>
            <a:ext cx="790416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（四）</a:t>
            </a:r>
            <a:r>
              <a:rPr lang="zh-CN" altLang="en-US" sz="1600" b="1" dirty="0">
                <a:solidFill>
                  <a:srgbClr val="002060"/>
                </a:solidFill>
                <a:latin typeface="微软雅黑" panose="020B0503020204020204" pitchFamily="34" charset="-122"/>
                <a:ea typeface="微软雅黑" panose="020B0503020204020204" pitchFamily="34" charset="-122"/>
              </a:rPr>
              <a:t>非本级财政拨款</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5" name="组合 31"/>
          <p:cNvGrpSpPr/>
          <p:nvPr/>
        </p:nvGrpSpPr>
        <p:grpSpPr bwMode="auto">
          <a:xfrm>
            <a:off x="539552" y="3753485"/>
            <a:ext cx="395287" cy="395288"/>
            <a:chOff x="839014" y="1521512"/>
            <a:chExt cx="396000" cy="396000"/>
          </a:xfrm>
        </p:grpSpPr>
        <p:sp>
          <p:nvSpPr>
            <p:cNvPr id="33" name="椭圆 32"/>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34" name="椭圆 33"/>
            <p:cNvSpPr/>
            <p:nvPr/>
          </p:nvSpPr>
          <p:spPr>
            <a:xfrm>
              <a:off x="947159" y="1629656"/>
              <a:ext cx="179711" cy="179711"/>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graphicFrame>
        <p:nvGraphicFramePr>
          <p:cNvPr id="35" name="内容占位符 6"/>
          <p:cNvGraphicFramePr/>
          <p:nvPr>
            <p:custDataLst>
              <p:tags r:id="rId1"/>
            </p:custDataLst>
          </p:nvPr>
        </p:nvGraphicFramePr>
        <p:xfrm>
          <a:off x="736600" y="4323715"/>
          <a:ext cx="8062595" cy="2049790"/>
        </p:xfrm>
        <a:graphic>
          <a:graphicData uri="http://schemas.openxmlformats.org/drawingml/2006/table">
            <a:tbl>
              <a:tblPr firstRow="1" bandRow="1">
                <a:tableStyleId>{BDBED569-4797-4DF1-A0F4-6AAB3CD982D8}</a:tableStyleId>
              </a:tblPr>
              <a:tblGrid>
                <a:gridCol w="942975"/>
                <a:gridCol w="806450"/>
                <a:gridCol w="943610"/>
                <a:gridCol w="4426585"/>
                <a:gridCol w="942975"/>
              </a:tblGrid>
              <a:tr h="641350">
                <a:tc>
                  <a:txBody>
                    <a:bodyPr/>
                    <a:lstStyle/>
                    <a:p>
                      <a:pPr algn="ctr"/>
                      <a:r>
                        <a:rPr lang="zh-CN" altLang="en-US" sz="1600" kern="1200" dirty="0">
                          <a:solidFill>
                            <a:srgbClr val="002060"/>
                          </a:solidFill>
                          <a:latin typeface="微软雅黑" panose="020B0503020204020204" pitchFamily="34" charset="-122"/>
                          <a:ea typeface="微软雅黑" panose="020B0503020204020204" pitchFamily="34" charset="-122"/>
                          <a:cs typeface="+mn-cs"/>
                        </a:rPr>
                        <a:t>预算类型</a:t>
                      </a:r>
                      <a:endParaRPr lang="zh-CN" altLang="en-US" sz="1600" kern="1200" dirty="0">
                        <a:solidFill>
                          <a:srgbClr val="002060"/>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pitchFamily="34" charset="-122"/>
                          <a:ea typeface="微软雅黑" panose="020B0503020204020204" pitchFamily="34" charset="-122"/>
                          <a:cs typeface="+mn-cs"/>
                        </a:rPr>
                        <a:t>资金性质</a:t>
                      </a:r>
                      <a:endParaRPr lang="zh-CN" altLang="en-US" sz="1600" kern="1200" dirty="0">
                        <a:solidFill>
                          <a:srgbClr val="002060"/>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pitchFamily="34" charset="-122"/>
                          <a:ea typeface="微软雅黑" panose="020B0503020204020204" pitchFamily="34" charset="-122"/>
                          <a:cs typeface="+mn-cs"/>
                        </a:rPr>
                        <a:t>报送对象</a:t>
                      </a:r>
                      <a:endParaRPr lang="zh-CN" altLang="en-US" sz="1600" kern="1200" dirty="0">
                        <a:solidFill>
                          <a:srgbClr val="002060"/>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pitchFamily="34" charset="-122"/>
                          <a:ea typeface="微软雅黑" panose="020B0503020204020204" pitchFamily="34" charset="-122"/>
                          <a:cs typeface="+mn-cs"/>
                        </a:rPr>
                        <a:t>编报内容</a:t>
                      </a:r>
                      <a:endParaRPr lang="zh-CN" altLang="en-US" sz="1600" kern="1200" dirty="0">
                        <a:solidFill>
                          <a:srgbClr val="002060"/>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002060"/>
                          </a:solidFill>
                          <a:latin typeface="微软雅黑" panose="020B0503020204020204" pitchFamily="34" charset="-122"/>
                          <a:ea typeface="微软雅黑" panose="020B0503020204020204" pitchFamily="34" charset="-122"/>
                          <a:cs typeface="+mn-cs"/>
                        </a:rPr>
                        <a:t>报表类型</a:t>
                      </a:r>
                      <a:endParaRPr lang="zh-CN" altLang="en-US" sz="1600" kern="1200" dirty="0">
                        <a:solidFill>
                          <a:srgbClr val="002060"/>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r>
              <a:tr h="655955">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本级</a:t>
                      </a:r>
                      <a:endParaRPr lang="en-US" altLang="zh-CN" sz="1600" kern="1200" dirty="0">
                        <a:solidFill>
                          <a:srgbClr val="114F95"/>
                        </a:solidFill>
                        <a:latin typeface="微软雅黑" panose="020B0503020204020204" pitchFamily="34" charset="-122"/>
                        <a:ea typeface="微软雅黑" panose="020B0503020204020204" pitchFamily="34" charset="-122"/>
                        <a:cs typeface="+mn-cs"/>
                      </a:endParaRPr>
                    </a:p>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预算</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其他</a:t>
                      </a:r>
                      <a:r>
                        <a:rPr lang="zh-CN" altLang="en-US" sz="1600" kern="1200" dirty="0" smtClean="0">
                          <a:solidFill>
                            <a:srgbClr val="114F95"/>
                          </a:solidFill>
                          <a:latin typeface="微软雅黑" panose="020B0503020204020204" pitchFamily="34" charset="-122"/>
                          <a:ea typeface="微软雅黑" panose="020B0503020204020204" pitchFamily="34" charset="-122"/>
                          <a:cs typeface="+mn-cs"/>
                        </a:rPr>
                        <a:t>收入（报表项目）</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主管部门</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l"/>
                      <a:r>
                        <a:rPr lang="zh-CN" altLang="en-US" sz="1600" kern="12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其他收入及相应的支出，同时在填报说明的</a:t>
                      </a:r>
                      <a:r>
                        <a:rPr lang="zh-CN" altLang="en-US" sz="1600" kern="12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附表</a:t>
                      </a:r>
                      <a:r>
                        <a:rPr lang="en-US" altLang="zh-CN" sz="1600" kern="12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kern="1200" dirty="0" smtClean="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反映</a:t>
                      </a:r>
                      <a:r>
                        <a:rPr lang="zh-CN" altLang="en-US" sz="1600" kern="12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收入来源。</a:t>
                      </a:r>
                      <a:endParaRPr lang="zh-CN" altLang="en-US" sz="1600" kern="12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单户表</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noFill/>
                  </a:tcPr>
                </a:tc>
              </a:tr>
              <a:tr h="585470">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非本级预算</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财政拨款</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拨款财政部门</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l"/>
                      <a:r>
                        <a:rPr lang="zh-CN" altLang="en-US" sz="1600" kern="1200" dirty="0">
                          <a:solidFill>
                            <a:srgbClr val="114F95"/>
                          </a:solidFill>
                          <a:latin typeface="微软雅黑" panose="020B0503020204020204" pitchFamily="34" charset="-122"/>
                          <a:ea typeface="微软雅黑" panose="020B0503020204020204" pitchFamily="34" charset="-122"/>
                          <a:cs typeface="+mn-cs"/>
                        </a:rPr>
                        <a:t>财政拨款收支余</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c>
                  <a:txBody>
                    <a:bodyPr/>
                    <a:lstStyle/>
                    <a:p>
                      <a:pPr algn="ctr"/>
                      <a:r>
                        <a:rPr lang="zh-CN" altLang="en-US" sz="1600" kern="1200" dirty="0">
                          <a:solidFill>
                            <a:srgbClr val="114F95"/>
                          </a:solidFill>
                          <a:latin typeface="微软雅黑" panose="020B0503020204020204" pitchFamily="34" charset="-122"/>
                          <a:ea typeface="微软雅黑" panose="020B0503020204020204" pitchFamily="34" charset="-122"/>
                          <a:cs typeface="+mn-cs"/>
                        </a:rPr>
                        <a:t>经费差额表</a:t>
                      </a:r>
                      <a:endParaRPr lang="zh-CN" altLang="en-US" sz="1600" kern="1200" dirty="0">
                        <a:solidFill>
                          <a:srgbClr val="114F95"/>
                        </a:solidFill>
                        <a:latin typeface="微软雅黑" panose="020B0503020204020204" pitchFamily="34" charset="-122"/>
                        <a:ea typeface="微软雅黑" panose="020B0503020204020204" pitchFamily="34" charset="-122"/>
                        <a:cs typeface="+mn-cs"/>
                      </a:endParaRPr>
                    </a:p>
                  </a:txBody>
                  <a:tcPr marL="91428" marR="91428" marT="45725" marB="45725" anchor="ctr">
                    <a:lnL w="12700" cap="flat" cmpd="sng" algn="ctr">
                      <a:solidFill>
                        <a:srgbClr val="0053A3"/>
                      </a:solidFill>
                      <a:prstDash val="solid"/>
                      <a:round/>
                      <a:headEnd type="none" w="med" len="med"/>
                      <a:tailEnd type="none" w="med" len="med"/>
                    </a:lnL>
                    <a:lnR w="12700" cap="flat" cmpd="sng" algn="ctr">
                      <a:solidFill>
                        <a:srgbClr val="0053A3"/>
                      </a:solidFill>
                      <a:prstDash val="solid"/>
                      <a:round/>
                      <a:headEnd type="none" w="med" len="med"/>
                      <a:tailEnd type="none" w="med" len="med"/>
                    </a:lnR>
                    <a:lnT w="12700" cap="flat" cmpd="sng" algn="ctr">
                      <a:solidFill>
                        <a:srgbClr val="0053A3"/>
                      </a:solidFill>
                      <a:prstDash val="solid"/>
                      <a:round/>
                      <a:headEnd type="none" w="med" len="med"/>
                      <a:tailEnd type="none" w="med" len="med"/>
                    </a:lnT>
                    <a:lnB w="12700" cap="flat" cmpd="sng" algn="ctr">
                      <a:solidFill>
                        <a:srgbClr val="0053A3"/>
                      </a:solidFill>
                      <a:prstDash val="solid"/>
                      <a:round/>
                      <a:headEnd type="none" w="med" len="med"/>
                      <a:tailEnd type="none" w="med" len="med"/>
                    </a:lnB>
                  </a:tcPr>
                </a:tc>
              </a:tr>
            </a:tbl>
          </a:graphicData>
        </a:graphic>
      </p:graphicFrame>
      <p:sp>
        <p:nvSpPr>
          <p:cNvPr id="27" name="矩形 26"/>
          <p:cNvSpPr/>
          <p:nvPr/>
        </p:nvSpPr>
        <p:spPr>
          <a:xfrm>
            <a:off x="939865" y="638228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b="1" kern="0" dirty="0">
              <a:solidFill>
                <a:schemeClr val="accent6">
                  <a:lumMod val="50000"/>
                </a:schemeClr>
              </a:solidFill>
              <a:latin typeface="微软雅黑" panose="020B0503020204020204" pitchFamily="34" charset="-122"/>
              <a:ea typeface="微软雅黑" panose="020B0503020204020204" pitchFamily="34" charset="-122"/>
              <a:hlinkClick r:id="rId2" action="ppaction://hlinksldjump"/>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1000"/>
                                        <p:tgtEl>
                                          <p:spTgt spid="25"/>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000"/>
                                        <p:tgtEl>
                                          <p:spTgt spid="5"/>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P spid="24" grpId="0" bldLvl="0" animBg="1"/>
      <p:bldP spid="7"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灯片编号占位符 3"/>
          <p:cNvSpPr>
            <a:spLocks noGrp="1"/>
          </p:cNvSpPr>
          <p:nvPr>
            <p:ph type="sldNum" sz="quarter" idx="10"/>
          </p:nvPr>
        </p:nvSpPr>
        <p:spPr bwMode="auto">
          <a:xfrm>
            <a:off x="6974904" y="659659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32F963B-6FF1-4A4C-A4E4-F2D76033C9C0}" type="slidenum">
              <a:rPr lang="zh-CN" altLang="en-US" sz="1600">
                <a:solidFill>
                  <a:srgbClr val="000000"/>
                </a:solidFill>
                <a:latin typeface="微软雅黑" panose="020B0503020204020204" pitchFamily="34" charset="-122"/>
                <a:ea typeface="微软雅黑" panose="020B0503020204020204" pitchFamily="34" charset="-122"/>
              </a:rPr>
            </a:fld>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854894" y="119729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（五）</a:t>
            </a:r>
            <a:r>
              <a:rPr lang="zh-CN" altLang="en-US" sz="1600" b="1" dirty="0">
                <a:solidFill>
                  <a:srgbClr val="002060"/>
                </a:solidFill>
                <a:latin typeface="微软雅黑" panose="020B0503020204020204" pitchFamily="34" charset="-122"/>
                <a:ea typeface="微软雅黑" panose="020B0503020204020204" pitchFamily="34" charset="-122"/>
              </a:rPr>
              <a:t>户数核对</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8" name="矩形 17"/>
          <p:cNvSpPr/>
          <p:nvPr/>
        </p:nvSpPr>
        <p:spPr>
          <a:xfrm>
            <a:off x="664394" y="1773555"/>
            <a:ext cx="8064500" cy="50482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各检查新报因素和上年代码填报是否正确</a:t>
            </a:r>
            <a:endParaRPr lang="zh-CN" altLang="en-US" sz="1600" dirty="0">
              <a:solidFill>
                <a:srgbClr val="114F95"/>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64394" y="1432243"/>
            <a:ext cx="0" cy="5076000"/>
          </a:xfrm>
          <a:prstGeom prst="line">
            <a:avLst/>
          </a:prstGeom>
          <a:ln w="25400">
            <a:solidFill>
              <a:srgbClr val="0053A3"/>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467544" y="1233805"/>
            <a:ext cx="395287" cy="396875"/>
            <a:chOff x="839014" y="1521512"/>
            <a:chExt cx="396000" cy="396000"/>
          </a:xfrm>
        </p:grpSpPr>
        <p:sp>
          <p:nvSpPr>
            <p:cNvPr id="14" name="椭圆 13"/>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bwMode="auto">
          <a:xfrm>
            <a:off x="467544" y="2416493"/>
            <a:ext cx="395287" cy="396875"/>
            <a:chOff x="839014" y="1521512"/>
            <a:chExt cx="396000" cy="396000"/>
          </a:xfrm>
        </p:grpSpPr>
        <p:sp>
          <p:nvSpPr>
            <p:cNvPr id="22" name="椭圆 21"/>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664210" y="2986405"/>
            <a:ext cx="8062595" cy="75374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检查部门标识代码等封面信息以及填列的各类政府收支分类科目是否符合规范</a:t>
            </a:r>
            <a:endParaRPr lang="zh-CN" altLang="en-US" sz="1600" dirty="0">
              <a:solidFill>
                <a:srgbClr val="114F95"/>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854894" y="2381568"/>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（六）</a:t>
            </a:r>
            <a:r>
              <a:rPr lang="zh-CN" altLang="en-US" sz="1600" b="1" dirty="0">
                <a:solidFill>
                  <a:srgbClr val="002060"/>
                </a:solidFill>
                <a:latin typeface="微软雅黑" panose="020B0503020204020204" pitchFamily="34" charset="-122"/>
                <a:ea typeface="微软雅黑" panose="020B0503020204020204" pitchFamily="34" charset="-122"/>
              </a:rPr>
              <a:t>枚举字典检查</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867594" y="3911918"/>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smtClean="0">
                <a:solidFill>
                  <a:srgbClr val="002060"/>
                </a:solidFill>
                <a:latin typeface="微软雅黑" panose="020B0503020204020204" pitchFamily="34" charset="-122"/>
                <a:ea typeface="微软雅黑" panose="020B0503020204020204" pitchFamily="34" charset="-122"/>
              </a:rPr>
              <a:t>（七）</a:t>
            </a:r>
            <a:r>
              <a:rPr lang="zh-CN" altLang="en-US" sz="1600" b="1" dirty="0">
                <a:solidFill>
                  <a:srgbClr val="002060"/>
                </a:solidFill>
                <a:latin typeface="微软雅黑" panose="020B0503020204020204" pitchFamily="34" charset="-122"/>
                <a:ea typeface="微软雅黑" panose="020B0503020204020204" pitchFamily="34" charset="-122"/>
              </a:rPr>
              <a:t>审核公式</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467544" y="3946843"/>
            <a:ext cx="395287" cy="395287"/>
            <a:chOff x="839014" y="1521512"/>
            <a:chExt cx="396000" cy="396000"/>
          </a:xfrm>
        </p:grpSpPr>
        <p:sp>
          <p:nvSpPr>
            <p:cNvPr id="33" name="椭圆 32"/>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34" name="椭圆 33"/>
            <p:cNvSpPr/>
            <p:nvPr/>
          </p:nvSpPr>
          <p:spPr>
            <a:xfrm>
              <a:off x="947159" y="1629657"/>
              <a:ext cx="179711" cy="179711"/>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664210" y="4437380"/>
            <a:ext cx="8062595" cy="1338580"/>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buClr>
                <a:srgbClr val="C00000"/>
              </a:buClr>
              <a:buSzPct val="120000"/>
              <a:buFont typeface="Wingdings" panose="05000000000000000000" pitchFamily="2" charset="2"/>
              <a:buChar char="Ø"/>
              <a:defRPr/>
            </a:pP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基本平衡公式：</a:t>
            </a:r>
            <a:endPar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Clr>
                <a:srgbClr val="FFFF00"/>
              </a:buClr>
              <a:buSzPct val="120000"/>
              <a:buFont typeface="Wingdings" panose="05000000000000000000" pitchFamily="2" charset="2"/>
              <a:buNone/>
              <a:defRPr/>
            </a:pPr>
            <a:r>
              <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用于审核表内平衡关系。软件中公式提示表现为红色，报错单元格表现为红色。</a:t>
            </a:r>
            <a:endPar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1" hangingPunct="1">
              <a:buClr>
                <a:srgbClr val="002060"/>
              </a:buClr>
              <a:buSzPct val="120000"/>
              <a:buFont typeface="Wingdings" panose="05000000000000000000" pitchFamily="2" charset="2"/>
              <a:buChar char="Ø"/>
              <a:defRPr/>
            </a:pPr>
            <a:r>
              <a:rPr lang="zh-CN" altLang="en-US" sz="1600" dirty="0">
                <a:solidFill>
                  <a:srgbClr val="CDC800"/>
                </a:solidFill>
                <a:latin typeface="微软雅黑" panose="020B0503020204020204" pitchFamily="34" charset="-122"/>
                <a:ea typeface="微软雅黑" panose="020B0503020204020204" pitchFamily="34" charset="-122"/>
                <a:cs typeface="微软雅黑" panose="020B0503020204020204" pitchFamily="34" charset="-122"/>
              </a:rPr>
              <a:t>核实性公式</a:t>
            </a:r>
            <a:r>
              <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Clr>
                <a:srgbClr val="FFFF00"/>
              </a:buClr>
              <a:buSzPct val="120000"/>
              <a:defRPr/>
            </a:pPr>
            <a:r>
              <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用于审核表内、表间有关数据的合理性。软件中公式提示表现为绿色，提示单元格表现为黄色。</a:t>
            </a:r>
            <a:endParaRPr lang="zh-CN" altLang="en-US" sz="16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Clr>
                <a:srgbClr val="FFFF00"/>
              </a:buClr>
              <a:buSzPct val="120000"/>
              <a:buFont typeface="Wingdings" panose="05000000000000000000" pitchFamily="2" charset="2"/>
              <a:buNone/>
              <a:defRPr/>
            </a:pPr>
            <a:endPar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bwMode="auto">
          <a:xfrm>
            <a:off x="0" y="8332888"/>
            <a:ext cx="9144000" cy="5321248"/>
            <a:chOff x="1" y="863902"/>
            <a:chExt cx="9144000" cy="5973995"/>
          </a:xfrm>
        </p:grpSpPr>
        <p:sp>
          <p:nvSpPr>
            <p:cNvPr id="8" name="矩形 7"/>
            <p:cNvSpPr/>
            <p:nvPr/>
          </p:nvSpPr>
          <p:spPr>
            <a:xfrm>
              <a:off x="1" y="863902"/>
              <a:ext cx="9144000" cy="5973995"/>
            </a:xfrm>
            <a:prstGeom prst="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4769" name="组合 3"/>
            <p:cNvGrpSpPr/>
            <p:nvPr/>
          </p:nvGrpSpPr>
          <p:grpSpPr bwMode="auto">
            <a:xfrm>
              <a:off x="1363664" y="902536"/>
              <a:ext cx="6597650" cy="5773680"/>
              <a:chOff x="1363664" y="902536"/>
              <a:chExt cx="6597650" cy="5773680"/>
            </a:xfrm>
          </p:grpSpPr>
          <p:pic>
            <p:nvPicPr>
              <p:cNvPr id="29" name="图片 3" descr="jb.PNG"/>
              <p:cNvPicPr>
                <a:picLocks noChangeAspect="1"/>
              </p:cNvPicPr>
              <p:nvPr/>
            </p:nvPicPr>
            <p:blipFill>
              <a:blip r:embed="rId1" cstate="print"/>
              <a:srcRect/>
              <a:stretch>
                <a:fillRect/>
              </a:stretch>
            </p:blipFill>
            <p:spPr bwMode="auto">
              <a:xfrm>
                <a:off x="1363664" y="1421544"/>
                <a:ext cx="6597650" cy="28257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descr="核实性.PNG"/>
              <p:cNvPicPr>
                <a:picLocks noChangeAspect="1"/>
              </p:cNvPicPr>
              <p:nvPr/>
            </p:nvPicPr>
            <p:blipFill>
              <a:blip r:embed="rId2" cstate="print"/>
              <a:srcRect/>
              <a:stretch>
                <a:fillRect/>
              </a:stretch>
            </p:blipFill>
            <p:spPr bwMode="auto">
              <a:xfrm>
                <a:off x="1363664" y="4745741"/>
                <a:ext cx="6597650" cy="1930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363664" y="902536"/>
                <a:ext cx="6597650" cy="4381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002060"/>
                    </a:solidFill>
                    <a:latin typeface="微软雅黑" panose="020B0503020204020204" pitchFamily="34" charset="-122"/>
                    <a:ea typeface="微软雅黑" panose="020B0503020204020204" pitchFamily="34" charset="-122"/>
                  </a:rPr>
                  <a:t>基本平衡公式</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31" name="矩形 30"/>
              <p:cNvSpPr/>
              <p:nvPr/>
            </p:nvSpPr>
            <p:spPr>
              <a:xfrm>
                <a:off x="1363664" y="4286936"/>
                <a:ext cx="6597650" cy="438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002060"/>
                    </a:solidFill>
                    <a:latin typeface="微软雅黑" panose="020B0503020204020204" pitchFamily="34" charset="-122"/>
                    <a:ea typeface="微软雅黑" panose="020B0503020204020204" pitchFamily="34" charset="-122"/>
                  </a:rPr>
                  <a:t>核实性公式</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sp>
        <p:nvSpPr>
          <p:cNvPr id="35" name="矩形 34"/>
          <p:cNvSpPr/>
          <p:nvPr/>
        </p:nvSpPr>
        <p:spPr>
          <a:xfrm>
            <a:off x="862395" y="6381010"/>
            <a:ext cx="2816977"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3" action="ppaction://hlinksldjump"/>
            </a:endParaRPr>
          </a:p>
        </p:txBody>
      </p:sp>
      <p:sp>
        <p:nvSpPr>
          <p:cNvPr id="28" name="文本框 3"/>
          <p:cNvSpPr txBox="1">
            <a:spLocks noChangeArrowheads="1"/>
          </p:cNvSpPr>
          <p:nvPr/>
        </p:nvSpPr>
        <p:spPr bwMode="auto">
          <a:xfrm>
            <a:off x="467544" y="67380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四、填报要求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1000"/>
                                        <p:tgtEl>
                                          <p:spTgt spid="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1000"/>
                                        <p:tgtEl>
                                          <p:spTgt spid="25"/>
                                        </p:tgtEl>
                                      </p:cBhvr>
                                    </p:animEffect>
                                  </p:childTnLst>
                                </p:cTn>
                              </p:par>
                              <p:par>
                                <p:cTn id="31" presetID="22" presetClass="entr" presetSubtype="1"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1000"/>
                                        <p:tgtEl>
                                          <p:spTgt spid="3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0 2.22222E-6 L 0 -1.06505 " pathEditMode="relative" rAng="0" ptsTypes="AA">
                                      <p:cBhvr>
                                        <p:cTn id="40" dur="1000" fill="hold"/>
                                        <p:tgtEl>
                                          <p:spTgt spid="9"/>
                                        </p:tgtEl>
                                        <p:attrNameLst>
                                          <p:attrName>ppt_x</p:attrName>
                                          <p:attrName>ppt_y</p:attrName>
                                        </p:attrNameLst>
                                      </p:cBhvr>
                                      <p:rCtr x="0" y="-5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P spid="24" grpId="0" bldLvl="0" animBg="1"/>
      <p:bldP spid="7" grpId="0"/>
      <p:bldP spid="25" grpId="0"/>
      <p:bldP spid="2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灯片编号占位符 3"/>
          <p:cNvSpPr>
            <a:spLocks noGrp="1"/>
          </p:cNvSpPr>
          <p:nvPr>
            <p:ph type="sldNum" sz="quarter" idx="10"/>
          </p:nvPr>
        </p:nvSpPr>
        <p:spPr bwMode="auto">
          <a:xfrm>
            <a:off x="6974904" y="6524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CB3EA6A-4AFA-4D0D-AFFE-A5E3AFE297C9}"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926902" y="1197293"/>
            <a:ext cx="1605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（七）审核模板</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8" name="矩形 17"/>
          <p:cNvSpPr/>
          <p:nvPr/>
        </p:nvSpPr>
        <p:spPr>
          <a:xfrm>
            <a:off x="736600" y="1696720"/>
            <a:ext cx="8064500" cy="181292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查询和审核决算数据填报的规范性和合理性，相关数据全部为自动提取生成。</a:t>
            </a:r>
            <a:endPar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Clr>
                <a:srgbClr val="FFFF00"/>
              </a:buClr>
              <a:buSzPct val="120000"/>
              <a:buFont typeface="Wingdings" panose="05000000000000000000" pitchFamily="2" charset="2"/>
              <a:buChar char="Ø"/>
              <a:defRPr/>
            </a:pP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有错更正，无错保留并说明原因。</a:t>
            </a:r>
            <a:endPar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eaLnBrk="1" hangingPunct="1">
              <a:buClr>
                <a:srgbClr val="002060"/>
              </a:buClr>
              <a:buSzPct val="120000"/>
              <a:buFont typeface="Wingdings" panose="05000000000000000000" pitchFamily="2" charset="2"/>
              <a:buChar char="Ø"/>
              <a:defRPr/>
            </a:pP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更正决算填报错误，通知预算单位进行决算调整 ，财政部门和主管部门不得随意更改单位数据。</a:t>
            </a: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736402" y="1355170"/>
            <a:ext cx="0" cy="5076000"/>
          </a:xfrm>
          <a:prstGeom prst="line">
            <a:avLst/>
          </a:prstGeom>
          <a:ln w="25400">
            <a:solidFill>
              <a:srgbClr val="0053A3"/>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539552" y="1162050"/>
            <a:ext cx="395287" cy="396875"/>
            <a:chOff x="839014" y="1521512"/>
            <a:chExt cx="396000" cy="396000"/>
          </a:xfrm>
        </p:grpSpPr>
        <p:sp>
          <p:nvSpPr>
            <p:cNvPr id="14" name="椭圆 13"/>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bwMode="auto">
          <a:xfrm>
            <a:off x="539552" y="3682365"/>
            <a:ext cx="395287" cy="396875"/>
            <a:chOff x="839014" y="1521512"/>
            <a:chExt cx="396000" cy="396000"/>
          </a:xfrm>
        </p:grpSpPr>
        <p:sp>
          <p:nvSpPr>
            <p:cNvPr id="22" name="椭圆 21"/>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736600" y="4211320"/>
            <a:ext cx="8062595" cy="1717675"/>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zh-CN" altLang="zh-CN" sz="1600" b="1" dirty="0">
                <a:solidFill>
                  <a:srgbClr val="002060"/>
                </a:solidFill>
                <a:latin typeface="微软雅黑" panose="020B0503020204020204" pitchFamily="34" charset="-122"/>
                <a:ea typeface="微软雅黑" panose="020B0503020204020204" pitchFamily="34" charset="-122"/>
              </a:rPr>
              <a:t>更正错误。</a:t>
            </a:r>
            <a:r>
              <a:rPr lang="zh-CN" altLang="zh-CN" sz="1600" dirty="0">
                <a:solidFill>
                  <a:srgbClr val="114F95"/>
                </a:solidFill>
                <a:latin typeface="微软雅黑" panose="020B0503020204020204" pitchFamily="34" charset="-122"/>
                <a:ea typeface="微软雅黑" panose="020B0503020204020204" pitchFamily="34" charset="-122"/>
              </a:rPr>
              <a:t>属于误填、漏填决算，或因财务管理和会计核算不规范导致决算编报问题，应按</a:t>
            </a:r>
            <a:r>
              <a:rPr lang="zh-CN" altLang="en-US" sz="1600" dirty="0">
                <a:solidFill>
                  <a:srgbClr val="114F95"/>
                </a:solidFill>
                <a:latin typeface="微软雅黑" panose="020B0503020204020204" pitchFamily="34" charset="-122"/>
                <a:ea typeface="微软雅黑" panose="020B0503020204020204" pitchFamily="34" charset="-122"/>
              </a:rPr>
              <a:t>照审核意见进行调整</a:t>
            </a:r>
            <a:r>
              <a:rPr lang="zh-CN" altLang="zh-CN" sz="1600" dirty="0">
                <a:solidFill>
                  <a:srgbClr val="114F95"/>
                </a:solidFill>
                <a:latin typeface="微软雅黑" panose="020B0503020204020204" pitchFamily="34" charset="-122"/>
                <a:ea typeface="微软雅黑" panose="020B0503020204020204" pitchFamily="34" charset="-122"/>
              </a:rPr>
              <a:t>。</a:t>
            </a:r>
            <a:endParaRPr lang="en-US" altLang="zh-CN" sz="1600" dirty="0">
              <a:solidFill>
                <a:srgbClr val="002060"/>
              </a:solidFill>
              <a:latin typeface="微软雅黑" panose="020B0503020204020204" pitchFamily="34" charset="-122"/>
              <a:ea typeface="微软雅黑" panose="020B0503020204020204" pitchFamily="34" charset="-122"/>
            </a:endParaRPr>
          </a:p>
          <a:p>
            <a:pPr marL="342900" indent="-342900" eaLnBrk="1" hangingPunct="1">
              <a:buClr>
                <a:srgbClr val="002060"/>
              </a:buClr>
              <a:buSzPct val="120000"/>
              <a:buFont typeface="Wingdings" panose="05000000000000000000" pitchFamily="2" charset="2"/>
              <a:buChar char="Ø"/>
              <a:defRPr/>
            </a:pPr>
            <a:endParaRPr lang="en-US" altLang="zh-CN" sz="1600" dirty="0">
              <a:solidFill>
                <a:srgbClr val="002060"/>
              </a:solidFill>
              <a:latin typeface="微软雅黑" panose="020B0503020204020204" pitchFamily="34" charset="-122"/>
              <a:ea typeface="微软雅黑" panose="020B0503020204020204" pitchFamily="34" charset="-122"/>
            </a:endParaRPr>
          </a:p>
          <a:p>
            <a:pPr marL="342900" indent="-342900" eaLnBrk="1" hangingPunct="1">
              <a:buClr>
                <a:srgbClr val="002060"/>
              </a:buClr>
              <a:buSzPct val="120000"/>
              <a:buFont typeface="Wingdings" panose="05000000000000000000" pitchFamily="2" charset="2"/>
              <a:buChar char="Ø"/>
              <a:defRPr/>
            </a:pPr>
            <a:r>
              <a:rPr lang="zh-CN" altLang="zh-CN" sz="1600" b="1" dirty="0">
                <a:solidFill>
                  <a:srgbClr val="002060"/>
                </a:solidFill>
                <a:latin typeface="微软雅黑" panose="020B0503020204020204" pitchFamily="34" charset="-122"/>
                <a:ea typeface="微软雅黑" panose="020B0503020204020204" pitchFamily="34" charset="-122"/>
              </a:rPr>
              <a:t>据实反映并作说明。</a:t>
            </a:r>
            <a:r>
              <a:rPr lang="zh-CN" altLang="zh-CN" sz="1600" dirty="0">
                <a:solidFill>
                  <a:srgbClr val="114F95"/>
                </a:solidFill>
                <a:latin typeface="微软雅黑" panose="020B0503020204020204" pitchFamily="34" charset="-122"/>
                <a:ea typeface="微软雅黑" panose="020B0503020204020204" pitchFamily="34" charset="-122"/>
              </a:rPr>
              <a:t>如发现的问题属于个别单位特殊情况但核实为合理，应按规定格式具体说明原因，并附有关政策文件依据。</a:t>
            </a:r>
            <a:endParaRPr lang="zh-CN" altLang="zh-CN" sz="1600" dirty="0">
              <a:solidFill>
                <a:srgbClr val="114F95"/>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926902" y="3647440"/>
            <a:ext cx="1605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（八）审核原则</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7" name="矩形 16"/>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6" name="文本框 3"/>
          <p:cNvSpPr txBox="1">
            <a:spLocks noChangeArrowheads="1"/>
          </p:cNvSpPr>
          <p:nvPr/>
        </p:nvSpPr>
        <p:spPr bwMode="auto">
          <a:xfrm>
            <a:off x="539552" y="68610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四、填报要求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1000"/>
                                        <p:tgtEl>
                                          <p:spTgt spid="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P spid="24"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灯片编号占位符 3"/>
          <p:cNvSpPr>
            <a:spLocks noGrp="1"/>
          </p:cNvSpPr>
          <p:nvPr>
            <p:ph type="sldNum" sz="quarter" idx="10"/>
          </p:nvPr>
        </p:nvSpPr>
        <p:spPr bwMode="auto">
          <a:xfrm>
            <a:off x="6974840" y="6596380"/>
            <a:ext cx="21336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AB20833-8E65-4F71-95DD-F4F49A66AB5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928490" y="1269048"/>
            <a:ext cx="2418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（九）政府收支分类科目</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8" name="矩形 17"/>
          <p:cNvSpPr/>
          <p:nvPr/>
        </p:nvSpPr>
        <p:spPr>
          <a:xfrm>
            <a:off x="737870" y="1845310"/>
            <a:ext cx="8064500" cy="408940"/>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填列到最底级的科目（支出按功能分类至项级；非税收入至目级）</a:t>
            </a:r>
            <a:endParaRPr lang="zh-CN" altLang="en-US" sz="1600" dirty="0">
              <a:solidFill>
                <a:srgbClr val="114F95"/>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36402" y="1432243"/>
            <a:ext cx="0" cy="5076000"/>
          </a:xfrm>
          <a:prstGeom prst="line">
            <a:avLst/>
          </a:prstGeom>
          <a:ln w="25400">
            <a:solidFill>
              <a:srgbClr val="0053A3"/>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541020" y="1268730"/>
            <a:ext cx="394970" cy="337185"/>
            <a:chOff x="839014" y="1521512"/>
            <a:chExt cx="396000" cy="396000"/>
          </a:xfrm>
        </p:grpSpPr>
        <p:sp>
          <p:nvSpPr>
            <p:cNvPr id="14" name="椭圆 13"/>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bwMode="auto">
          <a:xfrm>
            <a:off x="541020" y="2493010"/>
            <a:ext cx="394970" cy="337185"/>
            <a:chOff x="839014" y="1521512"/>
            <a:chExt cx="396000" cy="396000"/>
          </a:xfrm>
        </p:grpSpPr>
        <p:sp>
          <p:nvSpPr>
            <p:cNvPr id="22" name="椭圆 21"/>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947159" y="1629224"/>
              <a:ext cx="179711" cy="180576"/>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737870" y="3069590"/>
            <a:ext cx="8062595" cy="408940"/>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元， </a:t>
            </a:r>
            <a:r>
              <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位小数（汇总时：万元，</a:t>
            </a:r>
            <a:r>
              <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位小数）</a:t>
            </a: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a:spLocks noChangeArrowheads="1"/>
          </p:cNvSpPr>
          <p:nvPr/>
        </p:nvSpPr>
        <p:spPr bwMode="auto">
          <a:xfrm>
            <a:off x="928490" y="2493010"/>
            <a:ext cx="1605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（十）金额单位</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541020" y="3790315"/>
            <a:ext cx="394970" cy="335915"/>
            <a:chOff x="839014" y="1521512"/>
            <a:chExt cx="396000" cy="396000"/>
          </a:xfrm>
        </p:grpSpPr>
        <p:sp>
          <p:nvSpPr>
            <p:cNvPr id="17" name="椭圆 16"/>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 name="椭圆 18"/>
            <p:cNvSpPr/>
            <p:nvPr/>
          </p:nvSpPr>
          <p:spPr>
            <a:xfrm>
              <a:off x="947159" y="1629656"/>
              <a:ext cx="179711" cy="179711"/>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737870" y="4366260"/>
            <a:ext cx="8062595" cy="408940"/>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zh-CN" altLang="en-US" sz="1600" dirty="0">
                <a:solidFill>
                  <a:srgbClr val="114F95"/>
                </a:solidFill>
                <a:latin typeface="微软雅黑" panose="020B0503020204020204" pitchFamily="34" charset="-122"/>
                <a:ea typeface="微软雅黑" panose="020B0503020204020204" pitchFamily="34" charset="-122"/>
              </a:rPr>
              <a:t>按照规定体例编写</a:t>
            </a:r>
            <a:endParaRPr lang="zh-CN" altLang="en-US" sz="1600" dirty="0">
              <a:solidFill>
                <a:srgbClr val="114F95"/>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928490" y="3789998"/>
            <a:ext cx="449699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（十一）填报说明和分析报告</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26" name="组合 25"/>
          <p:cNvGrpSpPr/>
          <p:nvPr/>
        </p:nvGrpSpPr>
        <p:grpSpPr bwMode="auto">
          <a:xfrm>
            <a:off x="539750" y="5085715"/>
            <a:ext cx="395605" cy="335915"/>
            <a:chOff x="839014" y="1521512"/>
            <a:chExt cx="396000" cy="396000"/>
          </a:xfrm>
        </p:grpSpPr>
        <p:sp>
          <p:nvSpPr>
            <p:cNvPr id="27" name="椭圆 26"/>
            <p:cNvSpPr/>
            <p:nvPr/>
          </p:nvSpPr>
          <p:spPr>
            <a:xfrm>
              <a:off x="839014" y="1521512"/>
              <a:ext cx="396000" cy="396000"/>
            </a:xfrm>
            <a:prstGeom prst="ellipse">
              <a:avLst/>
            </a:prstGeom>
            <a:solidFill>
              <a:schemeClr val="bg1"/>
            </a:solidFill>
            <a:ln w="285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8" name="椭圆 27"/>
            <p:cNvSpPr/>
            <p:nvPr/>
          </p:nvSpPr>
          <p:spPr>
            <a:xfrm>
              <a:off x="947158" y="1629656"/>
              <a:ext cx="179711" cy="179711"/>
            </a:xfrm>
            <a:prstGeom prst="ellips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736600" y="5734685"/>
            <a:ext cx="8064500" cy="408940"/>
          </a:xfrm>
          <a:prstGeom prst="rect">
            <a:avLst/>
          </a:prstGeom>
          <a:solidFill>
            <a:schemeClr val="bg1"/>
          </a:solid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Clr>
                <a:srgbClr val="002060"/>
              </a:buClr>
              <a:buSzPct val="120000"/>
              <a:buFont typeface="Wingdings" panose="05000000000000000000" pitchFamily="2" charset="2"/>
              <a:buChar char="Ø"/>
              <a:defRPr/>
            </a:pPr>
            <a:r>
              <a:rPr lang="en-US" altLang="zh-CN"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A3</a:t>
            </a:r>
            <a:r>
              <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rPr>
              <a:t>纸，上报文件、填报说明、分析报告、决算报表</a:t>
            </a:r>
            <a:endParaRPr lang="zh-CN" altLang="en-US" sz="1600" dirty="0">
              <a:solidFill>
                <a:srgbClr val="114F95"/>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a:spLocks noChangeArrowheads="1"/>
          </p:cNvSpPr>
          <p:nvPr/>
        </p:nvSpPr>
        <p:spPr bwMode="auto">
          <a:xfrm>
            <a:off x="928490" y="5085398"/>
            <a:ext cx="1808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FFFF00"/>
              </a:buClr>
              <a:buSzPct val="120000"/>
              <a:buFontTx/>
              <a:buNone/>
            </a:pPr>
            <a:r>
              <a:rPr lang="zh-CN" altLang="en-US" sz="1600" b="1" dirty="0">
                <a:solidFill>
                  <a:srgbClr val="002060"/>
                </a:solidFill>
                <a:latin typeface="微软雅黑" panose="020B0503020204020204" pitchFamily="34" charset="-122"/>
                <a:ea typeface="微软雅黑" panose="020B0503020204020204" pitchFamily="34" charset="-122"/>
              </a:rPr>
              <a:t>（十二）报送格式</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32" name="矩形 31"/>
          <p:cNvSpPr/>
          <p:nvPr/>
        </p:nvSpPr>
        <p:spPr>
          <a:xfrm>
            <a:off x="896050" y="6362595"/>
            <a:ext cx="2816977" cy="306705"/>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31" name="文本框 3"/>
          <p:cNvSpPr txBox="1">
            <a:spLocks noChangeArrowheads="1"/>
          </p:cNvSpPr>
          <p:nvPr/>
        </p:nvSpPr>
        <p:spPr bwMode="auto">
          <a:xfrm>
            <a:off x="539750" y="70763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微软雅黑" panose="020B0503020204020204" pitchFamily="34" charset="-122"/>
                <a:ea typeface="微软雅黑" panose="020B0503020204020204" pitchFamily="34" charset="-122"/>
              </a:rPr>
              <a:t>四、填报要求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1000"/>
                                        <p:tgtEl>
                                          <p:spTgt spid="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10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1000"/>
                                        <p:tgtEl>
                                          <p:spTgt spid="2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1000"/>
                                        <p:tgtEl>
                                          <p:spTgt spid="25"/>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10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1000"/>
                                        <p:tgtEl>
                                          <p:spTgt spid="2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P spid="24" grpId="0" bldLvl="0" animBg="1"/>
      <p:bldP spid="7" grpId="0"/>
      <p:bldP spid="20" grpId="0" bldLvl="0" animBg="1"/>
      <p:bldP spid="25" grpId="0"/>
      <p:bldP spid="29" grpId="0" bldLvl="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C:\Users\Administrator\Desktop\日常工作\王瑜亮\关于召开2020年全国部门决算工作会的通知\ppt\截图\报表封面.PNG"/>
          <p:cNvPicPr>
            <a:picLocks noChangeAspect="1" noChangeArrowheads="1"/>
          </p:cNvPicPr>
          <p:nvPr/>
        </p:nvPicPr>
        <p:blipFill>
          <a:blip r:embed="rId1"/>
          <a:srcRect/>
          <a:stretch>
            <a:fillRect/>
          </a:stretch>
        </p:blipFill>
        <p:spPr bwMode="auto">
          <a:xfrm>
            <a:off x="285720" y="1285860"/>
            <a:ext cx="8429684" cy="507209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6" name="组合 65"/>
          <p:cNvGrpSpPr/>
          <p:nvPr/>
        </p:nvGrpSpPr>
        <p:grpSpPr bwMode="auto">
          <a:xfrm>
            <a:off x="9805339" y="1484784"/>
            <a:ext cx="8160149" cy="4392488"/>
            <a:chOff x="-4129104" y="712352"/>
            <a:chExt cx="8159950" cy="4393072"/>
          </a:xfrm>
        </p:grpSpPr>
        <p:sp>
          <p:nvSpPr>
            <p:cNvPr id="67" name="圆角矩形 66"/>
            <p:cNvSpPr/>
            <p:nvPr/>
          </p:nvSpPr>
          <p:spPr>
            <a:xfrm>
              <a:off x="23694" y="4959639"/>
              <a:ext cx="694864" cy="145785"/>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68" name="圆角矩形标注 67"/>
            <p:cNvSpPr/>
            <p:nvPr/>
          </p:nvSpPr>
          <p:spPr>
            <a:xfrm>
              <a:off x="-4129104" y="712352"/>
              <a:ext cx="8159950" cy="3643798"/>
            </a:xfrm>
            <a:prstGeom prst="wedgeRoundRectCallout">
              <a:avLst>
                <a:gd name="adj1" fmla="val 3479"/>
                <a:gd name="adj2" fmla="val 65980"/>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20000"/>
                </a:spcBef>
                <a:buClr>
                  <a:srgbClr val="0000FF"/>
                </a:buClr>
                <a:buSzPct val="120000"/>
                <a:defRPr/>
              </a:pPr>
              <a:r>
                <a:rPr lang="zh-CN" altLang="en-US" sz="2400" b="1" dirty="0">
                  <a:solidFill>
                    <a:srgbClr val="002060"/>
                  </a:solidFill>
                  <a:latin typeface="微软雅黑" panose="020B0503020204020204" pitchFamily="34" charset="-122"/>
                  <a:ea typeface="微软雅黑" panose="020B0503020204020204" pitchFamily="34" charset="-122"/>
                </a:rPr>
                <a:t>新报因素</a:t>
              </a:r>
              <a:endParaRPr lang="en-US" altLang="zh-CN" sz="2400" b="1"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0”</a:t>
              </a:r>
              <a:r>
                <a:rPr lang="zh-CN" altLang="en-US" sz="2400" dirty="0">
                  <a:solidFill>
                    <a:srgbClr val="002060"/>
                  </a:solidFill>
                  <a:latin typeface="微软雅黑" panose="020B0503020204020204" pitchFamily="34" charset="-122"/>
                  <a:ea typeface="微软雅黑" panose="020B0503020204020204" pitchFamily="34" charset="-122"/>
                </a:rPr>
                <a:t>：连续上报。</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1”</a:t>
              </a:r>
              <a:r>
                <a:rPr lang="zh-CN" altLang="en-US" sz="2400" dirty="0">
                  <a:solidFill>
                    <a:srgbClr val="002060"/>
                  </a:solidFill>
                  <a:latin typeface="微软雅黑" panose="020B0503020204020204" pitchFamily="34" charset="-122"/>
                  <a:ea typeface="微软雅黑" panose="020B0503020204020204" pitchFamily="34" charset="-122"/>
                </a:rPr>
                <a:t>：新增单位。</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2”</a:t>
              </a:r>
              <a:r>
                <a:rPr lang="zh-CN" altLang="en-US" sz="2400" dirty="0">
                  <a:solidFill>
                    <a:srgbClr val="002060"/>
                  </a:solidFill>
                  <a:latin typeface="微软雅黑" panose="020B0503020204020204" pitchFamily="34" charset="-122"/>
                  <a:ea typeface="微软雅黑" panose="020B0503020204020204" pitchFamily="34" charset="-122"/>
                </a:rPr>
                <a:t>：上年应报未报。</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3”</a:t>
              </a:r>
              <a:r>
                <a:rPr lang="zh-CN" altLang="en-US" sz="2400" dirty="0">
                  <a:solidFill>
                    <a:srgbClr val="002060"/>
                  </a:solidFill>
                  <a:latin typeface="微软雅黑" panose="020B0503020204020204" pitchFamily="34" charset="-122"/>
                  <a:ea typeface="微软雅黑" panose="020B0503020204020204" pitchFamily="34" charset="-122"/>
                </a:rPr>
                <a:t>：报表类型改变。</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5”</a:t>
              </a:r>
              <a:r>
                <a:rPr lang="zh-CN" altLang="en-US" sz="2400" dirty="0">
                  <a:solidFill>
                    <a:srgbClr val="002060"/>
                  </a:solidFill>
                  <a:latin typeface="微软雅黑" panose="020B0503020204020204" pitchFamily="34" charset="-122"/>
                  <a:ea typeface="微软雅黑" panose="020B0503020204020204" pitchFamily="34" charset="-122"/>
                </a:rPr>
                <a:t>：纳入部门预算范围。</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6”</a:t>
              </a:r>
              <a:r>
                <a:rPr lang="zh-CN" altLang="en-US" sz="2400" dirty="0">
                  <a:solidFill>
                    <a:srgbClr val="002060"/>
                  </a:solidFill>
                  <a:latin typeface="微软雅黑" panose="020B0503020204020204" pitchFamily="34" charset="-122"/>
                  <a:ea typeface="微软雅黑" panose="020B0503020204020204" pitchFamily="34" charset="-122"/>
                </a:rPr>
                <a:t>：隶属关系改变。</a:t>
              </a:r>
              <a:endParaRPr lang="en-US" altLang="zh-CN" sz="24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9”</a:t>
              </a:r>
              <a:r>
                <a:rPr lang="zh-CN" altLang="en-US" sz="2400" dirty="0">
                  <a:solidFill>
                    <a:srgbClr val="002060"/>
                  </a:solidFill>
                  <a:latin typeface="微软雅黑" panose="020B0503020204020204" pitchFamily="34" charset="-122"/>
                  <a:ea typeface="微软雅黑" panose="020B0503020204020204" pitchFamily="34" charset="-122"/>
                </a:rPr>
                <a:t>：其他。</a:t>
              </a:r>
              <a:endParaRPr lang="en-US" altLang="zh-CN" sz="240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endParaRPr lang="en-US" altLang="zh-CN"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bwMode="auto">
          <a:xfrm>
            <a:off x="9578824" y="2708920"/>
            <a:ext cx="8617716" cy="3475327"/>
            <a:chOff x="-4129104" y="1669265"/>
            <a:chExt cx="8617504" cy="3475790"/>
          </a:xfrm>
        </p:grpSpPr>
        <p:sp>
          <p:nvSpPr>
            <p:cNvPr id="70" name="圆角矩形 69"/>
            <p:cNvSpPr/>
            <p:nvPr/>
          </p:nvSpPr>
          <p:spPr>
            <a:xfrm>
              <a:off x="261492" y="4922959"/>
              <a:ext cx="4226908" cy="222096"/>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71" name="圆角矩形标注 70"/>
            <p:cNvSpPr/>
            <p:nvPr/>
          </p:nvSpPr>
          <p:spPr>
            <a:xfrm>
              <a:off x="-4129104" y="1669265"/>
              <a:ext cx="8617504" cy="2686883"/>
            </a:xfrm>
            <a:prstGeom prst="wedgeRoundRectCallout">
              <a:avLst>
                <a:gd name="adj1" fmla="val 4754"/>
                <a:gd name="adj2" fmla="val 69828"/>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20000"/>
                </a:spcBef>
                <a:buClr>
                  <a:srgbClr val="0000FF"/>
                </a:buClr>
                <a:buSzPct val="120000"/>
                <a:defRPr/>
              </a:pPr>
              <a:r>
                <a:rPr lang="zh-CN" altLang="en-US" sz="2400" b="1" dirty="0">
                  <a:solidFill>
                    <a:srgbClr val="002060"/>
                  </a:solidFill>
                  <a:latin typeface="微软雅黑" panose="020B0503020204020204" pitchFamily="34" charset="-122"/>
                  <a:ea typeface="微软雅黑" panose="020B0503020204020204" pitchFamily="34" charset="-122"/>
                </a:rPr>
                <a:t>上年代码</a:t>
              </a:r>
              <a:endParaRPr lang="en-US" altLang="zh-CN" sz="2400" b="1" dirty="0">
                <a:solidFill>
                  <a:srgbClr val="002060"/>
                </a:solidFill>
                <a:latin typeface="微软雅黑" panose="020B0503020204020204" pitchFamily="34" charset="-122"/>
                <a:ea typeface="微软雅黑" panose="020B0503020204020204" pitchFamily="34" charset="-122"/>
              </a:endParaRPr>
            </a:p>
            <a:p>
              <a:pPr marL="342900" indent="-342900">
                <a:spcBef>
                  <a:spcPct val="20000"/>
                </a:spcBef>
                <a:buClr>
                  <a:srgbClr val="002060"/>
                </a:buClr>
                <a:buSzPct val="120000"/>
                <a:buFont typeface="Wingdings" panose="05000000000000000000" pitchFamily="2" charset="2"/>
                <a:buChar char="Ø"/>
                <a:defRPr/>
              </a:pPr>
              <a:r>
                <a:rPr lang="zh-CN" altLang="en-US" sz="2800" dirty="0">
                  <a:solidFill>
                    <a:srgbClr val="002060"/>
                  </a:solidFill>
                  <a:latin typeface="微软雅黑" panose="020B0503020204020204" pitchFamily="34" charset="-122"/>
                  <a:ea typeface="微软雅黑" panose="020B0503020204020204" pitchFamily="34" charset="-122"/>
                </a:rPr>
                <a:t>“前提条件：非“新增单位”</a:t>
              </a:r>
              <a:endParaRPr lang="en-US" altLang="zh-CN" sz="2800" dirty="0">
                <a:solidFill>
                  <a:srgbClr val="002060"/>
                </a:solidFill>
                <a:latin typeface="微软雅黑" panose="020B0503020204020204" pitchFamily="34" charset="-122"/>
                <a:ea typeface="微软雅黑" panose="020B0503020204020204" pitchFamily="34" charset="-122"/>
              </a:endParaRPr>
            </a:p>
            <a:p>
              <a:pPr marL="342900" indent="-342900">
                <a:spcBef>
                  <a:spcPct val="20000"/>
                </a:spcBef>
                <a:buClr>
                  <a:srgbClr val="002060"/>
                </a:buClr>
                <a:buSzPct val="120000"/>
                <a:buFont typeface="Wingdings" panose="05000000000000000000" pitchFamily="2" charset="2"/>
                <a:buChar char="Ø"/>
                <a:defRPr/>
              </a:pPr>
              <a:r>
                <a:rPr lang="zh-CN" altLang="en-US" sz="2800" dirty="0">
                  <a:solidFill>
                    <a:srgbClr val="002060"/>
                  </a:solidFill>
                  <a:latin typeface="微软雅黑" panose="020B0503020204020204" pitchFamily="34" charset="-122"/>
                  <a:ea typeface="微软雅黑" panose="020B0503020204020204" pitchFamily="34" charset="-122"/>
                </a:rPr>
                <a:t>代码结构：</a:t>
              </a:r>
              <a:r>
                <a:rPr lang="en-US" altLang="zh-CN" sz="2800" dirty="0">
                  <a:solidFill>
                    <a:srgbClr val="002060"/>
                  </a:solidFill>
                  <a:latin typeface="微软雅黑" panose="020B0503020204020204" pitchFamily="34" charset="-122"/>
                  <a:ea typeface="微软雅黑" panose="020B0503020204020204" pitchFamily="34" charset="-122"/>
                </a:rPr>
                <a:t>10</a:t>
              </a:r>
              <a:r>
                <a:rPr lang="zh-CN" altLang="en-US" sz="2800" dirty="0">
                  <a:solidFill>
                    <a:srgbClr val="002060"/>
                  </a:solidFill>
                  <a:latin typeface="微软雅黑" panose="020B0503020204020204" pitchFamily="34" charset="-122"/>
                  <a:ea typeface="微软雅黑" panose="020B0503020204020204" pitchFamily="34" charset="-122"/>
                </a:rPr>
                <a:t>位码＝“</a:t>
              </a:r>
              <a:r>
                <a:rPr lang="en-US" altLang="zh-CN" sz="2800" dirty="0">
                  <a:solidFill>
                    <a:srgbClr val="002060"/>
                  </a:solidFill>
                  <a:latin typeface="微软雅黑" panose="020B0503020204020204" pitchFamily="34" charset="-122"/>
                  <a:ea typeface="微软雅黑" panose="020B0503020204020204" pitchFamily="34" charset="-122"/>
                </a:rPr>
                <a:t>9”</a:t>
              </a:r>
              <a:r>
                <a:rPr lang="zh-CN" altLang="en-US" sz="2800" dirty="0">
                  <a:solidFill>
                    <a:srgbClr val="002060"/>
                  </a:solidFill>
                  <a:latin typeface="微软雅黑" panose="020B0503020204020204" pitchFamily="34" charset="-122"/>
                  <a:ea typeface="微软雅黑" panose="020B0503020204020204" pitchFamily="34" charset="-122"/>
                </a:rPr>
                <a:t>＋“</a:t>
              </a:r>
              <a:r>
                <a:rPr lang="en-US" altLang="zh-CN" sz="2800" dirty="0">
                  <a:solidFill>
                    <a:srgbClr val="002060"/>
                  </a:solidFill>
                  <a:latin typeface="微软雅黑" panose="020B0503020204020204" pitchFamily="34" charset="-122"/>
                  <a:ea typeface="微软雅黑" panose="020B0503020204020204" pitchFamily="34" charset="-122"/>
                </a:rPr>
                <a:t>1</a:t>
              </a:r>
              <a:r>
                <a:rPr lang="zh-CN" altLang="en-US" sz="2800" dirty="0">
                  <a:solidFill>
                    <a:srgbClr val="002060"/>
                  </a:solidFill>
                  <a:latin typeface="微软雅黑" panose="020B0503020204020204" pitchFamily="34" charset="-122"/>
                  <a:ea typeface="微软雅黑" panose="020B0503020204020204" pitchFamily="34" charset="-122"/>
                </a:rPr>
                <a:t>”</a:t>
              </a:r>
              <a:endParaRPr lang="zh-CN" altLang="en-US" sz="28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endParaRPr lang="en-US" altLang="zh-CN" sz="900" dirty="0">
                <a:solidFill>
                  <a:srgbClr val="002060"/>
                </a:solidFill>
                <a:latin typeface="微软雅黑" panose="020B0503020204020204" pitchFamily="34" charset="-122"/>
                <a:ea typeface="微软雅黑" panose="020B0503020204020204" pitchFamily="34" charset="-122"/>
              </a:endParaRPr>
            </a:p>
            <a:p>
              <a:pPr indent="363855">
                <a:spcBef>
                  <a:spcPct val="20000"/>
                </a:spcBef>
                <a:buClr>
                  <a:srgbClr val="0000FF"/>
                </a:buClr>
                <a:buSzPct val="120000"/>
                <a:defRPr/>
              </a:pPr>
              <a:r>
                <a:rPr lang="zh-CN" altLang="en-US" sz="2800" b="1" dirty="0">
                  <a:solidFill>
                    <a:srgbClr val="002060"/>
                  </a:solidFill>
                  <a:latin typeface="微软雅黑" panose="020B0503020204020204" pitchFamily="34" charset="-122"/>
                  <a:ea typeface="微软雅黑" panose="020B0503020204020204" pitchFamily="34" charset="-122"/>
                </a:rPr>
                <a:t>组织机构代码</a:t>
              </a:r>
              <a:r>
                <a:rPr lang="en-US" altLang="zh-CN" sz="2000" b="1" dirty="0">
                  <a:solidFill>
                    <a:srgbClr val="002060"/>
                  </a:solidFill>
                  <a:latin typeface="微软雅黑" panose="020B0503020204020204" pitchFamily="34" charset="-122"/>
                  <a:ea typeface="微软雅黑" panose="020B0503020204020204" pitchFamily="34" charset="-122"/>
                </a:rPr>
                <a:t>(9</a:t>
              </a:r>
              <a:r>
                <a:rPr lang="zh-CN" altLang="en-US" sz="2000" b="1" dirty="0">
                  <a:solidFill>
                    <a:srgbClr val="002060"/>
                  </a:solidFill>
                  <a:latin typeface="微软雅黑" panose="020B0503020204020204" pitchFamily="34" charset="-122"/>
                  <a:ea typeface="微软雅黑" panose="020B0503020204020204" pitchFamily="34" charset="-122"/>
                </a:rPr>
                <a:t>位码</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800" dirty="0">
                  <a:solidFill>
                    <a:srgbClr val="002060"/>
                  </a:solidFill>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rPr>
                <a:t>上年报表类型代码</a:t>
              </a:r>
              <a:r>
                <a:rPr lang="zh-CN" altLang="en-US" sz="2000" b="1" dirty="0">
                  <a:solidFill>
                    <a:srgbClr val="002060"/>
                  </a:solidFill>
                  <a:latin typeface="微软雅黑" panose="020B0503020204020204" pitchFamily="34" charset="-122"/>
                  <a:ea typeface="微软雅黑" panose="020B0503020204020204" pitchFamily="34" charset="-122"/>
                </a:rPr>
                <a:t>（</a:t>
              </a:r>
              <a:r>
                <a:rPr lang="en-US" altLang="zh-CN" sz="2000" b="1" dirty="0">
                  <a:solidFill>
                    <a:srgbClr val="002060"/>
                  </a:solidFill>
                  <a:latin typeface="微软雅黑" panose="020B0503020204020204" pitchFamily="34" charset="-122"/>
                  <a:ea typeface="微软雅黑" panose="020B0503020204020204" pitchFamily="34" charset="-122"/>
                </a:rPr>
                <a:t>1</a:t>
              </a:r>
              <a:r>
                <a:rPr lang="zh-CN" altLang="en-US" sz="2000" b="1" dirty="0">
                  <a:solidFill>
                    <a:srgbClr val="002060"/>
                  </a:solidFill>
                  <a:latin typeface="微软雅黑" panose="020B0503020204020204" pitchFamily="34" charset="-122"/>
                  <a:ea typeface="微软雅黑" panose="020B0503020204020204" pitchFamily="34" charset="-122"/>
                </a:rPr>
                <a:t>位码）</a:t>
              </a:r>
              <a:endParaRPr lang="zh-CN" altLang="en-US" b="1"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endParaRPr lang="en-US" altLang="zh-CN"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bwMode="auto">
          <a:xfrm>
            <a:off x="9747224" y="1350342"/>
            <a:ext cx="8866336" cy="3518795"/>
            <a:chOff x="-4445046" y="1042903"/>
            <a:chExt cx="8866120" cy="3518478"/>
          </a:xfrm>
        </p:grpSpPr>
        <p:sp>
          <p:nvSpPr>
            <p:cNvPr id="73" name="圆角矩形标注 72"/>
            <p:cNvSpPr/>
            <p:nvPr/>
          </p:nvSpPr>
          <p:spPr>
            <a:xfrm>
              <a:off x="-4445046" y="1042903"/>
              <a:ext cx="8794114" cy="3003202"/>
            </a:xfrm>
            <a:prstGeom prst="wedgeRoundRectCallout">
              <a:avLst>
                <a:gd name="adj1" fmla="val 20895"/>
                <a:gd name="adj2" fmla="val 59468"/>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20000"/>
                </a:spcBef>
                <a:buClr>
                  <a:srgbClr val="0000FF"/>
                </a:buClr>
                <a:buSzPct val="120000"/>
                <a:defRPr/>
              </a:pPr>
              <a:r>
                <a:rPr lang="zh-CN" altLang="en-US" sz="2400" b="1" kern="0" dirty="0">
                  <a:solidFill>
                    <a:srgbClr val="002060"/>
                  </a:solidFill>
                  <a:latin typeface="微软雅黑" panose="020B0503020204020204" pitchFamily="34" charset="-122"/>
                  <a:ea typeface="微软雅黑" panose="020B0503020204020204" pitchFamily="34" charset="-122"/>
                </a:rPr>
                <a:t>隶属关系</a:t>
              </a:r>
              <a:endParaRPr lang="en-US" altLang="zh-CN" sz="2400" b="1" kern="0" dirty="0">
                <a:solidFill>
                  <a:srgbClr val="002060"/>
                </a:solidFill>
                <a:latin typeface="微软雅黑" panose="020B0503020204020204" pitchFamily="34" charset="-122"/>
                <a:ea typeface="微软雅黑" panose="020B0503020204020204" pitchFamily="34" charset="-122"/>
              </a:endParaRPr>
            </a:p>
            <a:p>
              <a:pPr indent="357505">
                <a:spcBef>
                  <a:spcPct val="20000"/>
                </a:spcBef>
                <a:buClr>
                  <a:srgbClr val="002060"/>
                </a:buClr>
                <a:buSzPct val="120000"/>
                <a:defRPr/>
              </a:pPr>
              <a:r>
                <a:rPr lang="zh-CN" altLang="en-US" b="1" kern="0" dirty="0">
                  <a:solidFill>
                    <a:srgbClr val="FF0000"/>
                  </a:solidFill>
                  <a:latin typeface="微软雅黑" panose="020B0503020204020204" pitchFamily="34" charset="-122"/>
                  <a:ea typeface="微软雅黑" panose="020B0503020204020204" pitchFamily="34" charset="-122"/>
                </a:rPr>
                <a:t>中央单位：</a:t>
              </a:r>
              <a:r>
                <a:rPr lang="zh-CN" altLang="en-US" dirty="0">
                  <a:solidFill>
                    <a:srgbClr val="002060"/>
                  </a:solidFill>
                  <a:latin typeface="微软雅黑" panose="020B0503020204020204" pitchFamily="34" charset="-122"/>
                  <a:ea typeface="微软雅黑" panose="020B0503020204020204" pitchFamily="34" charset="-122"/>
                </a:rPr>
                <a:t>统一填</a:t>
              </a:r>
              <a:r>
                <a:rPr lang="en-US" altLang="zh-CN" dirty="0">
                  <a:solidFill>
                    <a:srgbClr val="002060"/>
                  </a:solidFill>
                  <a:latin typeface="微软雅黑" panose="020B0503020204020204" pitchFamily="34" charset="-122"/>
                  <a:ea typeface="微软雅黑" panose="020B0503020204020204" pitchFamily="34" charset="-122"/>
                </a:rPr>
                <a:t>000000</a:t>
              </a:r>
              <a:endParaRPr lang="en-US" altLang="zh-CN" dirty="0">
                <a:solidFill>
                  <a:srgbClr val="002060"/>
                </a:solidFill>
                <a:latin typeface="微软雅黑" panose="020B0503020204020204" pitchFamily="34" charset="-122"/>
                <a:ea typeface="微软雅黑" panose="020B0503020204020204" pitchFamily="34" charset="-122"/>
              </a:endParaRPr>
            </a:p>
            <a:p>
              <a:pPr indent="357505">
                <a:spcBef>
                  <a:spcPct val="20000"/>
                </a:spcBef>
                <a:buClr>
                  <a:srgbClr val="002060"/>
                </a:buClr>
                <a:buSzPct val="120000"/>
                <a:defRPr/>
              </a:pPr>
              <a:r>
                <a:rPr lang="zh-CN" altLang="en-US" b="1" kern="0" dirty="0">
                  <a:solidFill>
                    <a:srgbClr val="FF0000"/>
                  </a:solidFill>
                  <a:latin typeface="微软雅黑" panose="020B0503020204020204" pitchFamily="34" charset="-122"/>
                  <a:ea typeface="微软雅黑" panose="020B0503020204020204" pitchFamily="34" charset="-122"/>
                </a:rPr>
                <a:t>地方单位：</a:t>
              </a:r>
              <a:r>
                <a:rPr lang="zh-CN" altLang="en-US" kern="0" dirty="0">
                  <a:solidFill>
                    <a:srgbClr val="002060"/>
                  </a:solidFill>
                  <a:latin typeface="微软雅黑" panose="020B0503020204020204" pitchFamily="34" charset="-122"/>
                  <a:ea typeface="微软雅黑" panose="020B0503020204020204" pitchFamily="34" charset="-122"/>
                </a:rPr>
                <a:t>根据国家标准</a:t>
              </a:r>
              <a:r>
                <a:rPr lang="en-US" altLang="zh-CN" kern="0" dirty="0">
                  <a:solidFill>
                    <a:srgbClr val="002060"/>
                  </a:solidFill>
                  <a:latin typeface="微软雅黑" panose="020B0503020204020204" pitchFamily="34" charset="-122"/>
                  <a:ea typeface="微软雅黑" panose="020B0503020204020204" pitchFamily="34" charset="-122"/>
                </a:rPr>
                <a:t>《</a:t>
              </a:r>
              <a:r>
                <a:rPr lang="zh-CN" altLang="en-US" kern="0" dirty="0">
                  <a:solidFill>
                    <a:srgbClr val="002060"/>
                  </a:solidFill>
                  <a:latin typeface="微软雅黑" panose="020B0503020204020204" pitchFamily="34" charset="-122"/>
                  <a:ea typeface="微软雅黑" panose="020B0503020204020204" pitchFamily="34" charset="-122"/>
                </a:rPr>
                <a:t>中华人民共和国行政区划代码</a:t>
              </a:r>
              <a:r>
                <a:rPr lang="en-US" altLang="zh-CN" kern="0" dirty="0">
                  <a:solidFill>
                    <a:srgbClr val="002060"/>
                  </a:solidFill>
                  <a:latin typeface="微软雅黑" panose="020B0503020204020204" pitchFamily="34" charset="-122"/>
                  <a:ea typeface="微软雅黑" panose="020B0503020204020204" pitchFamily="34" charset="-122"/>
                </a:rPr>
                <a:t>》</a:t>
              </a:r>
              <a:r>
                <a:rPr lang="zh-CN" altLang="en-US" kern="0" dirty="0">
                  <a:solidFill>
                    <a:srgbClr val="002060"/>
                  </a:solidFill>
                  <a:latin typeface="微软雅黑" panose="020B0503020204020204" pitchFamily="34" charset="-122"/>
                  <a:ea typeface="微软雅黑" panose="020B0503020204020204" pitchFamily="34" charset="-122"/>
                </a:rPr>
                <a:t>（</a:t>
              </a:r>
              <a:r>
                <a:rPr lang="en-US" altLang="zh-CN" kern="0" dirty="0">
                  <a:solidFill>
                    <a:srgbClr val="002060"/>
                  </a:solidFill>
                  <a:latin typeface="微软雅黑" panose="020B0503020204020204" pitchFamily="34" charset="-122"/>
                  <a:ea typeface="微软雅黑" panose="020B0503020204020204" pitchFamily="34" charset="-122"/>
                </a:rPr>
                <a:t>GB/T 2260 - 2007</a:t>
              </a:r>
              <a:r>
                <a:rPr lang="zh-CN" altLang="en-US" kern="0" dirty="0">
                  <a:solidFill>
                    <a:srgbClr val="002060"/>
                  </a:solidFill>
                  <a:latin typeface="微软雅黑" panose="020B0503020204020204" pitchFamily="34" charset="-122"/>
                  <a:ea typeface="微软雅黑" panose="020B0503020204020204" pitchFamily="34" charset="-122"/>
                </a:rPr>
                <a:t>）编制</a:t>
              </a:r>
              <a:endParaRPr lang="en-US" altLang="zh-CN" kern="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r>
                <a:rPr lang="zh-CN" altLang="en-US" b="1" kern="0" dirty="0">
                  <a:solidFill>
                    <a:srgbClr val="002060"/>
                  </a:solidFill>
                  <a:latin typeface="微软雅黑" panose="020B0503020204020204" pitchFamily="34" charset="-122"/>
                  <a:ea typeface="微软雅黑" panose="020B0503020204020204" pitchFamily="34" charset="-122"/>
                </a:rPr>
                <a:t>部门标识代码</a:t>
              </a:r>
              <a:endParaRPr lang="zh-CN" altLang="en-US" b="1" kern="0" dirty="0">
                <a:solidFill>
                  <a:srgbClr val="002060"/>
                </a:solidFill>
                <a:latin typeface="微软雅黑" panose="020B0503020204020204" pitchFamily="34" charset="-122"/>
                <a:ea typeface="微软雅黑" panose="020B0503020204020204" pitchFamily="34" charset="-122"/>
              </a:endParaRPr>
            </a:p>
            <a:p>
              <a:pPr indent="357505">
                <a:spcBef>
                  <a:spcPct val="20000"/>
                </a:spcBef>
                <a:buClr>
                  <a:srgbClr val="0000FF"/>
                </a:buClr>
                <a:buSzPct val="120000"/>
                <a:defRPr/>
              </a:pPr>
              <a:r>
                <a:rPr lang="zh-CN" altLang="en-US" kern="0" dirty="0">
                  <a:solidFill>
                    <a:srgbClr val="002060"/>
                  </a:solidFill>
                  <a:latin typeface="微软雅黑" panose="020B0503020204020204" pitchFamily="34" charset="-122"/>
                  <a:ea typeface="微软雅黑" panose="020B0503020204020204" pitchFamily="34" charset="-122"/>
                </a:rPr>
                <a:t>国家标准</a:t>
              </a:r>
              <a:r>
                <a:rPr lang="en-US" altLang="zh-CN" kern="0" dirty="0">
                  <a:solidFill>
                    <a:srgbClr val="002060"/>
                  </a:solidFill>
                  <a:latin typeface="微软雅黑" panose="020B0503020204020204" pitchFamily="34" charset="-122"/>
                  <a:ea typeface="微软雅黑" panose="020B0503020204020204" pitchFamily="34" charset="-122"/>
                </a:rPr>
                <a:t>《</a:t>
              </a:r>
              <a:r>
                <a:rPr lang="zh-CN" altLang="en-US" kern="0" dirty="0">
                  <a:solidFill>
                    <a:srgbClr val="002060"/>
                  </a:solidFill>
                  <a:latin typeface="微软雅黑" panose="020B0503020204020204" pitchFamily="34" charset="-122"/>
                  <a:ea typeface="微软雅黑" panose="020B0503020204020204" pitchFamily="34" charset="-122"/>
                </a:rPr>
                <a:t>中央党政机关、人民团体及其他机构代码</a:t>
              </a:r>
              <a:r>
                <a:rPr lang="en-US" altLang="zh-CN" kern="0" dirty="0">
                  <a:solidFill>
                    <a:srgbClr val="002060"/>
                  </a:solidFill>
                  <a:latin typeface="微软雅黑" panose="020B0503020204020204" pitchFamily="34" charset="-122"/>
                  <a:ea typeface="微软雅黑" panose="020B0503020204020204" pitchFamily="34" charset="-122"/>
                </a:rPr>
                <a:t>》</a:t>
              </a:r>
              <a:r>
                <a:rPr lang="zh-CN" altLang="en-US" kern="0" dirty="0">
                  <a:solidFill>
                    <a:srgbClr val="002060"/>
                  </a:solidFill>
                  <a:latin typeface="微软雅黑" panose="020B0503020204020204" pitchFamily="34" charset="-122"/>
                  <a:ea typeface="微软雅黑" panose="020B0503020204020204" pitchFamily="34" charset="-122"/>
                </a:rPr>
                <a:t>（</a:t>
              </a:r>
              <a:r>
                <a:rPr lang="en-US" altLang="zh-CN" kern="0" dirty="0">
                  <a:solidFill>
                    <a:srgbClr val="002060"/>
                  </a:solidFill>
                  <a:latin typeface="微软雅黑" panose="020B0503020204020204" pitchFamily="34" charset="-122"/>
                  <a:ea typeface="微软雅黑" panose="020B0503020204020204" pitchFamily="34" charset="-122"/>
                </a:rPr>
                <a:t>GB/T 4657</a:t>
              </a:r>
              <a:r>
                <a:rPr lang="zh-CN" altLang="en-US" kern="0" dirty="0">
                  <a:solidFill>
                    <a:srgbClr val="002060"/>
                  </a:solidFill>
                  <a:latin typeface="微软雅黑" panose="020B0503020204020204" pitchFamily="34" charset="-122"/>
                  <a:ea typeface="微软雅黑" panose="020B0503020204020204" pitchFamily="34" charset="-122"/>
                </a:rPr>
                <a:t>－</a:t>
              </a:r>
              <a:r>
                <a:rPr lang="en-US" altLang="zh-CN" kern="0" dirty="0">
                  <a:solidFill>
                    <a:srgbClr val="002060"/>
                  </a:solidFill>
                  <a:latin typeface="微软雅黑" panose="020B0503020204020204" pitchFamily="34" charset="-122"/>
                  <a:ea typeface="微软雅黑" panose="020B0503020204020204" pitchFamily="34" charset="-122"/>
                </a:rPr>
                <a:t>2009</a:t>
              </a:r>
              <a:r>
                <a:rPr lang="zh-CN" altLang="en-US" kern="0" dirty="0">
                  <a:solidFill>
                    <a:srgbClr val="002060"/>
                  </a:solidFill>
                  <a:latin typeface="微软雅黑" panose="020B0503020204020204" pitchFamily="34" charset="-122"/>
                  <a:ea typeface="微软雅黑" panose="020B0503020204020204" pitchFamily="34" charset="-122"/>
                </a:rPr>
                <a:t>）</a:t>
              </a:r>
              <a:endParaRPr lang="en-US" altLang="zh-CN" kern="0" dirty="0">
                <a:solidFill>
                  <a:srgbClr val="002060"/>
                </a:solidFill>
                <a:latin typeface="微软雅黑" panose="020B0503020204020204" pitchFamily="34" charset="-122"/>
                <a:ea typeface="微软雅黑" panose="020B0503020204020204" pitchFamily="34" charset="-122"/>
              </a:endParaRPr>
            </a:p>
            <a:p>
              <a:pPr indent="357505">
                <a:spcBef>
                  <a:spcPct val="20000"/>
                </a:spcBef>
                <a:buClr>
                  <a:srgbClr val="0000FF"/>
                </a:buClr>
                <a:buSzPct val="120000"/>
                <a:defRPr/>
              </a:pPr>
              <a:r>
                <a:rPr lang="zh-CN" altLang="en-US" kern="0" dirty="0">
                  <a:solidFill>
                    <a:srgbClr val="002060"/>
                  </a:solidFill>
                  <a:latin typeface="微软雅黑" panose="020B0503020204020204" pitchFamily="34" charset="-122"/>
                  <a:ea typeface="微软雅黑" panose="020B0503020204020204" pitchFamily="34" charset="-122"/>
                </a:rPr>
                <a:t>如人大部门“</a:t>
              </a:r>
              <a:r>
                <a:rPr lang="en-US" altLang="zh-CN" kern="0" dirty="0">
                  <a:solidFill>
                    <a:srgbClr val="002060"/>
                  </a:solidFill>
                  <a:latin typeface="微软雅黑" panose="020B0503020204020204" pitchFamily="34" charset="-122"/>
                  <a:ea typeface="微软雅黑" panose="020B0503020204020204" pitchFamily="34" charset="-122"/>
                </a:rPr>
                <a:t>101</a:t>
              </a:r>
              <a:r>
                <a:rPr lang="zh-CN" altLang="en-US" kern="0" dirty="0">
                  <a:solidFill>
                    <a:srgbClr val="002060"/>
                  </a:solidFill>
                  <a:latin typeface="微软雅黑" panose="020B0503020204020204" pitchFamily="34" charset="-122"/>
                  <a:ea typeface="微软雅黑" panose="020B0503020204020204" pitchFamily="34" charset="-122"/>
                </a:rPr>
                <a:t>”，财政部门“</a:t>
              </a:r>
              <a:r>
                <a:rPr lang="en-US" altLang="zh-CN" kern="0" dirty="0">
                  <a:solidFill>
                    <a:srgbClr val="002060"/>
                  </a:solidFill>
                  <a:latin typeface="微软雅黑" panose="020B0503020204020204" pitchFamily="34" charset="-122"/>
                  <a:ea typeface="微软雅黑" panose="020B0503020204020204" pitchFamily="34" charset="-122"/>
                </a:rPr>
                <a:t>318</a:t>
              </a:r>
              <a:r>
                <a:rPr lang="zh-CN" altLang="en-US" kern="0" dirty="0">
                  <a:solidFill>
                    <a:srgbClr val="002060"/>
                  </a:solidFill>
                  <a:latin typeface="微软雅黑" panose="020B0503020204020204" pitchFamily="34" charset="-122"/>
                  <a:ea typeface="微软雅黑" panose="020B0503020204020204" pitchFamily="34" charset="-122"/>
                </a:rPr>
                <a:t>”，等等</a:t>
              </a:r>
              <a:endParaRPr lang="en-US" altLang="zh-CN" kern="0" dirty="0">
                <a:solidFill>
                  <a:srgbClr val="002060"/>
                </a:solidFill>
                <a:latin typeface="微软雅黑" panose="020B0503020204020204" pitchFamily="34" charset="-122"/>
                <a:ea typeface="微软雅黑" panose="020B0503020204020204" pitchFamily="34" charset="-122"/>
              </a:endParaRPr>
            </a:p>
            <a:p>
              <a:pPr indent="357505">
                <a:spcBef>
                  <a:spcPct val="20000"/>
                </a:spcBef>
                <a:buClr>
                  <a:srgbClr val="0000FF"/>
                </a:buClr>
                <a:buSzPct val="120000"/>
                <a:defRPr/>
              </a:pPr>
              <a:r>
                <a:rPr lang="zh-CN" altLang="en-US" kern="0" dirty="0">
                  <a:solidFill>
                    <a:srgbClr val="002060"/>
                  </a:solidFill>
                  <a:latin typeface="微软雅黑" panose="020B0503020204020204" pitchFamily="34" charset="-122"/>
                  <a:ea typeface="微软雅黑" panose="020B0503020204020204" pitchFamily="34" charset="-122"/>
                </a:rPr>
                <a:t>注意与部门预算代码的区别。</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25042" y="4345400"/>
              <a:ext cx="4396032" cy="215981"/>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grpSp>
      <p:grpSp>
        <p:nvGrpSpPr>
          <p:cNvPr id="75" name="组合 74"/>
          <p:cNvGrpSpPr/>
          <p:nvPr/>
        </p:nvGrpSpPr>
        <p:grpSpPr bwMode="auto">
          <a:xfrm>
            <a:off x="-8941018" y="-4059832"/>
            <a:ext cx="8761309" cy="4409953"/>
            <a:chOff x="172809" y="1326834"/>
            <a:chExt cx="8762216" cy="4571762"/>
          </a:xfrm>
        </p:grpSpPr>
        <p:grpSp>
          <p:nvGrpSpPr>
            <p:cNvPr id="76" name="组合 43"/>
            <p:cNvGrpSpPr/>
            <p:nvPr/>
          </p:nvGrpSpPr>
          <p:grpSpPr bwMode="auto">
            <a:xfrm>
              <a:off x="172809" y="1326834"/>
              <a:ext cx="8762216" cy="4571762"/>
              <a:chOff x="163209" y="611708"/>
              <a:chExt cx="8762216" cy="4571762"/>
            </a:xfrm>
          </p:grpSpPr>
          <p:sp>
            <p:nvSpPr>
              <p:cNvPr id="77" name="圆角矩形 76"/>
              <p:cNvSpPr/>
              <p:nvPr/>
            </p:nvSpPr>
            <p:spPr>
              <a:xfrm>
                <a:off x="163209" y="4967535"/>
                <a:ext cx="1031657" cy="215935"/>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78" name="圆角矩形标注 77"/>
              <p:cNvSpPr/>
              <p:nvPr/>
            </p:nvSpPr>
            <p:spPr>
              <a:xfrm>
                <a:off x="211554" y="611708"/>
                <a:ext cx="8713871" cy="3959614"/>
              </a:xfrm>
              <a:prstGeom prst="wedgeRoundRectCallout">
                <a:avLst>
                  <a:gd name="adj1" fmla="val -43350"/>
                  <a:gd name="adj2" fmla="val 59838"/>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3200" dirty="0">
                    <a:solidFill>
                      <a:srgbClr val="002060"/>
                    </a:solidFill>
                    <a:latin typeface="微软雅黑" panose="020B0503020204020204" pitchFamily="34" charset="-122"/>
                    <a:ea typeface="微软雅黑" panose="020B0503020204020204" pitchFamily="34" charset="-122"/>
                  </a:rPr>
                  <a:t>单位执行会计制度</a:t>
                </a:r>
                <a:r>
                  <a:rPr lang="zh-CN" altLang="en-US" sz="2800" b="1" kern="0" dirty="0">
                    <a:solidFill>
                      <a:srgbClr val="002060"/>
                    </a:solidFill>
                    <a:latin typeface="微软雅黑" panose="020B0503020204020204" pitchFamily="34" charset="-122"/>
                    <a:ea typeface="微软雅黑" panose="020B0503020204020204" pitchFamily="34" charset="-122"/>
                  </a:rPr>
                  <a:t>（叠加汇总不填）</a:t>
                </a:r>
                <a:endParaRPr lang="en-US" altLang="zh-CN" sz="2800" b="1" kern="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  </a:t>
                </a:r>
                <a:endParaRPr lang="zh-CN" altLang="en-US" sz="2400" kern="0" dirty="0">
                  <a:solidFill>
                    <a:srgbClr val="002060"/>
                  </a:solidFill>
                  <a:latin typeface="微软雅黑" panose="020B0503020204020204" pitchFamily="34" charset="-122"/>
                  <a:ea typeface="微软雅黑" panose="020B0503020204020204" pitchFamily="34" charset="-122"/>
                </a:endParaRPr>
              </a:p>
            </p:txBody>
          </p:sp>
        </p:grpSp>
        <p:sp>
          <p:nvSpPr>
            <p:cNvPr id="79" name="矩形 78"/>
            <p:cNvSpPr/>
            <p:nvPr/>
          </p:nvSpPr>
          <p:spPr>
            <a:xfrm>
              <a:off x="2002080" y="2378147"/>
              <a:ext cx="5491816" cy="2444071"/>
            </a:xfrm>
            <a:prstGeom prst="rect">
              <a:avLst/>
            </a:prstGeom>
          </p:spPr>
          <p:txBody>
            <a:bodyPr wrap="square">
              <a:spAutoFit/>
            </a:bodyPr>
            <a:lstStyle/>
            <a:p>
              <a:pPr>
                <a:spcBef>
                  <a:spcPct val="20000"/>
                </a:spcBef>
                <a:buClr>
                  <a:srgbClr val="0000FF"/>
                </a:buClr>
                <a:buSzPct val="120000"/>
                <a:defRPr/>
              </a:pPr>
              <a:r>
                <a:rPr lang="en-US" altLang="zh-CN" sz="3200" kern="0" dirty="0">
                  <a:solidFill>
                    <a:srgbClr val="002060"/>
                  </a:solidFill>
                  <a:latin typeface="微软雅黑" panose="020B0503020204020204" pitchFamily="34" charset="-122"/>
                  <a:ea typeface="微软雅黑" panose="020B0503020204020204" pitchFamily="34" charset="-122"/>
                </a:rPr>
                <a:t>10  </a:t>
              </a:r>
              <a:r>
                <a:rPr lang="zh-CN" altLang="en-US" sz="3200" kern="0" dirty="0" smtClean="0">
                  <a:solidFill>
                    <a:srgbClr val="002060"/>
                  </a:solidFill>
                  <a:latin typeface="微软雅黑" panose="020B0503020204020204" pitchFamily="34" charset="-122"/>
                  <a:ea typeface="微软雅黑" panose="020B0503020204020204" pitchFamily="34" charset="-122"/>
                </a:rPr>
                <a:t>政府会计制度</a:t>
              </a:r>
              <a:endParaRPr lang="en-US" altLang="zh-CN" sz="3200" kern="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r>
                <a:rPr lang="en-US" altLang="zh-CN" sz="3200" kern="0" dirty="0">
                  <a:solidFill>
                    <a:srgbClr val="002060"/>
                  </a:solidFill>
                  <a:latin typeface="微软雅黑" panose="020B0503020204020204" pitchFamily="34" charset="-122"/>
                  <a:ea typeface="微软雅黑" panose="020B0503020204020204" pitchFamily="34" charset="-122"/>
                </a:rPr>
                <a:t>30  </a:t>
              </a:r>
              <a:r>
                <a:rPr lang="zh-CN" altLang="en-US" sz="3200" kern="0" dirty="0">
                  <a:solidFill>
                    <a:srgbClr val="002060"/>
                  </a:solidFill>
                  <a:latin typeface="微软雅黑" panose="020B0503020204020204" pitchFamily="34" charset="-122"/>
                  <a:ea typeface="微软雅黑" panose="020B0503020204020204" pitchFamily="34" charset="-122"/>
                </a:rPr>
                <a:t>民间非营利组织会计制度</a:t>
              </a:r>
              <a:endParaRPr lang="en-US" altLang="zh-CN" sz="3200" kern="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r>
                <a:rPr lang="en-US" altLang="zh-CN" sz="3200" kern="0" dirty="0">
                  <a:solidFill>
                    <a:srgbClr val="002060"/>
                  </a:solidFill>
                  <a:latin typeface="微软雅黑" panose="020B0503020204020204" pitchFamily="34" charset="-122"/>
                  <a:ea typeface="微软雅黑" panose="020B0503020204020204" pitchFamily="34" charset="-122"/>
                </a:rPr>
                <a:t>40  </a:t>
              </a:r>
              <a:r>
                <a:rPr lang="zh-CN" altLang="en-US" sz="3200" kern="0" dirty="0">
                  <a:solidFill>
                    <a:srgbClr val="002060"/>
                  </a:solidFill>
                  <a:latin typeface="微软雅黑" panose="020B0503020204020204" pitchFamily="34" charset="-122"/>
                  <a:ea typeface="微软雅黑" panose="020B0503020204020204" pitchFamily="34" charset="-122"/>
                </a:rPr>
                <a:t>企业会计制度</a:t>
              </a:r>
              <a:endParaRPr lang="en-US" altLang="zh-CN" sz="3200" kern="0" dirty="0">
                <a:solidFill>
                  <a:srgbClr val="002060"/>
                </a:solidFill>
                <a:latin typeface="微软雅黑" panose="020B0503020204020204" pitchFamily="34" charset="-122"/>
                <a:ea typeface="微软雅黑" panose="020B0503020204020204" pitchFamily="34" charset="-122"/>
              </a:endParaRPr>
            </a:p>
            <a:p>
              <a:pPr>
                <a:spcBef>
                  <a:spcPct val="20000"/>
                </a:spcBef>
                <a:buClr>
                  <a:srgbClr val="0000FF"/>
                </a:buClr>
                <a:buSzPct val="120000"/>
                <a:defRPr/>
              </a:pPr>
              <a:r>
                <a:rPr lang="en-US" altLang="zh-CN" sz="3200" kern="0" dirty="0">
                  <a:solidFill>
                    <a:srgbClr val="002060"/>
                  </a:solidFill>
                  <a:latin typeface="微软雅黑" panose="020B0503020204020204" pitchFamily="34" charset="-122"/>
                  <a:ea typeface="微软雅黑" panose="020B0503020204020204" pitchFamily="34" charset="-122"/>
                </a:rPr>
                <a:t>90  </a:t>
              </a:r>
              <a:r>
                <a:rPr lang="zh-CN" altLang="en-US" sz="3200" kern="0" dirty="0">
                  <a:solidFill>
                    <a:srgbClr val="002060"/>
                  </a:solidFill>
                  <a:latin typeface="微软雅黑" panose="020B0503020204020204" pitchFamily="34" charset="-122"/>
                  <a:ea typeface="微软雅黑" panose="020B0503020204020204" pitchFamily="34" charset="-122"/>
                </a:rPr>
                <a:t>其他</a:t>
              </a:r>
              <a:endParaRPr lang="zh-CN" altLang="en-US" sz="3200" kern="0" dirty="0">
                <a:solidFill>
                  <a:srgbClr val="002060"/>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bwMode="auto">
          <a:xfrm>
            <a:off x="-9037512" y="1268760"/>
            <a:ext cx="8281483" cy="3511759"/>
            <a:chOff x="-2882" y="1394675"/>
            <a:chExt cx="8282282" cy="3512742"/>
          </a:xfrm>
        </p:grpSpPr>
        <p:sp>
          <p:nvSpPr>
            <p:cNvPr id="81" name="圆角矩形标注 80"/>
            <p:cNvSpPr/>
            <p:nvPr/>
          </p:nvSpPr>
          <p:spPr>
            <a:xfrm>
              <a:off x="180005" y="1394675"/>
              <a:ext cx="8099395" cy="2695835"/>
            </a:xfrm>
            <a:prstGeom prst="wedgeRoundRectCallout">
              <a:avLst>
                <a:gd name="adj1" fmla="val -42623"/>
                <a:gd name="adj2" fmla="val 71737"/>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zh-CN" altLang="en-US" sz="2000" b="1" kern="0" dirty="0">
                  <a:solidFill>
                    <a:srgbClr val="002060"/>
                  </a:solidFill>
                  <a:latin typeface="微软雅黑" panose="020B0503020204020204" pitchFamily="34" charset="-122"/>
                  <a:ea typeface="微软雅黑" panose="020B0503020204020204" pitchFamily="34" charset="-122"/>
                </a:rPr>
                <a:t>临时代码编制规则：</a:t>
              </a:r>
              <a:endParaRPr lang="en-US" altLang="zh-CN" sz="2000" b="1" kern="0" dirty="0">
                <a:solidFill>
                  <a:srgbClr val="002060"/>
                </a:solidFill>
                <a:latin typeface="微软雅黑" panose="020B0503020204020204" pitchFamily="34" charset="-122"/>
                <a:ea typeface="微软雅黑" panose="020B0503020204020204" pitchFamily="34" charset="-122"/>
              </a:endParaRPr>
            </a:p>
            <a:p>
              <a:pPr indent="358775">
                <a:lnSpc>
                  <a:spcPct val="150000"/>
                </a:lnSpc>
                <a:spcBef>
                  <a:spcPct val="20000"/>
                </a:spcBef>
                <a:buClr>
                  <a:srgbClr val="0000FF"/>
                </a:buClr>
                <a:buSzPct val="120000"/>
                <a:defRPr/>
              </a:pPr>
              <a:r>
                <a:rPr lang="zh-CN" altLang="en-US" sz="2000" kern="0" dirty="0">
                  <a:solidFill>
                    <a:srgbClr val="002060"/>
                  </a:solidFill>
                  <a:latin typeface="微软雅黑" panose="020B0503020204020204" pitchFamily="34" charset="-122"/>
                  <a:ea typeface="微软雅黑" panose="020B0503020204020204" pitchFamily="34" charset="-122"/>
                </a:rPr>
                <a:t>根据</a:t>
              </a:r>
              <a:r>
                <a:rPr lang="en-US" altLang="zh-CN" sz="2000" kern="0" dirty="0">
                  <a:solidFill>
                    <a:srgbClr val="002060"/>
                  </a:solidFill>
                  <a:latin typeface="微软雅黑" panose="020B0503020204020204" pitchFamily="34" charset="-122"/>
                  <a:ea typeface="微软雅黑" panose="020B0503020204020204" pitchFamily="34" charset="-122"/>
                </a:rPr>
                <a:t>《</a:t>
              </a:r>
              <a:r>
                <a:rPr lang="zh-CN" altLang="en-US" sz="2000" kern="0" dirty="0">
                  <a:solidFill>
                    <a:srgbClr val="002060"/>
                  </a:solidFill>
                  <a:latin typeface="微软雅黑" panose="020B0503020204020204" pitchFamily="34" charset="-122"/>
                  <a:ea typeface="微软雅黑" panose="020B0503020204020204" pitchFamily="34" charset="-122"/>
                </a:rPr>
                <a:t>自编企业、单位临时代码编制规则</a:t>
              </a:r>
              <a:r>
                <a:rPr lang="en-US" altLang="zh-CN" sz="2000" kern="0" dirty="0">
                  <a:solidFill>
                    <a:srgbClr val="002060"/>
                  </a:solidFill>
                  <a:latin typeface="微软雅黑" panose="020B0503020204020204" pitchFamily="34" charset="-122"/>
                  <a:ea typeface="微软雅黑" panose="020B0503020204020204" pitchFamily="34" charset="-122"/>
                </a:rPr>
                <a:t>》</a:t>
              </a:r>
              <a:endParaRPr lang="zh-CN" altLang="en-US" sz="2000" kern="0" dirty="0">
                <a:solidFill>
                  <a:srgbClr val="002060"/>
                </a:solidFill>
                <a:latin typeface="微软雅黑" panose="020B0503020204020204" pitchFamily="34" charset="-122"/>
                <a:ea typeface="微软雅黑" panose="020B0503020204020204" pitchFamily="34" charset="-122"/>
              </a:endParaRPr>
            </a:p>
            <a:p>
              <a:pPr>
                <a:lnSpc>
                  <a:spcPct val="150000"/>
                </a:lnSpc>
                <a:spcBef>
                  <a:spcPct val="20000"/>
                </a:spcBef>
                <a:buClr>
                  <a:srgbClr val="0000FF"/>
                </a:buClr>
                <a:buSzPct val="120000"/>
                <a:defRPr/>
              </a:pPr>
              <a:r>
                <a:rPr lang="zh-CN" altLang="en-US" sz="2000" kern="0" dirty="0">
                  <a:solidFill>
                    <a:srgbClr val="002060"/>
                  </a:solidFill>
                  <a:latin typeface="微软雅黑" panose="020B0503020204020204" pitchFamily="34" charset="-122"/>
                  <a:ea typeface="微软雅黑" panose="020B0503020204020204" pitchFamily="34" charset="-122"/>
                </a:rPr>
                <a:t>  </a:t>
              </a:r>
              <a:r>
                <a:rPr lang="zh-CN" altLang="en-US" sz="2000" b="1" kern="0" dirty="0">
                  <a:solidFill>
                    <a:srgbClr val="002060"/>
                  </a:solidFill>
                  <a:latin typeface="微软雅黑" panose="020B0503020204020204" pitchFamily="34" charset="-122"/>
                  <a:ea typeface="微软雅黑" panose="020B0503020204020204" pitchFamily="34" charset="-122"/>
                </a:rPr>
                <a:t>中央单位：</a:t>
              </a:r>
              <a:r>
                <a:rPr lang="en-US" altLang="zh-CN" sz="2000" kern="0" dirty="0">
                  <a:solidFill>
                    <a:srgbClr val="002060"/>
                  </a:solidFill>
                  <a:latin typeface="微软雅黑" panose="020B0503020204020204" pitchFamily="34" charset="-122"/>
                  <a:ea typeface="微软雅黑" panose="020B0503020204020204" pitchFamily="34" charset="-122"/>
                </a:rPr>
                <a:t>1</a:t>
              </a:r>
              <a:r>
                <a:rPr lang="zh-CN" altLang="en-US" sz="2000" kern="0" dirty="0">
                  <a:solidFill>
                    <a:srgbClr val="002060"/>
                  </a:solidFill>
                  <a:latin typeface="微软雅黑" panose="020B0503020204020204" pitchFamily="34" charset="-122"/>
                  <a:ea typeface="微软雅黑" panose="020B0503020204020204" pitchFamily="34" charset="-122"/>
                </a:rPr>
                <a:t>位“</a:t>
              </a:r>
              <a:r>
                <a:rPr lang="en-US" altLang="zh-CN" sz="2000" kern="0" dirty="0">
                  <a:solidFill>
                    <a:srgbClr val="002060"/>
                  </a:solidFill>
                  <a:latin typeface="微软雅黑" panose="020B0503020204020204" pitchFamily="34" charset="-122"/>
                  <a:ea typeface="微软雅黑" panose="020B0503020204020204" pitchFamily="34" charset="-122"/>
                </a:rPr>
                <a:t>#</a:t>
              </a:r>
              <a:r>
                <a:rPr lang="zh-CN" altLang="en-US" sz="2000" kern="0" dirty="0">
                  <a:solidFill>
                    <a:srgbClr val="002060"/>
                  </a:solidFill>
                  <a:latin typeface="微软雅黑" panose="020B0503020204020204" pitchFamily="34" charset="-122"/>
                  <a:ea typeface="微软雅黑" panose="020B0503020204020204" pitchFamily="34" charset="-122"/>
                </a:rPr>
                <a:t>”</a:t>
              </a:r>
              <a:r>
                <a:rPr lang="en-US" altLang="zh-CN" sz="2000" kern="0" dirty="0">
                  <a:solidFill>
                    <a:srgbClr val="002060"/>
                  </a:solidFill>
                  <a:latin typeface="微软雅黑" panose="020B0503020204020204" pitchFamily="34" charset="-122"/>
                  <a:ea typeface="微软雅黑" panose="020B0503020204020204" pitchFamily="34" charset="-122"/>
                </a:rPr>
                <a:t>+3</a:t>
              </a:r>
              <a:r>
                <a:rPr lang="zh-CN" altLang="en-US" sz="2000" kern="0" dirty="0">
                  <a:solidFill>
                    <a:srgbClr val="002060"/>
                  </a:solidFill>
                  <a:latin typeface="微软雅黑" panose="020B0503020204020204" pitchFamily="34" charset="-122"/>
                  <a:ea typeface="微软雅黑" panose="020B0503020204020204" pitchFamily="34" charset="-122"/>
                </a:rPr>
                <a:t>位“部门标识代码”</a:t>
              </a:r>
              <a:r>
                <a:rPr lang="en-US" altLang="zh-CN" sz="2000" kern="0" dirty="0">
                  <a:solidFill>
                    <a:srgbClr val="002060"/>
                  </a:solidFill>
                  <a:latin typeface="微软雅黑" panose="020B0503020204020204" pitchFamily="34" charset="-122"/>
                  <a:ea typeface="微软雅黑" panose="020B0503020204020204" pitchFamily="34" charset="-122"/>
                </a:rPr>
                <a:t>+ 4</a:t>
              </a:r>
              <a:r>
                <a:rPr lang="zh-CN" altLang="en-US" sz="2000" kern="0" dirty="0">
                  <a:solidFill>
                    <a:srgbClr val="002060"/>
                  </a:solidFill>
                  <a:latin typeface="微软雅黑" panose="020B0503020204020204" pitchFamily="34" charset="-122"/>
                  <a:ea typeface="微软雅黑" panose="020B0503020204020204" pitchFamily="34" charset="-122"/>
                </a:rPr>
                <a:t>位“部门自定代码”</a:t>
              </a:r>
              <a:r>
                <a:rPr lang="en-US" altLang="zh-CN" sz="2000" kern="0" dirty="0">
                  <a:solidFill>
                    <a:srgbClr val="002060"/>
                  </a:solidFill>
                  <a:latin typeface="微软雅黑" panose="020B0503020204020204" pitchFamily="34" charset="-122"/>
                  <a:ea typeface="微软雅黑" panose="020B0503020204020204" pitchFamily="34" charset="-122"/>
                </a:rPr>
                <a:t>+1</a:t>
              </a:r>
              <a:r>
                <a:rPr lang="zh-CN" altLang="en-US" sz="2000" kern="0" dirty="0">
                  <a:solidFill>
                    <a:srgbClr val="002060"/>
                  </a:solidFill>
                  <a:latin typeface="微软雅黑" panose="020B0503020204020204" pitchFamily="34" charset="-122"/>
                  <a:ea typeface="微软雅黑" panose="020B0503020204020204" pitchFamily="34" charset="-122"/>
                </a:rPr>
                <a:t>位校验码</a:t>
              </a:r>
              <a:endParaRPr lang="en-US" altLang="zh-CN" sz="2000" kern="0" dirty="0">
                <a:solidFill>
                  <a:srgbClr val="002060"/>
                </a:solidFill>
                <a:latin typeface="微软雅黑" panose="020B0503020204020204" pitchFamily="34" charset="-122"/>
                <a:ea typeface="微软雅黑" panose="020B0503020204020204" pitchFamily="34" charset="-122"/>
              </a:endParaRPr>
            </a:p>
            <a:p>
              <a:pPr>
                <a:lnSpc>
                  <a:spcPct val="150000"/>
                </a:lnSpc>
                <a:spcBef>
                  <a:spcPct val="20000"/>
                </a:spcBef>
                <a:buClr>
                  <a:srgbClr val="0000FF"/>
                </a:buClr>
                <a:buSzPct val="120000"/>
                <a:defRPr/>
              </a:pPr>
              <a:r>
                <a:rPr lang="en-US" altLang="zh-CN" sz="2000" kern="0" dirty="0">
                  <a:solidFill>
                    <a:srgbClr val="002060"/>
                  </a:solidFill>
                  <a:latin typeface="微软雅黑" panose="020B0503020204020204" pitchFamily="34" charset="-122"/>
                  <a:ea typeface="微软雅黑" panose="020B0503020204020204" pitchFamily="34" charset="-122"/>
                </a:rPr>
                <a:t>  </a:t>
              </a:r>
              <a:r>
                <a:rPr lang="zh-CN" altLang="en-US" sz="2000" b="1" kern="0" dirty="0">
                  <a:solidFill>
                    <a:srgbClr val="002060"/>
                  </a:solidFill>
                  <a:latin typeface="微软雅黑" panose="020B0503020204020204" pitchFamily="34" charset="-122"/>
                  <a:ea typeface="微软雅黑" panose="020B0503020204020204" pitchFamily="34" charset="-122"/>
                </a:rPr>
                <a:t>地方单位：</a:t>
              </a:r>
              <a:r>
                <a:rPr lang="en-US" altLang="zh-CN" sz="2000" kern="0" dirty="0">
                  <a:solidFill>
                    <a:srgbClr val="002060"/>
                  </a:solidFill>
                  <a:latin typeface="微软雅黑" panose="020B0503020204020204" pitchFamily="34" charset="-122"/>
                  <a:ea typeface="微软雅黑" panose="020B0503020204020204" pitchFamily="34" charset="-122"/>
                </a:rPr>
                <a:t>2</a:t>
              </a:r>
              <a:r>
                <a:rPr lang="zh-CN" altLang="en-US" sz="2000" kern="0" dirty="0">
                  <a:solidFill>
                    <a:srgbClr val="002060"/>
                  </a:solidFill>
                  <a:latin typeface="微软雅黑" panose="020B0503020204020204" pitchFamily="34" charset="-122"/>
                  <a:ea typeface="微软雅黑" panose="020B0503020204020204" pitchFamily="34" charset="-122"/>
                </a:rPr>
                <a:t>位“字母码”</a:t>
              </a:r>
              <a:r>
                <a:rPr lang="en-US" altLang="zh-CN" sz="2000" kern="0" dirty="0">
                  <a:solidFill>
                    <a:srgbClr val="002060"/>
                  </a:solidFill>
                  <a:latin typeface="微软雅黑" panose="020B0503020204020204" pitchFamily="34" charset="-122"/>
                  <a:ea typeface="微软雅黑" panose="020B0503020204020204" pitchFamily="34" charset="-122"/>
                </a:rPr>
                <a:t>+6</a:t>
              </a:r>
              <a:r>
                <a:rPr lang="zh-CN" altLang="en-US" sz="2000" kern="0" dirty="0">
                  <a:solidFill>
                    <a:srgbClr val="002060"/>
                  </a:solidFill>
                  <a:latin typeface="微软雅黑" panose="020B0503020204020204" pitchFamily="34" charset="-122"/>
                  <a:ea typeface="微软雅黑" panose="020B0503020204020204" pitchFamily="34" charset="-122"/>
                </a:rPr>
                <a:t>位“各地自定码”</a:t>
              </a:r>
              <a:r>
                <a:rPr lang="en-US" altLang="zh-CN" sz="2000" kern="0" dirty="0">
                  <a:solidFill>
                    <a:srgbClr val="002060"/>
                  </a:solidFill>
                  <a:latin typeface="微软雅黑" panose="020B0503020204020204" pitchFamily="34" charset="-122"/>
                  <a:ea typeface="微软雅黑" panose="020B0503020204020204" pitchFamily="34" charset="-122"/>
                </a:rPr>
                <a:t>+1</a:t>
              </a:r>
              <a:r>
                <a:rPr lang="zh-CN" altLang="en-US" sz="2000" kern="0" dirty="0">
                  <a:solidFill>
                    <a:srgbClr val="002060"/>
                  </a:solidFill>
                  <a:latin typeface="微软雅黑" panose="020B0503020204020204" pitchFamily="34" charset="-122"/>
                  <a:ea typeface="微软雅黑" panose="020B0503020204020204" pitchFamily="34" charset="-122"/>
                </a:rPr>
                <a:t>位校验码</a:t>
              </a:r>
              <a:endParaRPr lang="zh-CN" altLang="en-US" sz="2000" kern="0" dirty="0">
                <a:solidFill>
                  <a:srgbClr val="002060"/>
                </a:solidFill>
                <a:latin typeface="微软雅黑" panose="020B0503020204020204" pitchFamily="34" charset="-122"/>
                <a:ea typeface="微软雅黑" panose="020B0503020204020204" pitchFamily="34" charset="-122"/>
              </a:endParaRPr>
            </a:p>
            <a:p>
              <a:pPr algn="ctr">
                <a:lnSpc>
                  <a:spcPct val="150000"/>
                </a:lnSpc>
                <a:defRPr/>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2882" y="4676463"/>
              <a:ext cx="2377038" cy="230954"/>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grpSp>
      <p:grpSp>
        <p:nvGrpSpPr>
          <p:cNvPr id="83" name="组合 82"/>
          <p:cNvGrpSpPr/>
          <p:nvPr/>
        </p:nvGrpSpPr>
        <p:grpSpPr bwMode="auto">
          <a:xfrm>
            <a:off x="-7593076" y="1556792"/>
            <a:ext cx="7204881" cy="3863879"/>
            <a:chOff x="100763" y="937236"/>
            <a:chExt cx="7204857" cy="3864826"/>
          </a:xfrm>
        </p:grpSpPr>
        <p:sp>
          <p:nvSpPr>
            <p:cNvPr id="84" name="圆角矩形 83"/>
            <p:cNvSpPr/>
            <p:nvPr/>
          </p:nvSpPr>
          <p:spPr>
            <a:xfrm>
              <a:off x="100763" y="4523508"/>
              <a:ext cx="4463985" cy="278554"/>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85" name="圆角矩形标注 84"/>
            <p:cNvSpPr/>
            <p:nvPr/>
          </p:nvSpPr>
          <p:spPr>
            <a:xfrm>
              <a:off x="141955" y="937236"/>
              <a:ext cx="7163665" cy="2909014"/>
            </a:xfrm>
            <a:prstGeom prst="wedgeRoundRectCallout">
              <a:avLst>
                <a:gd name="adj1" fmla="val -42614"/>
                <a:gd name="adj2" fmla="val 72637"/>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3600" dirty="0">
                  <a:solidFill>
                    <a:srgbClr val="002060"/>
                  </a:solidFill>
                  <a:latin typeface="微软雅黑" panose="020B0503020204020204" pitchFamily="34" charset="-122"/>
                  <a:ea typeface="微软雅黑" panose="020B0503020204020204" pitchFamily="34" charset="-122"/>
                </a:rPr>
                <a:t>单位基本性质</a:t>
              </a:r>
              <a:r>
                <a:rPr lang="zh-CN" altLang="en-US" sz="2800" b="1" kern="0" dirty="0">
                  <a:solidFill>
                    <a:srgbClr val="002060"/>
                  </a:solidFill>
                  <a:latin typeface="微软雅黑" panose="020B0503020204020204" pitchFamily="34" charset="-122"/>
                  <a:ea typeface="微软雅黑" panose="020B0503020204020204" pitchFamily="34" charset="-122"/>
                </a:rPr>
                <a:t>（叠加汇总不填）</a:t>
              </a:r>
              <a:endParaRPr lang="en-US" altLang="zh-CN" sz="2800" b="1"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10  </a:t>
              </a:r>
              <a:r>
                <a:rPr lang="zh-CN" altLang="en-US" sz="2400" kern="0" dirty="0">
                  <a:solidFill>
                    <a:srgbClr val="002060"/>
                  </a:solidFill>
                  <a:latin typeface="微软雅黑" panose="020B0503020204020204" pitchFamily="34" charset="-122"/>
                  <a:ea typeface="微软雅黑" panose="020B0503020204020204" pitchFamily="34" charset="-122"/>
                </a:rPr>
                <a:t>行政单位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21  </a:t>
              </a:r>
              <a:r>
                <a:rPr lang="zh-CN" altLang="en-US" sz="2400" kern="0" dirty="0">
                  <a:solidFill>
                    <a:srgbClr val="002060"/>
                  </a:solidFill>
                  <a:latin typeface="微软雅黑" panose="020B0503020204020204" pitchFamily="34" charset="-122"/>
                  <a:ea typeface="微软雅黑" panose="020B0503020204020204" pitchFamily="34" charset="-122"/>
                </a:rPr>
                <a:t>参照公务员法管理事业单位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22  </a:t>
              </a:r>
              <a:r>
                <a:rPr lang="zh-CN" altLang="en-US" sz="2400" kern="0" dirty="0">
                  <a:solidFill>
                    <a:srgbClr val="002060"/>
                  </a:solidFill>
                  <a:latin typeface="微软雅黑" panose="020B0503020204020204" pitchFamily="34" charset="-122"/>
                  <a:ea typeface="微软雅黑" panose="020B0503020204020204" pitchFamily="34" charset="-122"/>
                </a:rPr>
                <a:t>财政补助事业单位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23  </a:t>
              </a:r>
              <a:r>
                <a:rPr lang="zh-CN" altLang="en-US" sz="2400" kern="0" dirty="0">
                  <a:solidFill>
                    <a:srgbClr val="002060"/>
                  </a:solidFill>
                  <a:latin typeface="微软雅黑" panose="020B0503020204020204" pitchFamily="34" charset="-122"/>
                  <a:ea typeface="微软雅黑" panose="020B0503020204020204" pitchFamily="34" charset="-122"/>
                </a:rPr>
                <a:t>经费自理事业单位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90  </a:t>
              </a:r>
              <a:r>
                <a:rPr lang="zh-CN" altLang="en-US" sz="2400" kern="0" dirty="0">
                  <a:solidFill>
                    <a:srgbClr val="002060"/>
                  </a:solidFill>
                  <a:latin typeface="微软雅黑" panose="020B0503020204020204" pitchFamily="34" charset="-122"/>
                  <a:ea typeface="微软雅黑" panose="020B0503020204020204" pitchFamily="34" charset="-122"/>
                </a:rPr>
                <a:t>其他单位</a:t>
              </a:r>
              <a:endParaRPr lang="zh-CN" altLang="en-US" sz="2400" kern="0" dirty="0">
                <a:solidFill>
                  <a:srgbClr val="002060"/>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bwMode="auto">
          <a:xfrm>
            <a:off x="9768966" y="1700808"/>
            <a:ext cx="8196522" cy="3496892"/>
            <a:chOff x="47921" y="1745864"/>
            <a:chExt cx="8197627" cy="3496768"/>
          </a:xfrm>
        </p:grpSpPr>
        <p:sp>
          <p:nvSpPr>
            <p:cNvPr id="87" name="圆角矩形 86"/>
            <p:cNvSpPr/>
            <p:nvPr/>
          </p:nvSpPr>
          <p:spPr>
            <a:xfrm>
              <a:off x="4428609" y="5058114"/>
              <a:ext cx="936230" cy="184518"/>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88" name="圆角矩形标注 87"/>
            <p:cNvSpPr/>
            <p:nvPr/>
          </p:nvSpPr>
          <p:spPr>
            <a:xfrm>
              <a:off x="47921" y="1745864"/>
              <a:ext cx="8197627" cy="2724055"/>
            </a:xfrm>
            <a:prstGeom prst="wedgeRoundRectCallout">
              <a:avLst>
                <a:gd name="adj1" fmla="val 7355"/>
                <a:gd name="adj2" fmla="val 70911"/>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2800" b="1" kern="0" dirty="0">
                  <a:solidFill>
                    <a:srgbClr val="002060"/>
                  </a:solidFill>
                  <a:latin typeface="微软雅黑" panose="020B0503020204020204" pitchFamily="34" charset="-122"/>
                  <a:ea typeface="微软雅黑" panose="020B0503020204020204" pitchFamily="34" charset="-122"/>
                </a:rPr>
                <a:t>五级财政</a:t>
              </a:r>
              <a:endParaRPr lang="en-US" altLang="zh-CN" sz="2800" b="1" kern="0" dirty="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spcBef>
                  <a:spcPct val="20000"/>
                </a:spcBef>
                <a:buClr>
                  <a:srgbClr val="002060"/>
                </a:buClr>
                <a:buSzPct val="120000"/>
                <a:buFont typeface="Wingdings" panose="05000000000000000000" pitchFamily="2" charset="2"/>
                <a:buChar char="Ø"/>
                <a:defRPr/>
              </a:pPr>
              <a:r>
                <a:rPr lang="zh-CN" altLang="zh-CN" sz="2800" dirty="0">
                  <a:solidFill>
                    <a:srgbClr val="002060"/>
                  </a:solidFill>
                  <a:latin typeface="微软雅黑" panose="020B0503020204020204" pitchFamily="34" charset="-122"/>
                  <a:ea typeface="微软雅黑" panose="020B0503020204020204" pitchFamily="34" charset="-122"/>
                </a:rPr>
                <a:t>按单位预算分级管理的级次选择填列</a:t>
              </a:r>
              <a:endParaRPr lang="en-US" altLang="zh-CN" sz="2800" dirty="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spcBef>
                  <a:spcPct val="20000"/>
                </a:spcBef>
                <a:buClr>
                  <a:srgbClr val="002060"/>
                </a:buClr>
                <a:buSzPct val="120000"/>
                <a:buFont typeface="Wingdings" panose="05000000000000000000" pitchFamily="2" charset="2"/>
                <a:buChar char="Ø"/>
                <a:defRPr/>
              </a:pPr>
              <a:r>
                <a:rPr lang="zh-CN" altLang="zh-CN" sz="2800" dirty="0">
                  <a:solidFill>
                    <a:srgbClr val="002060"/>
                  </a:solidFill>
                  <a:latin typeface="微软雅黑" panose="020B0503020204020204" pitchFamily="34" charset="-122"/>
                  <a:ea typeface="微软雅黑" panose="020B0503020204020204" pitchFamily="34" charset="-122"/>
                </a:rPr>
                <a:t>单位向非本级财政部门报送决算时，应按拨款财政部门的预算管理级次填列</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sp>
        <p:nvSpPr>
          <p:cNvPr id="8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6DE222B-3783-41B6-A0EF-BBB5EAD0D94A}"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90" name="剪去对角的矩形 89">
            <a:hlinkClick r:id="rId2" action="ppaction://hlinksldjump"/>
          </p:cNvPr>
          <p:cNvSpPr/>
          <p:nvPr/>
        </p:nvSpPr>
        <p:spPr>
          <a:xfrm>
            <a:off x="5242861" y="1112550"/>
            <a:ext cx="3852349" cy="411358"/>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spc="600" dirty="0">
                <a:solidFill>
                  <a:srgbClr val="FAFAFA"/>
                </a:solidFill>
                <a:latin typeface="微软雅黑" panose="020B0503020204020204" pitchFamily="34" charset="-122"/>
                <a:ea typeface="微软雅黑" panose="020B0503020204020204" pitchFamily="34" charset="-122"/>
              </a:rPr>
              <a:t>一、封面</a:t>
            </a:r>
            <a:endParaRPr lang="zh-CN" altLang="en-US" sz="2800" b="1" spc="600" dirty="0">
              <a:solidFill>
                <a:srgbClr val="FAFAFA"/>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9468544" y="1556792"/>
            <a:ext cx="8811134" cy="3928463"/>
            <a:chOff x="9468544" y="1804793"/>
            <a:chExt cx="8811134" cy="3928463"/>
          </a:xfrm>
        </p:grpSpPr>
        <p:sp>
          <p:nvSpPr>
            <p:cNvPr id="92" name="圆角矩形标注 91"/>
            <p:cNvSpPr/>
            <p:nvPr/>
          </p:nvSpPr>
          <p:spPr bwMode="auto">
            <a:xfrm>
              <a:off x="9468544" y="1804793"/>
              <a:ext cx="8811134" cy="3424407"/>
            </a:xfrm>
            <a:prstGeom prst="wedgeRoundRectCallout">
              <a:avLst>
                <a:gd name="adj1" fmla="val 3032"/>
                <a:gd name="adj2" fmla="val 57332"/>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20000"/>
                </a:spcBef>
                <a:buClr>
                  <a:srgbClr val="0000FF"/>
                </a:buClr>
                <a:buSzPct val="120000"/>
                <a:defRPr/>
              </a:pPr>
              <a:r>
                <a:rPr lang="zh-CN" altLang="en-US" sz="2400" b="1" kern="0" dirty="0">
                  <a:solidFill>
                    <a:srgbClr val="002060"/>
                  </a:solidFill>
                  <a:latin typeface="微软雅黑" panose="020B0503020204020204" pitchFamily="34" charset="-122"/>
                  <a:ea typeface="微软雅黑" panose="020B0503020204020204" pitchFamily="34" charset="-122"/>
                </a:rPr>
                <a:t>报表类型与机构情况</a:t>
              </a:r>
              <a:endParaRPr lang="en-US" altLang="zh-CN" sz="2400" b="1" kern="0" dirty="0">
                <a:solidFill>
                  <a:srgbClr val="002060"/>
                </a:solidFill>
                <a:latin typeface="微软雅黑" panose="020B0503020204020204" pitchFamily="34" charset="-122"/>
                <a:ea typeface="微软雅黑" panose="020B0503020204020204" pitchFamily="34" charset="-122"/>
              </a:endParaRPr>
            </a:p>
          </p:txBody>
        </p:sp>
        <p:graphicFrame>
          <p:nvGraphicFramePr>
            <p:cNvPr id="93" name="Group 3"/>
            <p:cNvGraphicFramePr/>
            <p:nvPr/>
          </p:nvGraphicFramePr>
          <p:xfrm>
            <a:off x="9780257" y="2304320"/>
            <a:ext cx="8229801" cy="2774422"/>
          </p:xfrm>
          <a:graphic>
            <a:graphicData uri="http://schemas.openxmlformats.org/drawingml/2006/table">
              <a:tbl>
                <a:tblPr/>
                <a:tblGrid>
                  <a:gridCol w="2819469"/>
                  <a:gridCol w="2735330"/>
                  <a:gridCol w="2675002"/>
                </a:tblGrid>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编码</a:t>
                        </a:r>
                        <a:endParaRPr kumimoji="0" lang="zh-CN" altLang="en-US"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独立编制机构</a:t>
                        </a:r>
                        <a:endParaRPr kumimoji="0" lang="zh-CN" altLang="en-US"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独立核算机构</a:t>
                        </a:r>
                        <a:endPar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0</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≥1</a:t>
                        </a:r>
                        <a:endPar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1</a:t>
                        </a:r>
                        <a:endPar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1</a:t>
                        </a:r>
                        <a:endPar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0</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0</a:t>
                        </a:r>
                        <a:endPar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2</a:t>
                        </a:r>
                        <a:endPar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0</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0</a:t>
                        </a:r>
                        <a:endPar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3</a:t>
                        </a: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4</a:t>
                        </a: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5</a:t>
                        </a:r>
                        <a:r>
                          <a:rPr kumimoji="0" lang="zh-CN" altLang="en-US"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8</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≥2</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≥2</a:t>
                        </a:r>
                        <a:endPar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6</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≥2</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≥2</a:t>
                        </a:r>
                        <a:endParaRPr kumimoji="0" lang="en-US" altLang="zh-CN" sz="2000" b="1" i="0" u="none" strike="noStrike" cap="none" normalizeH="0" baseline="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34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rPr>
                          <a:t>7</a:t>
                        </a:r>
                        <a:endParaRPr kumimoji="0" lang="en-US" altLang="zh-CN" sz="20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rPr>
                          <a:t>≥1</a:t>
                        </a:r>
                        <a:endParaRPr kumimoji="0" lang="en-US" altLang="zh-CN" sz="20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altLang="zh-CN" sz="2000" b="1" i="0" u="none" strike="noStrike" cap="none" normalizeH="0" baseline="0" dirty="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≥1</a:t>
                        </a:r>
                        <a:endParaRPr kumimoji="0" lang="en-US" altLang="zh-CN" sz="2000" b="1" i="0" u="none" strike="noStrike" cap="none" normalizeH="0" baseline="0" dirty="0">
                          <a:ln>
                            <a:noFill/>
                          </a:ln>
                          <a:solidFill>
                            <a:srgbClr val="EFEA04"/>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txBody>
                    <a:tcPr marL="91442" marR="91442" marT="45732" marB="4573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4" name="圆角矩形 93"/>
            <p:cNvSpPr/>
            <p:nvPr/>
          </p:nvSpPr>
          <p:spPr bwMode="auto">
            <a:xfrm>
              <a:off x="14016286" y="5517256"/>
              <a:ext cx="636834" cy="216000"/>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grpSp>
      <p:grpSp>
        <p:nvGrpSpPr>
          <p:cNvPr id="95" name="组合 47"/>
          <p:cNvGrpSpPr/>
          <p:nvPr/>
        </p:nvGrpSpPr>
        <p:grpSpPr bwMode="auto">
          <a:xfrm>
            <a:off x="155000" y="-5336316"/>
            <a:ext cx="8834000" cy="4999344"/>
            <a:chOff x="3676892" y="-7844228"/>
            <a:chExt cx="8835341" cy="4998654"/>
          </a:xfrm>
        </p:grpSpPr>
        <p:sp>
          <p:nvSpPr>
            <p:cNvPr id="96" name="圆角矩形 95"/>
            <p:cNvSpPr/>
            <p:nvPr/>
          </p:nvSpPr>
          <p:spPr>
            <a:xfrm>
              <a:off x="3744756" y="-3044915"/>
              <a:ext cx="4248757" cy="199341"/>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97" name="圆角矩形标注 96"/>
            <p:cNvSpPr/>
            <p:nvPr/>
          </p:nvSpPr>
          <p:spPr>
            <a:xfrm>
              <a:off x="3676892" y="-7844228"/>
              <a:ext cx="8835341" cy="4228228"/>
            </a:xfrm>
            <a:prstGeom prst="wedgeRoundRectCallout">
              <a:avLst>
                <a:gd name="adj1" fmla="val -38610"/>
                <a:gd name="adj2" fmla="val 76355"/>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20000"/>
                </a:spcBef>
                <a:buClr>
                  <a:srgbClr val="0000FF"/>
                </a:buClr>
                <a:buSzPct val="120000"/>
                <a:defRPr/>
              </a:pPr>
              <a:r>
                <a:rPr lang="zh-CN" altLang="en-US" sz="2400" b="1" kern="0" dirty="0">
                  <a:solidFill>
                    <a:srgbClr val="002060"/>
                  </a:solidFill>
                  <a:latin typeface="微软雅黑" panose="020B0503020204020204" pitchFamily="34" charset="-122"/>
                  <a:ea typeface="微软雅黑" panose="020B0503020204020204" pitchFamily="34" charset="-122"/>
                </a:rPr>
                <a:t>国民经济行业分类</a:t>
              </a:r>
              <a:endParaRPr lang="en-US" altLang="zh-CN" sz="2400" b="1" kern="0" dirty="0">
                <a:solidFill>
                  <a:srgbClr val="002060"/>
                </a:solidFill>
                <a:latin typeface="微软雅黑" panose="020B0503020204020204" pitchFamily="34" charset="-122"/>
                <a:ea typeface="微软雅黑" panose="020B0503020204020204" pitchFamily="34" charset="-122"/>
              </a:endParaRPr>
            </a:p>
            <a:p>
              <a:pPr indent="357505">
                <a:lnSpc>
                  <a:spcPts val="3000"/>
                </a:lnSpc>
                <a:defRPr/>
              </a:pPr>
              <a:r>
                <a:rPr lang="zh-CN" altLang="en-US" dirty="0">
                  <a:solidFill>
                    <a:srgbClr val="002060"/>
                  </a:solidFill>
                  <a:latin typeface="微软雅黑" panose="020B0503020204020204" pitchFamily="34" charset="-122"/>
                  <a:ea typeface="微软雅黑" panose="020B0503020204020204" pitchFamily="34" charset="-122"/>
                </a:rPr>
                <a:t>部门决算编制要求：仅填列</a:t>
              </a:r>
              <a:r>
                <a:rPr lang="zh-CN" altLang="en-US" b="1" dirty="0">
                  <a:solidFill>
                    <a:srgbClr val="002060"/>
                  </a:solidFill>
                  <a:latin typeface="微软雅黑" panose="020B0503020204020204" pitchFamily="34" charset="-122"/>
                  <a:ea typeface="微软雅黑" panose="020B0503020204020204" pitchFamily="34" charset="-122"/>
                </a:rPr>
                <a:t>门类和大类</a:t>
              </a:r>
              <a:r>
                <a:rPr lang="zh-CN" altLang="en-US" dirty="0">
                  <a:solidFill>
                    <a:srgbClr val="002060"/>
                  </a:solidFill>
                  <a:latin typeface="微软雅黑" panose="020B0503020204020204" pitchFamily="34" charset="-122"/>
                  <a:ea typeface="微软雅黑" panose="020B0503020204020204" pitchFamily="34" charset="-122"/>
                </a:rPr>
                <a:t>。例如，中国共产党机关为</a:t>
              </a:r>
              <a:r>
                <a:rPr lang="en-US" altLang="zh-CN" dirty="0">
                  <a:solidFill>
                    <a:srgbClr val="002060"/>
                  </a:solidFill>
                  <a:latin typeface="微软雅黑" panose="020B0503020204020204" pitchFamily="34" charset="-122"/>
                  <a:ea typeface="微软雅黑" panose="020B0503020204020204" pitchFamily="34" charset="-122"/>
                </a:rPr>
                <a:t>S91</a:t>
              </a:r>
              <a:r>
                <a:rPr lang="zh-CN" altLang="en-US" dirty="0">
                  <a:solidFill>
                    <a:srgbClr val="002060"/>
                  </a:solidFill>
                  <a:latin typeface="微软雅黑" panose="020B0503020204020204" pitchFamily="34" charset="-122"/>
                  <a:ea typeface="微软雅黑" panose="020B0503020204020204" pitchFamily="34" charset="-122"/>
                </a:rPr>
                <a:t>，国家机构为</a:t>
              </a:r>
              <a:r>
                <a:rPr lang="en-US" altLang="zh-CN" dirty="0">
                  <a:solidFill>
                    <a:srgbClr val="002060"/>
                  </a:solidFill>
                  <a:latin typeface="微软雅黑" panose="020B0503020204020204" pitchFamily="34" charset="-122"/>
                  <a:ea typeface="微软雅黑" panose="020B0503020204020204" pitchFamily="34" charset="-122"/>
                </a:rPr>
                <a:t>S92</a:t>
              </a:r>
              <a:r>
                <a:rPr lang="zh-CN" altLang="en-US" dirty="0">
                  <a:solidFill>
                    <a:srgbClr val="002060"/>
                  </a:solidFill>
                  <a:latin typeface="微软雅黑" panose="020B0503020204020204" pitchFamily="34" charset="-122"/>
                  <a:ea typeface="微软雅黑" panose="020B0503020204020204" pitchFamily="34" charset="-122"/>
                </a:rPr>
                <a:t>（包括国家权力机构、国家行政机构、人民法院和人民检察院），人民政协、民主党派为</a:t>
              </a:r>
              <a:r>
                <a:rPr lang="en-US" altLang="zh-CN" dirty="0">
                  <a:solidFill>
                    <a:srgbClr val="002060"/>
                  </a:solidFill>
                  <a:latin typeface="微软雅黑" panose="020B0503020204020204" pitchFamily="34" charset="-122"/>
                  <a:ea typeface="微软雅黑" panose="020B0503020204020204" pitchFamily="34" charset="-122"/>
                </a:rPr>
                <a:t>S93</a:t>
              </a:r>
              <a:r>
                <a:rPr lang="zh-CN" altLang="en-US" dirty="0">
                  <a:solidFill>
                    <a:srgbClr val="002060"/>
                  </a:solidFill>
                  <a:latin typeface="微软雅黑" panose="020B0503020204020204" pitchFamily="34" charset="-122"/>
                  <a:ea typeface="微软雅黑" panose="020B0503020204020204" pitchFamily="34" charset="-122"/>
                </a:rPr>
                <a:t>，社会保障为</a:t>
              </a:r>
              <a:r>
                <a:rPr lang="en-US" altLang="zh-CN" dirty="0">
                  <a:solidFill>
                    <a:srgbClr val="002060"/>
                  </a:solidFill>
                  <a:latin typeface="微软雅黑" panose="020B0503020204020204" pitchFamily="34" charset="-122"/>
                  <a:ea typeface="微软雅黑" panose="020B0503020204020204" pitchFamily="34" charset="-122"/>
                </a:rPr>
                <a:t>S94</a:t>
              </a:r>
              <a:r>
                <a:rPr lang="zh-CN" altLang="en-US" dirty="0">
                  <a:solidFill>
                    <a:srgbClr val="002060"/>
                  </a:solidFill>
                  <a:latin typeface="微软雅黑" panose="020B0503020204020204" pitchFamily="34" charset="-122"/>
                  <a:ea typeface="微软雅黑" panose="020B0503020204020204" pitchFamily="34" charset="-122"/>
                </a:rPr>
                <a:t>，群众团体、社会团体和其他成员组织为</a:t>
              </a:r>
              <a:r>
                <a:rPr lang="en-US" altLang="zh-CN" dirty="0">
                  <a:solidFill>
                    <a:srgbClr val="002060"/>
                  </a:solidFill>
                  <a:latin typeface="微软雅黑" panose="020B0503020204020204" pitchFamily="34" charset="-122"/>
                  <a:ea typeface="微软雅黑" panose="020B0503020204020204" pitchFamily="34" charset="-122"/>
                </a:rPr>
                <a:t>S95</a:t>
              </a:r>
              <a:r>
                <a:rPr lang="zh-CN" altLang="en-US" dirty="0">
                  <a:solidFill>
                    <a:srgbClr val="002060"/>
                  </a:solidFill>
                  <a:latin typeface="微软雅黑" panose="020B0503020204020204" pitchFamily="34" charset="-122"/>
                  <a:ea typeface="微软雅黑" panose="020B0503020204020204" pitchFamily="34" charset="-122"/>
                </a:rPr>
                <a:t>，基层群众自治组织及其他组织为</a:t>
              </a:r>
              <a:r>
                <a:rPr lang="en-US" altLang="zh-CN" dirty="0">
                  <a:solidFill>
                    <a:srgbClr val="002060"/>
                  </a:solidFill>
                  <a:latin typeface="微软雅黑" panose="020B0503020204020204" pitchFamily="34" charset="-122"/>
                  <a:ea typeface="微软雅黑" panose="020B0503020204020204" pitchFamily="34" charset="-122"/>
                </a:rPr>
                <a:t>S96</a:t>
              </a:r>
              <a:r>
                <a:rPr lang="zh-CN" altLang="en-US" dirty="0">
                  <a:solidFill>
                    <a:srgbClr val="002060"/>
                  </a:solidFill>
                  <a:latin typeface="微软雅黑" panose="020B0503020204020204" pitchFamily="34" charset="-122"/>
                  <a:ea typeface="微软雅黑" panose="020B0503020204020204" pitchFamily="34" charset="-122"/>
                </a:rPr>
                <a:t>。详见决算软件说明文档中的国民经济行业分类注释。编审问答中的“封面</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国民经济行业分类</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指标如何规范填报？“</a:t>
              </a:r>
              <a:endParaRPr lang="en-US" altLang="zh-CN" dirty="0">
                <a:solidFill>
                  <a:srgbClr val="002060"/>
                </a:solidFill>
                <a:latin typeface="微软雅黑" panose="020B0503020204020204" pitchFamily="34" charset="-122"/>
                <a:ea typeface="微软雅黑" panose="020B0503020204020204" pitchFamily="34" charset="-122"/>
              </a:endParaRPr>
            </a:p>
            <a:p>
              <a:pPr indent="357505">
                <a:lnSpc>
                  <a:spcPts val="3000"/>
                </a:lnSpc>
                <a:defRPr/>
              </a:pP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服务业为主，其他行业（门类为</a:t>
              </a:r>
              <a:r>
                <a:rPr lang="en-US" altLang="zh-CN" dirty="0">
                  <a:solidFill>
                    <a:srgbClr val="FF0000"/>
                  </a:solidFill>
                  <a:latin typeface="微软雅黑" panose="020B0503020204020204" pitchFamily="34" charset="-122"/>
                  <a:ea typeface="微软雅黑" panose="020B0503020204020204" pitchFamily="34" charset="-122"/>
                </a:rPr>
                <a:t>A—G</a:t>
              </a:r>
              <a:r>
                <a:rPr lang="zh-CN" altLang="en-US" dirty="0">
                  <a:solidFill>
                    <a:srgbClr val="FF0000"/>
                  </a:solidFill>
                  <a:latin typeface="微软雅黑" panose="020B0503020204020204" pitchFamily="34" charset="-122"/>
                  <a:ea typeface="微软雅黑" panose="020B0503020204020204" pitchFamily="34" charset="-122"/>
                </a:rPr>
                <a:t>）需核实是否误填</a:t>
              </a:r>
              <a:endParaRPr lang="en-US" altLang="zh-CN" dirty="0">
                <a:solidFill>
                  <a:srgbClr val="FF0000"/>
                </a:solidFill>
                <a:latin typeface="微软雅黑" panose="020B0503020204020204" pitchFamily="34" charset="-122"/>
                <a:ea typeface="微软雅黑" panose="020B0503020204020204" pitchFamily="34" charset="-122"/>
              </a:endParaRPr>
            </a:p>
            <a:p>
              <a:pPr indent="357505">
                <a:lnSpc>
                  <a:spcPts val="3000"/>
                </a:lnSpc>
                <a:defRPr/>
              </a:pPr>
              <a:r>
                <a:rPr lang="zh-CN" altLang="zh-CN" sz="1200" dirty="0">
                  <a:solidFill>
                    <a:srgbClr val="002060"/>
                  </a:solidFill>
                  <a:latin typeface="微软雅黑" panose="020B0503020204020204" pitchFamily="34" charset="-122"/>
                  <a:ea typeface="微软雅黑" panose="020B0503020204020204" pitchFamily="34" charset="-122"/>
                </a:rPr>
                <a:t>国民经济行业分类采用经济活动的同质性原则划分，即每一个行业类别按照同一种经济活动的性质划分，而不是依据编制、会计制度或部门管理等划分。当一个单位对外从事两种以上的经济活动时，占其单位增加值份额最大的一种活动称为主要活动。如果无法用增加值确定单位的主要活动，可依据销售收入、营业收入或从业人员确定主要活动。</a:t>
              </a:r>
              <a:endParaRPr lang="en-US" altLang="zh-CN" sz="1200" dirty="0">
                <a:solidFill>
                  <a:srgbClr val="002060"/>
                </a:solidFill>
                <a:latin typeface="微软雅黑" panose="020B0503020204020204" pitchFamily="34" charset="-122"/>
                <a:ea typeface="微软雅黑" panose="020B0503020204020204" pitchFamily="34" charset="-122"/>
              </a:endParaRPr>
            </a:p>
            <a:p>
              <a:pPr indent="357505">
                <a:lnSpc>
                  <a:spcPts val="3000"/>
                </a:lnSpc>
                <a:defRPr/>
              </a:pPr>
              <a:endParaRPr lang="en-US" altLang="zh-CN" dirty="0">
                <a:solidFill>
                  <a:srgbClr val="FF0000"/>
                </a:solidFill>
                <a:latin typeface="微软雅黑" panose="020B0503020204020204" pitchFamily="34" charset="-122"/>
                <a:ea typeface="微软雅黑" panose="020B0503020204020204" pitchFamily="34" charset="-122"/>
              </a:endParaRPr>
            </a:p>
          </p:txBody>
        </p:sp>
      </p:grpSp>
      <p:sp>
        <p:nvSpPr>
          <p:cNvPr id="98" name="矩形 9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3" action="ppaction://hlinksldjump"/>
            </a:endParaRPr>
          </a:p>
        </p:txBody>
      </p:sp>
      <p:grpSp>
        <p:nvGrpSpPr>
          <p:cNvPr id="99" name="组合 98"/>
          <p:cNvGrpSpPr/>
          <p:nvPr/>
        </p:nvGrpSpPr>
        <p:grpSpPr bwMode="auto">
          <a:xfrm>
            <a:off x="2643175" y="-1981522"/>
            <a:ext cx="4799011" cy="1162050"/>
            <a:chOff x="2492462" y="1949671"/>
            <a:chExt cx="4799691" cy="1161862"/>
          </a:xfrm>
        </p:grpSpPr>
        <p:sp>
          <p:nvSpPr>
            <p:cNvPr id="100" name="圆角矩形标注 99"/>
            <p:cNvSpPr/>
            <p:nvPr/>
          </p:nvSpPr>
          <p:spPr>
            <a:xfrm>
              <a:off x="5059812" y="1949671"/>
              <a:ext cx="2232341" cy="1161862"/>
            </a:xfrm>
            <a:prstGeom prst="wedgeRoundRectCallout">
              <a:avLst>
                <a:gd name="adj1" fmla="val -113620"/>
                <a:gd name="adj2" fmla="val -16130"/>
                <a:gd name="adj3" fmla="val 16667"/>
              </a:avLst>
            </a:prstGeom>
            <a:solidFill>
              <a:srgbClr val="33CCCC">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002060"/>
                  </a:solidFill>
                  <a:latin typeface="微软雅黑" panose="020B0503020204020204" pitchFamily="34" charset="-122"/>
                  <a:ea typeface="微软雅黑" panose="020B0503020204020204" pitchFamily="34" charset="-122"/>
                </a:rPr>
                <a:t>填写全称或规范简称</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2492462" y="2204571"/>
              <a:ext cx="1178625" cy="323798"/>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grpSp>
      <p:grpSp>
        <p:nvGrpSpPr>
          <p:cNvPr id="102" name="组合 101"/>
          <p:cNvGrpSpPr/>
          <p:nvPr/>
        </p:nvGrpSpPr>
        <p:grpSpPr>
          <a:xfrm>
            <a:off x="-9072658" y="1214422"/>
            <a:ext cx="8622868" cy="3815456"/>
            <a:chOff x="-8514912" y="2612513"/>
            <a:chExt cx="8622868" cy="3574702"/>
          </a:xfrm>
        </p:grpSpPr>
        <p:sp>
          <p:nvSpPr>
            <p:cNvPr id="103" name="圆角矩形标注 102"/>
            <p:cNvSpPr/>
            <p:nvPr/>
          </p:nvSpPr>
          <p:spPr bwMode="auto">
            <a:xfrm>
              <a:off x="-8086284" y="2612513"/>
              <a:ext cx="8194240" cy="2909887"/>
            </a:xfrm>
            <a:prstGeom prst="wedgeRoundRectCallout">
              <a:avLst>
                <a:gd name="adj1" fmla="val -41774"/>
                <a:gd name="adj2" fmla="val 67206"/>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zh-CN" altLang="en-US" sz="2400" b="1" kern="0" dirty="0">
                  <a:solidFill>
                    <a:srgbClr val="002060"/>
                  </a:solidFill>
                  <a:latin typeface="微软雅黑" panose="020B0503020204020204" pitchFamily="34" charset="-122"/>
                  <a:ea typeface="微软雅黑" panose="020B0503020204020204" pitchFamily="34" charset="-122"/>
                </a:rPr>
                <a:t>财政预算代码排序要求：</a:t>
              </a:r>
              <a:endParaRPr lang="en-US" altLang="zh-CN" sz="2400" b="1" kern="0" dirty="0">
                <a:solidFill>
                  <a:srgbClr val="002060"/>
                </a:solidFill>
                <a:latin typeface="微软雅黑" panose="020B0503020204020204" pitchFamily="34" charset="-122"/>
                <a:ea typeface="微软雅黑" panose="020B0503020204020204" pitchFamily="34" charset="-122"/>
              </a:endParaRPr>
            </a:p>
            <a:p>
              <a:pPr indent="355600">
                <a:lnSpc>
                  <a:spcPct val="150000"/>
                </a:lnSpc>
                <a:defRPr/>
              </a:pPr>
              <a:r>
                <a:rPr lang="zh-CN" altLang="en-US" sz="2400" b="1" dirty="0" smtClean="0">
                  <a:solidFill>
                    <a:srgbClr val="002060"/>
                  </a:solidFill>
                  <a:latin typeface="微软雅黑" panose="020B0503020204020204" pitchFamily="34" charset="-122"/>
                  <a:ea typeface="微软雅黑" panose="020B0503020204020204" pitchFamily="34" charset="-122"/>
                </a:rPr>
                <a:t>根据编制部门预算时使用的财政预算代码填列。</a:t>
              </a:r>
              <a:r>
                <a:rPr lang="zh-CN" altLang="en-US" sz="2400" dirty="0" smtClean="0">
                  <a:solidFill>
                    <a:srgbClr val="002060"/>
                  </a:solidFill>
                  <a:latin typeface="微软雅黑" panose="020B0503020204020204" pitchFamily="34" charset="-122"/>
                  <a:ea typeface="微软雅黑" panose="020B0503020204020204" pitchFamily="34" charset="-122"/>
                </a:rPr>
                <a:t>一级</a:t>
              </a:r>
              <a:r>
                <a:rPr lang="zh-CN" altLang="en-US" sz="2400" dirty="0">
                  <a:solidFill>
                    <a:srgbClr val="002060"/>
                  </a:solidFill>
                  <a:latin typeface="微软雅黑" panose="020B0503020204020204" pitchFamily="34" charset="-122"/>
                  <a:ea typeface="微软雅黑" panose="020B0503020204020204" pitchFamily="34" charset="-122"/>
                </a:rPr>
                <a:t>预算单位汇总上报部门决算电子数据时，应通过</a:t>
              </a:r>
              <a:r>
                <a:rPr lang="zh-CN" altLang="en-US" sz="2400" b="1" dirty="0">
                  <a:solidFill>
                    <a:srgbClr val="002060"/>
                  </a:solidFill>
                  <a:latin typeface="微软雅黑" panose="020B0503020204020204" pitchFamily="34" charset="-122"/>
                  <a:ea typeface="微软雅黑" panose="020B0503020204020204" pitchFamily="34" charset="-122"/>
                </a:rPr>
                <a:t>“单位排序整理”</a:t>
              </a:r>
              <a:r>
                <a:rPr lang="zh-CN" altLang="en-US" sz="2400" dirty="0">
                  <a:solidFill>
                    <a:srgbClr val="002060"/>
                  </a:solidFill>
                  <a:latin typeface="微软雅黑" panose="020B0503020204020204" pitchFamily="34" charset="-122"/>
                  <a:ea typeface="微软雅黑" panose="020B0503020204020204" pitchFamily="34" charset="-122"/>
                </a:rPr>
                <a:t>功能对单位按财政预算代码进行排序</a:t>
              </a:r>
              <a:r>
                <a:rPr lang="zh-CN" altLang="en-US" sz="2400" dirty="0" smtClean="0">
                  <a:solidFill>
                    <a:srgbClr val="002060"/>
                  </a:solidFill>
                  <a:latin typeface="微软雅黑" panose="020B0503020204020204" pitchFamily="34" charset="-122"/>
                  <a:ea typeface="微软雅黑" panose="020B0503020204020204" pitchFamily="34" charset="-122"/>
                </a:rPr>
                <a:t>。   </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indent="355600">
                <a:lnSpc>
                  <a:spcPct val="150000"/>
                </a:lnSpc>
                <a:defRPr/>
              </a:pPr>
              <a:r>
                <a:rPr lang="zh-CN" altLang="en-US" sz="2400" dirty="0" smtClean="0">
                  <a:solidFill>
                    <a:srgbClr val="002060"/>
                  </a:solidFill>
                  <a:latin typeface="微软雅黑" panose="020B0503020204020204" pitchFamily="34" charset="-122"/>
                  <a:ea typeface="微软雅黑" panose="020B0503020204020204" pitchFamily="34" charset="-122"/>
                </a:rPr>
                <a:t>“</a:t>
              </a:r>
              <a:r>
                <a:rPr lang="zh-CN" altLang="en-US" sz="2400" b="1" dirty="0">
                  <a:solidFill>
                    <a:srgbClr val="002060"/>
                  </a:solidFill>
                  <a:latin typeface="微软雅黑" panose="020B0503020204020204" pitchFamily="34" charset="-122"/>
                  <a:ea typeface="微软雅黑" panose="020B0503020204020204" pitchFamily="34" charset="-122"/>
                </a:rPr>
                <a:t>树形结构次序优先</a:t>
              </a:r>
              <a:r>
                <a:rPr lang="zh-CN" altLang="en-US" sz="2400" dirty="0">
                  <a:solidFill>
                    <a:srgbClr val="002060"/>
                  </a:solidFill>
                  <a:latin typeface="微软雅黑" panose="020B0503020204020204" pitchFamily="34" charset="-122"/>
                  <a:ea typeface="微软雅黑" panose="020B0503020204020204" pitchFamily="34" charset="-122"/>
                </a:rPr>
                <a:t>”</a:t>
              </a:r>
              <a:endParaRPr lang="zh-CN" altLang="en-US" sz="2400" kern="0" dirty="0">
                <a:solidFill>
                  <a:srgbClr val="002060"/>
                </a:solidFill>
                <a:latin typeface="微软雅黑" panose="020B0503020204020204" pitchFamily="34" charset="-122"/>
                <a:ea typeface="微软雅黑" panose="020B0503020204020204" pitchFamily="34" charset="-122"/>
              </a:endParaRPr>
            </a:p>
          </p:txBody>
        </p:sp>
        <p:sp>
          <p:nvSpPr>
            <p:cNvPr id="104" name="圆角矩形 103"/>
            <p:cNvSpPr/>
            <p:nvPr/>
          </p:nvSpPr>
          <p:spPr bwMode="auto">
            <a:xfrm>
              <a:off x="-8514912" y="5959028"/>
              <a:ext cx="2355499" cy="228187"/>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grpSp>
      <p:grpSp>
        <p:nvGrpSpPr>
          <p:cNvPr id="105" name="组合 104"/>
          <p:cNvGrpSpPr/>
          <p:nvPr/>
        </p:nvGrpSpPr>
        <p:grpSpPr bwMode="auto">
          <a:xfrm>
            <a:off x="-8965504" y="1443928"/>
            <a:ext cx="8360277" cy="3800137"/>
            <a:chOff x="-2129282" y="1422072"/>
            <a:chExt cx="8360040" cy="3800538"/>
          </a:xfrm>
        </p:grpSpPr>
        <p:sp>
          <p:nvSpPr>
            <p:cNvPr id="106" name="圆角矩形 105"/>
            <p:cNvSpPr/>
            <p:nvPr/>
          </p:nvSpPr>
          <p:spPr>
            <a:xfrm>
              <a:off x="-2129282" y="4991697"/>
              <a:ext cx="4304425" cy="230913"/>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07" name="圆角矩形标注 106"/>
            <p:cNvSpPr/>
            <p:nvPr/>
          </p:nvSpPr>
          <p:spPr>
            <a:xfrm>
              <a:off x="-2129282" y="1422072"/>
              <a:ext cx="8360040" cy="2910195"/>
            </a:xfrm>
            <a:prstGeom prst="wedgeRoundRectCallout">
              <a:avLst>
                <a:gd name="adj1" fmla="val -41098"/>
                <a:gd name="adj2" fmla="val 72762"/>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anose="05000000000000000000" pitchFamily="2" charset="2"/>
                <a:buChar char="Ø"/>
                <a:defRPr/>
              </a:pPr>
              <a:r>
                <a:rPr lang="zh-CN" altLang="en-US" sz="2400" dirty="0">
                  <a:solidFill>
                    <a:srgbClr val="002060"/>
                  </a:solidFill>
                  <a:latin typeface="微软雅黑" panose="020B0503020204020204" pitchFamily="34" charset="-122"/>
                  <a:ea typeface="微软雅黑" panose="020B0503020204020204" pitchFamily="34" charset="-122"/>
                </a:rPr>
                <a:t>按照预算管理权限和经费领拨关系确定</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en-US" sz="2400" dirty="0">
                  <a:solidFill>
                    <a:srgbClr val="002060"/>
                  </a:solidFill>
                  <a:latin typeface="微软雅黑" panose="020B0503020204020204" pitchFamily="34" charset="-122"/>
                  <a:ea typeface="微软雅黑" panose="020B0503020204020204" pitchFamily="34" charset="-122"/>
                </a:rPr>
                <a:t>编码范围“</a:t>
              </a:r>
              <a:r>
                <a:rPr lang="en-US" altLang="zh-CN" sz="2400" dirty="0">
                  <a:solidFill>
                    <a:srgbClr val="002060"/>
                  </a:solidFill>
                  <a:latin typeface="微软雅黑" panose="020B0503020204020204" pitchFamily="34" charset="-122"/>
                  <a:ea typeface="微软雅黑" panose="020B0503020204020204" pitchFamily="34" charset="-122"/>
                </a:rPr>
                <a:t>0”</a:t>
              </a:r>
              <a:r>
                <a:rPr lang="zh-CN" altLang="en-US" sz="2400" dirty="0">
                  <a:solidFill>
                    <a:srgbClr val="002060"/>
                  </a:solidFill>
                  <a:latin typeface="微软雅黑" panose="020B0503020204020204" pitchFamily="34" charset="-122"/>
                  <a:ea typeface="微软雅黑" panose="020B0503020204020204" pitchFamily="34" charset="-122"/>
                </a:rPr>
                <a:t>至“</a:t>
              </a:r>
              <a:r>
                <a:rPr lang="en-US" altLang="zh-CN" sz="2400" dirty="0">
                  <a:solidFill>
                    <a:srgbClr val="002060"/>
                  </a:solidFill>
                  <a:latin typeface="微软雅黑" panose="020B0503020204020204" pitchFamily="34" charset="-122"/>
                  <a:ea typeface="微软雅黑" panose="020B0503020204020204" pitchFamily="34" charset="-122"/>
                </a:rPr>
                <a:t>7”</a:t>
              </a:r>
              <a:r>
                <a:rPr lang="zh-CN" altLang="en-US" sz="2400" dirty="0">
                  <a:solidFill>
                    <a:srgbClr val="00206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部门和单位不得填列“</a:t>
              </a:r>
              <a:r>
                <a:rPr lang="en-US" altLang="zh-CN" sz="2400" b="1" dirty="0">
                  <a:solidFill>
                    <a:srgbClr val="FF0000"/>
                  </a:solidFill>
                  <a:latin typeface="微软雅黑" panose="020B0503020204020204" pitchFamily="34" charset="-122"/>
                  <a:ea typeface="微软雅黑" panose="020B0503020204020204" pitchFamily="34" charset="-122"/>
                </a:rPr>
                <a:t>0”</a:t>
              </a:r>
              <a:endParaRPr lang="zh-CN" altLang="en-US" sz="2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en-US" sz="2400" dirty="0">
                  <a:solidFill>
                    <a:srgbClr val="002060"/>
                  </a:solidFill>
                  <a:latin typeface="微软雅黑" panose="020B0503020204020204" pitchFamily="34" charset="-122"/>
                  <a:ea typeface="微软雅黑" panose="020B0503020204020204" pitchFamily="34" charset="-122"/>
                </a:rPr>
                <a:t>一级预算单位填“</a:t>
              </a:r>
              <a:r>
                <a:rPr lang="en-US" altLang="zh-CN" sz="2400" dirty="0">
                  <a:solidFill>
                    <a:srgbClr val="002060"/>
                  </a:solidFill>
                  <a:latin typeface="微软雅黑" panose="020B0503020204020204" pitchFamily="34" charset="-122"/>
                  <a:ea typeface="微软雅黑" panose="020B0503020204020204" pitchFamily="34" charset="-122"/>
                </a:rPr>
                <a:t>1”</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en-US" sz="2400" dirty="0">
                  <a:solidFill>
                    <a:srgbClr val="002060"/>
                  </a:solidFill>
                  <a:latin typeface="微软雅黑" panose="020B0503020204020204" pitchFamily="34" charset="-122"/>
                  <a:ea typeface="微软雅黑" panose="020B0503020204020204" pitchFamily="34" charset="-122"/>
                </a:rPr>
                <a:t>一级预算单位本级填“</a:t>
              </a:r>
              <a:r>
                <a:rPr lang="en-US" altLang="zh-CN" sz="2400" dirty="0">
                  <a:solidFill>
                    <a:srgbClr val="002060"/>
                  </a:solidFill>
                  <a:latin typeface="微软雅黑" panose="020B0503020204020204" pitchFamily="34" charset="-122"/>
                  <a:ea typeface="微软雅黑" panose="020B0503020204020204" pitchFamily="34" charset="-122"/>
                </a:rPr>
                <a:t>2”</a:t>
              </a:r>
              <a:r>
                <a:rPr lang="zh-CN" altLang="en-US" sz="2400" dirty="0">
                  <a:solidFill>
                    <a:srgbClr val="002060"/>
                  </a:solidFill>
                  <a:latin typeface="微软雅黑" panose="020B0503020204020204" pitchFamily="34" charset="-122"/>
                  <a:ea typeface="微软雅黑" panose="020B0503020204020204" pitchFamily="34" charset="-122"/>
                </a:rPr>
                <a:t>，二级汇总单位本级填“</a:t>
              </a:r>
              <a:r>
                <a:rPr lang="en-US" altLang="zh-CN" sz="2400" dirty="0">
                  <a:solidFill>
                    <a:srgbClr val="002060"/>
                  </a:solidFill>
                  <a:latin typeface="微软雅黑" panose="020B0503020204020204" pitchFamily="34" charset="-122"/>
                  <a:ea typeface="微软雅黑" panose="020B0503020204020204" pitchFamily="34" charset="-122"/>
                </a:rPr>
                <a:t>3”</a:t>
              </a:r>
              <a:r>
                <a:rPr lang="zh-CN" altLang="en-US" sz="2400" dirty="0">
                  <a:solidFill>
                    <a:srgbClr val="002060"/>
                  </a:solidFill>
                  <a:latin typeface="微软雅黑" panose="020B0503020204020204" pitchFamily="34" charset="-122"/>
                  <a:ea typeface="微软雅黑" panose="020B0503020204020204" pitchFamily="34" charset="-122"/>
                </a:rPr>
                <a:t>，以此类推</a:t>
              </a:r>
              <a:endParaRPr lang="zh-CN" altLang="en-US" sz="2400" dirty="0">
                <a:solidFill>
                  <a:srgbClr val="002060"/>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bwMode="auto">
          <a:xfrm>
            <a:off x="-9293636" y="1542833"/>
            <a:ext cx="8393173" cy="3516682"/>
            <a:chOff x="124346" y="1455288"/>
            <a:chExt cx="8285143" cy="3515496"/>
          </a:xfrm>
        </p:grpSpPr>
        <p:sp>
          <p:nvSpPr>
            <p:cNvPr id="109" name="圆角矩形 108"/>
            <p:cNvSpPr/>
            <p:nvPr/>
          </p:nvSpPr>
          <p:spPr>
            <a:xfrm>
              <a:off x="124346" y="4826816"/>
              <a:ext cx="2167735" cy="143968"/>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10" name="圆角矩形标注 109"/>
            <p:cNvSpPr/>
            <p:nvPr/>
          </p:nvSpPr>
          <p:spPr>
            <a:xfrm>
              <a:off x="127786" y="1455288"/>
              <a:ext cx="8281703" cy="2586751"/>
            </a:xfrm>
            <a:prstGeom prst="wedgeRoundRectCallout">
              <a:avLst>
                <a:gd name="adj1" fmla="val -39974"/>
                <a:gd name="adj2" fmla="val 79857"/>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50000"/>
                </a:lnSpc>
                <a:buFont typeface="Wingdings" panose="05000000000000000000" pitchFamily="2" charset="2"/>
                <a:buChar char="Ø"/>
                <a:defRPr/>
              </a:pPr>
              <a:r>
                <a:rPr lang="zh-CN" altLang="zh-CN" sz="2400" kern="0" dirty="0">
                  <a:solidFill>
                    <a:srgbClr val="002060"/>
                  </a:solidFill>
                  <a:latin typeface="微软雅黑" panose="020B0503020204020204" pitchFamily="34" charset="-122"/>
                  <a:ea typeface="微软雅黑" panose="020B0503020204020204" pitchFamily="34" charset="-122"/>
                </a:rPr>
                <a:t>未取得社会信用代码的单位暂不填列</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defRPr/>
              </a:pPr>
              <a:r>
                <a:rPr lang="en-US" altLang="zh-CN" sz="2400" kern="0" dirty="0">
                  <a:solidFill>
                    <a:srgbClr val="002060"/>
                  </a:solidFill>
                  <a:latin typeface="微软雅黑" panose="020B0503020204020204" pitchFamily="34" charset="-122"/>
                  <a:ea typeface="微软雅黑" panose="020B0503020204020204" pitchFamily="34" charset="-122"/>
                </a:rPr>
                <a:t>18</a:t>
              </a:r>
              <a:r>
                <a:rPr lang="zh-CN" altLang="zh-CN" sz="2400" kern="0" dirty="0">
                  <a:solidFill>
                    <a:srgbClr val="002060"/>
                  </a:solidFill>
                  <a:latin typeface="微软雅黑" panose="020B0503020204020204" pitchFamily="34" charset="-122"/>
                  <a:ea typeface="微软雅黑" panose="020B0503020204020204" pitchFamily="34" charset="-122"/>
                </a:rPr>
                <a:t>位阿拉伯数字或大写英文字母表示</a:t>
              </a:r>
              <a:r>
                <a:rPr lang="zh-CN" altLang="en-US" sz="2400" kern="0" dirty="0">
                  <a:solidFill>
                    <a:srgbClr val="002060"/>
                  </a:solidFill>
                  <a:latin typeface="微软雅黑" panose="020B0503020204020204" pitchFamily="34" charset="-122"/>
                  <a:ea typeface="微软雅黑" panose="020B0503020204020204" pitchFamily="34" charset="-122"/>
                </a:rPr>
                <a:t>：</a:t>
              </a:r>
              <a:r>
                <a:rPr lang="zh-CN" altLang="zh-CN" sz="2400" kern="0" dirty="0">
                  <a:solidFill>
                    <a:srgbClr val="002060"/>
                  </a:solidFill>
                  <a:latin typeface="微软雅黑" panose="020B0503020204020204" pitchFamily="34" charset="-122"/>
                  <a:ea typeface="微软雅黑" panose="020B0503020204020204" pitchFamily="34" charset="-122"/>
                </a:rPr>
                <a:t>登记管理部门代码</a:t>
              </a:r>
              <a:r>
                <a:rPr lang="en-US" altLang="zh-CN" sz="2400" kern="0" dirty="0">
                  <a:solidFill>
                    <a:srgbClr val="002060"/>
                  </a:solidFill>
                  <a:latin typeface="微软雅黑" panose="020B0503020204020204" pitchFamily="34" charset="-122"/>
                  <a:ea typeface="微软雅黑" panose="020B0503020204020204" pitchFamily="34" charset="-122"/>
                </a:rPr>
                <a:t>1</a:t>
              </a:r>
              <a:r>
                <a:rPr lang="zh-CN" altLang="zh-CN" sz="2400" kern="0" dirty="0">
                  <a:solidFill>
                    <a:srgbClr val="002060"/>
                  </a:solidFill>
                  <a:latin typeface="微软雅黑" panose="020B0503020204020204" pitchFamily="34" charset="-122"/>
                  <a:ea typeface="微软雅黑" panose="020B0503020204020204" pitchFamily="34" charset="-122"/>
                </a:rPr>
                <a:t>位</a:t>
              </a:r>
              <a:r>
                <a:rPr lang="en-US" altLang="zh-CN" sz="2400" kern="0" dirty="0">
                  <a:solidFill>
                    <a:srgbClr val="002060"/>
                  </a:solidFill>
                  <a:latin typeface="微软雅黑" panose="020B0503020204020204" pitchFamily="34" charset="-122"/>
                  <a:ea typeface="微软雅黑" panose="020B0503020204020204" pitchFamily="34" charset="-122"/>
                </a:rPr>
                <a:t>+</a:t>
              </a:r>
              <a:r>
                <a:rPr lang="zh-CN" altLang="zh-CN" sz="2400" kern="0" dirty="0">
                  <a:solidFill>
                    <a:srgbClr val="002060"/>
                  </a:solidFill>
                  <a:latin typeface="微软雅黑" panose="020B0503020204020204" pitchFamily="34" charset="-122"/>
                  <a:ea typeface="微软雅黑" panose="020B0503020204020204" pitchFamily="34" charset="-122"/>
                </a:rPr>
                <a:t>机构类别代码</a:t>
              </a:r>
              <a:r>
                <a:rPr lang="en-US" altLang="zh-CN" sz="2400" kern="0" dirty="0">
                  <a:solidFill>
                    <a:srgbClr val="002060"/>
                  </a:solidFill>
                  <a:latin typeface="微软雅黑" panose="020B0503020204020204" pitchFamily="34" charset="-122"/>
                  <a:ea typeface="微软雅黑" panose="020B0503020204020204" pitchFamily="34" charset="-122"/>
                </a:rPr>
                <a:t>1</a:t>
              </a:r>
              <a:r>
                <a:rPr lang="zh-CN" altLang="zh-CN" sz="2400" kern="0" dirty="0">
                  <a:solidFill>
                    <a:srgbClr val="002060"/>
                  </a:solidFill>
                  <a:latin typeface="微软雅黑" panose="020B0503020204020204" pitchFamily="34" charset="-122"/>
                  <a:ea typeface="微软雅黑" panose="020B0503020204020204" pitchFamily="34" charset="-122"/>
                </a:rPr>
                <a:t>位</a:t>
              </a:r>
              <a:r>
                <a:rPr lang="en-US" altLang="zh-CN" sz="2400" kern="0" dirty="0">
                  <a:solidFill>
                    <a:srgbClr val="002060"/>
                  </a:solidFill>
                  <a:latin typeface="微软雅黑" panose="020B0503020204020204" pitchFamily="34" charset="-122"/>
                  <a:ea typeface="微软雅黑" panose="020B0503020204020204" pitchFamily="34" charset="-122"/>
                </a:rPr>
                <a:t>+</a:t>
              </a:r>
              <a:r>
                <a:rPr lang="zh-CN" altLang="zh-CN" sz="2400" kern="0" dirty="0">
                  <a:solidFill>
                    <a:srgbClr val="002060"/>
                  </a:solidFill>
                  <a:latin typeface="微软雅黑" panose="020B0503020204020204" pitchFamily="34" charset="-122"/>
                  <a:ea typeface="微软雅黑" panose="020B0503020204020204" pitchFamily="34" charset="-122"/>
                </a:rPr>
                <a:t>登记管理机关行政区划码</a:t>
              </a:r>
              <a:r>
                <a:rPr lang="en-US" altLang="zh-CN" sz="2400" kern="0" dirty="0">
                  <a:solidFill>
                    <a:srgbClr val="002060"/>
                  </a:solidFill>
                  <a:latin typeface="微软雅黑" panose="020B0503020204020204" pitchFamily="34" charset="-122"/>
                  <a:ea typeface="微软雅黑" panose="020B0503020204020204" pitchFamily="34" charset="-122"/>
                </a:rPr>
                <a:t>6</a:t>
              </a:r>
              <a:r>
                <a:rPr lang="zh-CN" altLang="zh-CN" sz="2400" kern="0" dirty="0">
                  <a:solidFill>
                    <a:srgbClr val="002060"/>
                  </a:solidFill>
                  <a:latin typeface="微软雅黑" panose="020B0503020204020204" pitchFamily="34" charset="-122"/>
                  <a:ea typeface="微软雅黑" panose="020B0503020204020204" pitchFamily="34" charset="-122"/>
                </a:rPr>
                <a:t>位</a:t>
              </a:r>
              <a:r>
                <a:rPr lang="en-US" altLang="zh-CN" sz="2400" kern="0" dirty="0">
                  <a:solidFill>
                    <a:srgbClr val="002060"/>
                  </a:solidFill>
                  <a:latin typeface="微软雅黑" panose="020B0503020204020204" pitchFamily="34" charset="-122"/>
                  <a:ea typeface="微软雅黑" panose="020B0503020204020204" pitchFamily="34" charset="-122"/>
                </a:rPr>
                <a:t>+</a:t>
              </a:r>
              <a:r>
                <a:rPr lang="zh-CN" altLang="zh-CN" sz="2400" kern="0" dirty="0">
                  <a:solidFill>
                    <a:srgbClr val="002060"/>
                  </a:solidFill>
                  <a:latin typeface="微软雅黑" panose="020B0503020204020204" pitchFamily="34" charset="-122"/>
                  <a:ea typeface="微软雅黑" panose="020B0503020204020204" pitchFamily="34" charset="-122"/>
                </a:rPr>
                <a:t>主体标识码（即原组织机构代码）</a:t>
              </a:r>
              <a:r>
                <a:rPr lang="en-US" altLang="zh-CN" sz="2400" kern="0" dirty="0">
                  <a:solidFill>
                    <a:srgbClr val="002060"/>
                  </a:solidFill>
                  <a:latin typeface="微软雅黑" panose="020B0503020204020204" pitchFamily="34" charset="-122"/>
                  <a:ea typeface="微软雅黑" panose="020B0503020204020204" pitchFamily="34" charset="-122"/>
                </a:rPr>
                <a:t>9</a:t>
              </a:r>
              <a:r>
                <a:rPr lang="zh-CN" altLang="zh-CN" sz="2400" kern="0" dirty="0">
                  <a:solidFill>
                    <a:srgbClr val="002060"/>
                  </a:solidFill>
                  <a:latin typeface="微软雅黑" panose="020B0503020204020204" pitchFamily="34" charset="-122"/>
                  <a:ea typeface="微软雅黑" panose="020B0503020204020204" pitchFamily="34" charset="-122"/>
                </a:rPr>
                <a:t>位</a:t>
              </a:r>
              <a:r>
                <a:rPr lang="en-US" altLang="zh-CN" sz="2400" kern="0" dirty="0">
                  <a:solidFill>
                    <a:srgbClr val="002060"/>
                  </a:solidFill>
                  <a:latin typeface="微软雅黑" panose="020B0503020204020204" pitchFamily="34" charset="-122"/>
                  <a:ea typeface="微软雅黑" panose="020B0503020204020204" pitchFamily="34" charset="-122"/>
                </a:rPr>
                <a:t>+</a:t>
              </a:r>
              <a:r>
                <a:rPr lang="zh-CN" altLang="zh-CN" sz="2400" kern="0" dirty="0">
                  <a:solidFill>
                    <a:srgbClr val="002060"/>
                  </a:solidFill>
                  <a:latin typeface="微软雅黑" panose="020B0503020204020204" pitchFamily="34" charset="-122"/>
                  <a:ea typeface="微软雅黑" panose="020B0503020204020204" pitchFamily="34" charset="-122"/>
                </a:rPr>
                <a:t>校验码</a:t>
              </a:r>
              <a:r>
                <a:rPr lang="en-US" altLang="zh-CN" sz="2400" kern="0" dirty="0">
                  <a:solidFill>
                    <a:srgbClr val="002060"/>
                  </a:solidFill>
                  <a:latin typeface="微软雅黑" panose="020B0503020204020204" pitchFamily="34" charset="-122"/>
                  <a:ea typeface="微软雅黑" panose="020B0503020204020204" pitchFamily="34" charset="-122"/>
                </a:rPr>
                <a:t>1</a:t>
              </a:r>
              <a:r>
                <a:rPr lang="zh-CN" altLang="zh-CN" sz="2400" kern="0" dirty="0">
                  <a:solidFill>
                    <a:srgbClr val="002060"/>
                  </a:solidFill>
                  <a:latin typeface="微软雅黑" panose="020B0503020204020204" pitchFamily="34" charset="-122"/>
                  <a:ea typeface="微软雅黑" panose="020B0503020204020204" pitchFamily="34" charset="-122"/>
                </a:rPr>
                <a:t>位。</a:t>
              </a:r>
              <a:endParaRPr lang="zh-CN" altLang="en-US" sz="2400" kern="0" dirty="0">
                <a:solidFill>
                  <a:srgbClr val="002060"/>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bwMode="auto">
          <a:xfrm>
            <a:off x="-7551884" y="1869377"/>
            <a:ext cx="7316089" cy="3988515"/>
            <a:chOff x="-10445" y="937236"/>
            <a:chExt cx="7316065" cy="3989493"/>
          </a:xfrm>
        </p:grpSpPr>
        <p:sp>
          <p:nvSpPr>
            <p:cNvPr id="112" name="圆角矩形 111"/>
            <p:cNvSpPr/>
            <p:nvPr/>
          </p:nvSpPr>
          <p:spPr>
            <a:xfrm>
              <a:off x="-10445" y="4523508"/>
              <a:ext cx="4575193" cy="403221"/>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13" name="圆角矩形标注 112"/>
            <p:cNvSpPr/>
            <p:nvPr/>
          </p:nvSpPr>
          <p:spPr>
            <a:xfrm>
              <a:off x="141955" y="937236"/>
              <a:ext cx="7163665" cy="2909014"/>
            </a:xfrm>
            <a:prstGeom prst="wedgeRoundRectCallout">
              <a:avLst>
                <a:gd name="adj1" fmla="val -42614"/>
                <a:gd name="adj2" fmla="val 72637"/>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3600" dirty="0">
                  <a:solidFill>
                    <a:srgbClr val="002060"/>
                  </a:solidFill>
                  <a:latin typeface="微软雅黑" panose="020B0503020204020204" pitchFamily="34" charset="-122"/>
                  <a:ea typeface="微软雅黑" panose="020B0503020204020204" pitchFamily="34" charset="-122"/>
                </a:rPr>
                <a:t>事业单位改革分类</a:t>
              </a:r>
              <a:endParaRPr lang="en-US" altLang="zh-CN" sz="2800" b="1"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10  </a:t>
              </a:r>
              <a:r>
                <a:rPr lang="zh-CN" altLang="en-US" sz="2400" kern="0" dirty="0">
                  <a:solidFill>
                    <a:srgbClr val="002060"/>
                  </a:solidFill>
                  <a:latin typeface="微软雅黑" panose="020B0503020204020204" pitchFamily="34" charset="-122"/>
                  <a:ea typeface="微软雅黑" panose="020B0503020204020204" pitchFamily="34" charset="-122"/>
                </a:rPr>
                <a:t>行政类事业单位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21  </a:t>
              </a:r>
              <a:r>
                <a:rPr lang="zh-CN" altLang="en-US" sz="2400" kern="0" dirty="0">
                  <a:solidFill>
                    <a:srgbClr val="002060"/>
                  </a:solidFill>
                  <a:latin typeface="微软雅黑" panose="020B0503020204020204" pitchFamily="34" charset="-122"/>
                  <a:ea typeface="微软雅黑" panose="020B0503020204020204" pitchFamily="34" charset="-122"/>
                </a:rPr>
                <a:t>公益一类事业单位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smtClean="0">
                  <a:solidFill>
                    <a:srgbClr val="002060"/>
                  </a:solidFill>
                  <a:latin typeface="微软雅黑" panose="020B0503020204020204" pitchFamily="34" charset="-122"/>
                  <a:ea typeface="微软雅黑" panose="020B0503020204020204" pitchFamily="34" charset="-122"/>
                </a:rPr>
                <a:t>22  </a:t>
              </a:r>
              <a:r>
                <a:rPr lang="zh-CN" altLang="en-US" sz="2400" kern="0" dirty="0" smtClean="0">
                  <a:solidFill>
                    <a:srgbClr val="002060"/>
                  </a:solidFill>
                  <a:latin typeface="微软雅黑" panose="020B0503020204020204" pitchFamily="34" charset="-122"/>
                  <a:ea typeface="微软雅黑" panose="020B0503020204020204" pitchFamily="34" charset="-122"/>
                </a:rPr>
                <a:t>公益</a:t>
              </a:r>
              <a:r>
                <a:rPr lang="zh-CN" altLang="en-US" sz="2400" kern="0" dirty="0">
                  <a:solidFill>
                    <a:srgbClr val="002060"/>
                  </a:solidFill>
                  <a:latin typeface="微软雅黑" panose="020B0503020204020204" pitchFamily="34" charset="-122"/>
                  <a:ea typeface="微软雅黑" panose="020B0503020204020204" pitchFamily="34" charset="-122"/>
                </a:rPr>
                <a:t>二类事业单位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23  </a:t>
              </a:r>
              <a:r>
                <a:rPr lang="zh-CN" altLang="en-US" sz="2400" kern="0" dirty="0">
                  <a:solidFill>
                    <a:srgbClr val="002060"/>
                  </a:solidFill>
                  <a:latin typeface="微软雅黑" panose="020B0503020204020204" pitchFamily="34" charset="-122"/>
                  <a:ea typeface="微软雅黑" panose="020B0503020204020204" pitchFamily="34" charset="-122"/>
                </a:rPr>
                <a:t>生产经营类事业单位</a:t>
              </a:r>
              <a:endParaRPr lang="en-US" altLang="zh-CN" sz="2400"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en-US" altLang="zh-CN" sz="2400" kern="0" dirty="0">
                  <a:solidFill>
                    <a:srgbClr val="002060"/>
                  </a:solidFill>
                  <a:latin typeface="微软雅黑" panose="020B0503020204020204" pitchFamily="34" charset="-122"/>
                  <a:ea typeface="微软雅黑" panose="020B0503020204020204" pitchFamily="34" charset="-122"/>
                </a:rPr>
                <a:t>90  </a:t>
              </a:r>
              <a:r>
                <a:rPr lang="zh-CN" altLang="en-US" sz="2400" kern="0" dirty="0">
                  <a:solidFill>
                    <a:srgbClr val="002060"/>
                  </a:solidFill>
                  <a:latin typeface="微软雅黑" panose="020B0503020204020204" pitchFamily="34" charset="-122"/>
                  <a:ea typeface="微软雅黑" panose="020B0503020204020204" pitchFamily="34" charset="-122"/>
                </a:rPr>
                <a:t>暂未明确类别</a:t>
              </a:r>
              <a:endParaRPr lang="zh-CN" altLang="en-US" sz="2400" kern="0" dirty="0">
                <a:solidFill>
                  <a:srgbClr val="002060"/>
                </a:solidFill>
                <a:latin typeface="微软雅黑" panose="020B0503020204020204" pitchFamily="34" charset="-122"/>
                <a:ea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7 -0.00324 L 0.00017 0.64445 " pathEditMode="relative" rAng="0" ptsTypes="AA">
                                      <p:cBhvr>
                                        <p:cTn id="6" dur="500" fill="hold"/>
                                        <p:tgtEl>
                                          <p:spTgt spid="99"/>
                                        </p:tgtEl>
                                        <p:attrNameLst>
                                          <p:attrName>ppt_x</p:attrName>
                                          <p:attrName>ppt_y</p:attrName>
                                        </p:attrNameLst>
                                      </p:cBhvr>
                                      <p:rCtr x="0" y="32384"/>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9"/>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3.33333E-6 -2.22222E-6 L 1.02431 0.02917 " pathEditMode="relative" rAng="0" ptsTypes="AA">
                                      <p:cBhvr>
                                        <p:cTn id="12" dur="500" fill="hold"/>
                                        <p:tgtEl>
                                          <p:spTgt spid="80"/>
                                        </p:tgtEl>
                                        <p:attrNameLst>
                                          <p:attrName>ppt_x</p:attrName>
                                          <p:attrName>ppt_y</p:attrName>
                                        </p:attrNameLst>
                                      </p:cBhvr>
                                      <p:rCtr x="51215" y="1458"/>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0"/>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1.66667E-6 0.00741 L 1.04618 0.00741 " pathEditMode="relative" rAng="0" ptsTypes="AA">
                                      <p:cBhvr>
                                        <p:cTn id="18" dur="500" fill="hold"/>
                                        <p:tgtEl>
                                          <p:spTgt spid="108"/>
                                        </p:tgtEl>
                                        <p:attrNameLst>
                                          <p:attrName>ppt_x</p:attrName>
                                          <p:attrName>ppt_y</p:attrName>
                                        </p:attrNameLst>
                                      </p:cBhvr>
                                      <p:rCtr x="52309" y="0"/>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8"/>
                                        </p:tgtEl>
                                        <p:attrNameLst>
                                          <p:attrName>style.visibility</p:attrName>
                                        </p:attrNameLst>
                                      </p:cBhvr>
                                      <p:to>
                                        <p:strVal val="hidden"/>
                                      </p:to>
                                    </p:set>
                                  </p:childTnLst>
                                </p:cTn>
                              </p:par>
                              <p:par>
                                <p:cTn id="23" presetID="63" presetClass="path" presetSubtype="0" accel="50000" decel="50000" fill="hold" nodeType="withEffect">
                                  <p:stCondLst>
                                    <p:cond delay="0"/>
                                  </p:stCondLst>
                                  <p:childTnLst>
                                    <p:animMotion origin="layout" path="M -0.00278 -0.00926 L 1.01423 0.03865 " pathEditMode="relative" rAng="0" ptsTypes="AA">
                                      <p:cBhvr>
                                        <p:cTn id="24" dur="500" fill="hold"/>
                                        <p:tgtEl>
                                          <p:spTgt spid="102"/>
                                        </p:tgtEl>
                                        <p:attrNameLst>
                                          <p:attrName>ppt_x</p:attrName>
                                          <p:attrName>ppt_y</p:attrName>
                                        </p:attrNameLst>
                                      </p:cBhvr>
                                      <p:rCtr x="50851" y="23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
                                        </p:tgtEl>
                                        <p:attrNameLst>
                                          <p:attrName>style.visibility</p:attrName>
                                        </p:attrNameLst>
                                      </p:cBhvr>
                                      <p:to>
                                        <p:strVal val="hidden"/>
                                      </p:to>
                                    </p:set>
                                  </p:childTnLst>
                                </p:cTn>
                              </p:par>
                              <p:par>
                                <p:cTn id="29" presetID="63" presetClass="path" presetSubtype="0" accel="50000" decel="50000" fill="hold" nodeType="withEffect">
                                  <p:stCondLst>
                                    <p:cond delay="0"/>
                                  </p:stCondLst>
                                  <p:childTnLst>
                                    <p:animMotion origin="layout" path="M 3.88889E-6 0 L 1.01215 0.02917 " pathEditMode="relative" rAng="0" ptsTypes="AA">
                                      <p:cBhvr>
                                        <p:cTn id="30" dur="500" fill="hold"/>
                                        <p:tgtEl>
                                          <p:spTgt spid="105"/>
                                        </p:tgtEl>
                                        <p:attrNameLst>
                                          <p:attrName>ppt_x</p:attrName>
                                          <p:attrName>ppt_y</p:attrName>
                                        </p:attrNameLst>
                                      </p:cBhvr>
                                      <p:rCtr x="50608" y="1458"/>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5"/>
                                        </p:tgtEl>
                                        <p:attrNameLst>
                                          <p:attrName>style.visibility</p:attrName>
                                        </p:attrNameLst>
                                      </p:cBhvr>
                                      <p:to>
                                        <p:strVal val="hidden"/>
                                      </p:to>
                                    </p:set>
                                  </p:childTnLst>
                                </p:cTn>
                              </p:par>
                              <p:par>
                                <p:cTn id="35" presetID="63" presetClass="path" presetSubtype="0" accel="50000" decel="50000" fill="hold" nodeType="withEffect">
                                  <p:stCondLst>
                                    <p:cond delay="0"/>
                                  </p:stCondLst>
                                  <p:childTnLst>
                                    <p:animMotion origin="layout" path="M -0.00278 -0.00186 L 0.86563 0.0331 " pathEditMode="relative" rAng="0" ptsTypes="AA">
                                      <p:cBhvr>
                                        <p:cTn id="36" dur="500" fill="hold"/>
                                        <p:tgtEl>
                                          <p:spTgt spid="83"/>
                                        </p:tgtEl>
                                        <p:attrNameLst>
                                          <p:attrName>ppt_x</p:attrName>
                                          <p:attrName>ppt_y</p:attrName>
                                        </p:attrNameLst>
                                      </p:cBhvr>
                                      <p:rCtr x="43420" y="1736"/>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3"/>
                                        </p:tgtEl>
                                        <p:attrNameLst>
                                          <p:attrName>style.visibility</p:attrName>
                                        </p:attrNameLst>
                                      </p:cBhvr>
                                      <p:to>
                                        <p:strVal val="hidden"/>
                                      </p:to>
                                    </p:set>
                                  </p:childTnLst>
                                </p:cTn>
                              </p:par>
                              <p:par>
                                <p:cTn id="41" presetID="63" presetClass="path" presetSubtype="0" accel="50000" decel="50000" fill="hold" nodeType="withEffect">
                                  <p:stCondLst>
                                    <p:cond delay="0"/>
                                  </p:stCondLst>
                                  <p:childTnLst>
                                    <p:animMotion origin="layout" path="M -0.00278 -0.00186 L 0.84653 0.0368 " pathEditMode="relative" rAng="0" ptsTypes="AA">
                                      <p:cBhvr>
                                        <p:cTn id="42" dur="500" fill="hold"/>
                                        <p:tgtEl>
                                          <p:spTgt spid="111"/>
                                        </p:tgtEl>
                                        <p:attrNameLst>
                                          <p:attrName>ppt_x</p:attrName>
                                          <p:attrName>ppt_y</p:attrName>
                                        </p:attrNameLst>
                                      </p:cBhvr>
                                      <p:rCtr x="42465" y="1921"/>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1"/>
                                        </p:tgtEl>
                                        <p:attrNameLst>
                                          <p:attrName>style.visibility</p:attrName>
                                        </p:attrNameLst>
                                      </p:cBhvr>
                                      <p:to>
                                        <p:strVal val="hidden"/>
                                      </p:to>
                                    </p:set>
                                  </p:childTnLst>
                                </p:cTn>
                              </p:par>
                              <p:par>
                                <p:cTn id="47" presetID="63" presetClass="path" presetSubtype="0" accel="50000" decel="50000" fill="hold" nodeType="withEffect">
                                  <p:stCondLst>
                                    <p:cond delay="0"/>
                                  </p:stCondLst>
                                  <p:childTnLst>
                                    <p:animMotion origin="layout" path="M 0.00243 -0.0037 L 1.00538 0.86481 " pathEditMode="relative" rAng="0" ptsTypes="AA">
                                      <p:cBhvr>
                                        <p:cTn id="48" dur="500" fill="hold"/>
                                        <p:tgtEl>
                                          <p:spTgt spid="75"/>
                                        </p:tgtEl>
                                        <p:attrNameLst>
                                          <p:attrName>ppt_x</p:attrName>
                                          <p:attrName>ppt_y</p:attrName>
                                        </p:attrNameLst>
                                      </p:cBhvr>
                                      <p:rCtr x="50139" y="43426"/>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75"/>
                                        </p:tgtEl>
                                      </p:cBhvr>
                                    </p:animEffect>
                                    <p:set>
                                      <p:cBhvr>
                                        <p:cTn id="53" dur="1" fill="hold">
                                          <p:stCondLst>
                                            <p:cond delay="499"/>
                                          </p:stCondLst>
                                        </p:cTn>
                                        <p:tgtEl>
                                          <p:spTgt spid="75"/>
                                        </p:tgtEl>
                                        <p:attrNameLst>
                                          <p:attrName>style.visibility</p:attrName>
                                        </p:attrNameLst>
                                      </p:cBhvr>
                                      <p:to>
                                        <p:strVal val="hidden"/>
                                      </p:to>
                                    </p:set>
                                  </p:childTnLst>
                                </p:cTn>
                              </p:par>
                              <p:par>
                                <p:cTn id="54" presetID="42" presetClass="path" presetSubtype="0" accel="50000" decel="50000" fill="hold" nodeType="withEffect">
                                  <p:stCondLst>
                                    <p:cond delay="0"/>
                                  </p:stCondLst>
                                  <p:childTnLst>
                                    <p:animMotion origin="layout" path="M 0 -4.07407E-6 L 0.00972 0.98704 " pathEditMode="relative" rAng="0" ptsTypes="AA">
                                      <p:cBhvr>
                                        <p:cTn id="55" dur="700" fill="hold"/>
                                        <p:tgtEl>
                                          <p:spTgt spid="95"/>
                                        </p:tgtEl>
                                        <p:attrNameLst>
                                          <p:attrName>ppt_x</p:attrName>
                                          <p:attrName>ppt_y</p:attrName>
                                        </p:attrNameLst>
                                      </p:cBhvr>
                                      <p:rCtr x="486" y="49352"/>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95"/>
                                        </p:tgtEl>
                                      </p:cBhvr>
                                    </p:animEffect>
                                    <p:set>
                                      <p:cBhvr>
                                        <p:cTn id="60" dur="1" fill="hold">
                                          <p:stCondLst>
                                            <p:cond delay="499"/>
                                          </p:stCondLst>
                                        </p:cTn>
                                        <p:tgtEl>
                                          <p:spTgt spid="95"/>
                                        </p:tgtEl>
                                        <p:attrNameLst>
                                          <p:attrName>style.visibility</p:attrName>
                                        </p:attrNameLst>
                                      </p:cBhvr>
                                      <p:to>
                                        <p:strVal val="hidden"/>
                                      </p:to>
                                    </p:set>
                                  </p:childTnLst>
                                </p:cTn>
                              </p:par>
                              <p:par>
                                <p:cTn id="61" presetID="35" presetClass="path" presetSubtype="0" accel="50000" decel="50000" fill="hold" nodeType="withEffect">
                                  <p:stCondLst>
                                    <p:cond delay="0"/>
                                  </p:stCondLst>
                                  <p:childTnLst>
                                    <p:animMotion origin="layout" path="M 0.00278 0.00371 L -1.05069 0.01505 " pathEditMode="relative" rAng="0" ptsTypes="AA">
                                      <p:cBhvr>
                                        <p:cTn id="62" dur="500" fill="hold"/>
                                        <p:tgtEl>
                                          <p:spTgt spid="72"/>
                                        </p:tgtEl>
                                        <p:attrNameLst>
                                          <p:attrName>ppt_x</p:attrName>
                                          <p:attrName>ppt_y</p:attrName>
                                        </p:attrNameLst>
                                      </p:cBhvr>
                                      <p:rCtr x="-52674" y="556"/>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72"/>
                                        </p:tgtEl>
                                        <p:attrNameLst>
                                          <p:attrName>style.visibility</p:attrName>
                                        </p:attrNameLst>
                                      </p:cBhvr>
                                      <p:to>
                                        <p:strVal val="hidden"/>
                                      </p:to>
                                    </p:set>
                                  </p:childTnLst>
                                </p:cTn>
                              </p:par>
                              <p:par>
                                <p:cTn id="67" presetID="63" presetClass="path" presetSubtype="0" accel="50000" decel="50000" fill="hold" nodeType="withEffect">
                                  <p:stCondLst>
                                    <p:cond delay="0"/>
                                  </p:stCondLst>
                                  <p:childTnLst>
                                    <p:animMotion origin="layout" path="M -3.05556E-6 2.22222E-6 L -1.0276 0.0125 " pathEditMode="relative" rAng="0" ptsTypes="AA">
                                      <p:cBhvr>
                                        <p:cTn id="68" dur="500" fill="hold"/>
                                        <p:tgtEl>
                                          <p:spTgt spid="86"/>
                                        </p:tgtEl>
                                        <p:attrNameLst>
                                          <p:attrName>ppt_x</p:attrName>
                                          <p:attrName>ppt_y</p:attrName>
                                        </p:attrNameLst>
                                      </p:cBhvr>
                                      <p:rCtr x="-51389" y="625"/>
                                    </p:animMotion>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par>
                                <p:cTn id="73" presetID="35" presetClass="path" presetSubtype="0" accel="50000" decel="50000" fill="hold" nodeType="withEffect">
                                  <p:stCondLst>
                                    <p:cond delay="0"/>
                                  </p:stCondLst>
                                  <p:childTnLst>
                                    <p:animMotion origin="layout" path="M -0.00417 -0.00371 L -1.01719 -0.00949 " pathEditMode="relative" rAng="0" ptsTypes="AA">
                                      <p:cBhvr>
                                        <p:cTn id="74" dur="500" fill="hold"/>
                                        <p:tgtEl>
                                          <p:spTgt spid="91"/>
                                        </p:tgtEl>
                                        <p:attrNameLst>
                                          <p:attrName>ppt_x</p:attrName>
                                          <p:attrName>ppt_y</p:attrName>
                                        </p:attrNameLst>
                                      </p:cBhvr>
                                      <p:rCtr x="-50660" y="-301"/>
                                    </p:animMotion>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91"/>
                                        </p:tgtEl>
                                        <p:attrNameLst>
                                          <p:attrName>style.visibility</p:attrName>
                                        </p:attrNameLst>
                                      </p:cBhvr>
                                      <p:to>
                                        <p:strVal val="hidden"/>
                                      </p:to>
                                    </p:set>
                                  </p:childTnLst>
                                </p:cTn>
                              </p:par>
                              <p:par>
                                <p:cTn id="79" presetID="35" presetClass="path" presetSubtype="0" accel="50000" decel="50000" fill="hold" nodeType="withEffect">
                                  <p:stCondLst>
                                    <p:cond delay="0"/>
                                  </p:stCondLst>
                                  <p:childTnLst>
                                    <p:animMotion origin="layout" path="M 3.61111E-6 0.00556 L -1.01077 0.00533 " pathEditMode="relative" rAng="0" ptsTypes="AA">
                                      <p:cBhvr>
                                        <p:cTn id="80" dur="500" fill="hold"/>
                                        <p:tgtEl>
                                          <p:spTgt spid="66"/>
                                        </p:tgtEl>
                                        <p:attrNameLst>
                                          <p:attrName>ppt_x</p:attrName>
                                          <p:attrName>ppt_y</p:attrName>
                                        </p:attrNameLst>
                                      </p:cBhvr>
                                      <p:rCtr x="-50538" y="-23"/>
                                    </p:animMotion>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35" presetClass="path" presetSubtype="0" accel="50000" decel="50000" fill="hold" nodeType="withEffect">
                                  <p:stCondLst>
                                    <p:cond delay="0"/>
                                  </p:stCondLst>
                                  <p:childTnLst>
                                    <p:animMotion origin="layout" path="M 0 0.00556 L -1.01094 0.01273 " pathEditMode="relative" rAng="0" ptsTypes="AA">
                                      <p:cBhvr>
                                        <p:cTn id="86" dur="500" fill="hold"/>
                                        <p:tgtEl>
                                          <p:spTgt spid="69"/>
                                        </p:tgtEl>
                                        <p:attrNameLst>
                                          <p:attrName>ppt_x</p:attrName>
                                          <p:attrName>ppt_y</p:attrName>
                                        </p:attrNameLst>
                                      </p:cBhvr>
                                      <p:rCtr x="-50556"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05BD617-BA51-4FAF-8EDE-761CF751374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2339975" y="1435100"/>
            <a:ext cx="4464050" cy="91440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002060"/>
                </a:solidFill>
                <a:latin typeface="微软雅黑" panose="020B0503020204020204" pitchFamily="34" charset="-122"/>
                <a:ea typeface="微软雅黑" panose="020B0503020204020204" pitchFamily="34" charset="-122"/>
              </a:rPr>
              <a:t>报表格式及录入方式</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70" name="组合 69"/>
          <p:cNvGrpSpPr/>
          <p:nvPr/>
        </p:nvGrpSpPr>
        <p:grpSpPr bwMode="auto">
          <a:xfrm>
            <a:off x="3529013" y="3468688"/>
            <a:ext cx="2089150" cy="2087562"/>
            <a:chOff x="3364007" y="3224716"/>
            <a:chExt cx="2415987" cy="2415988"/>
          </a:xfrm>
        </p:grpSpPr>
        <p:grpSp>
          <p:nvGrpSpPr>
            <p:cNvPr id="82956" name="组合 70"/>
            <p:cNvGrpSpPr/>
            <p:nvPr/>
          </p:nvGrpSpPr>
          <p:grpSpPr bwMode="auto">
            <a:xfrm>
              <a:off x="3364007" y="3224716"/>
              <a:ext cx="2415987" cy="2415988"/>
              <a:chOff x="3364007" y="2959125"/>
              <a:chExt cx="2415987" cy="2415988"/>
            </a:xfrm>
          </p:grpSpPr>
          <p:sp>
            <p:nvSpPr>
              <p:cNvPr id="73" name="椭圆 72"/>
              <p:cNvSpPr/>
              <p:nvPr/>
            </p:nvSpPr>
            <p:spPr>
              <a:xfrm>
                <a:off x="3364007" y="2959125"/>
                <a:ext cx="2415987" cy="2415988"/>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prstClr val="white"/>
                  </a:solidFill>
                </a:endParaRPr>
              </a:p>
            </p:txBody>
          </p:sp>
          <p:sp>
            <p:nvSpPr>
              <p:cNvPr id="82959" name="文本框 73"/>
              <p:cNvSpPr txBox="1">
                <a:spLocks noChangeArrowheads="1"/>
              </p:cNvSpPr>
              <p:nvPr/>
            </p:nvSpPr>
            <p:spPr bwMode="auto">
              <a:xfrm>
                <a:off x="3675670" y="3537282"/>
                <a:ext cx="569483" cy="125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2000" b="1" dirty="0">
                    <a:solidFill>
                      <a:srgbClr val="002060"/>
                    </a:solidFill>
                    <a:latin typeface="微软雅黑" panose="020B0503020204020204" pitchFamily="34" charset="-122"/>
                    <a:ea typeface="微软雅黑" panose="020B0503020204020204" pitchFamily="34" charset="-122"/>
                  </a:rPr>
                  <a:t>浮动表</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2960" name="文本框 74"/>
              <p:cNvSpPr txBox="1">
                <a:spLocks noChangeArrowheads="1"/>
              </p:cNvSpPr>
              <p:nvPr/>
            </p:nvSpPr>
            <p:spPr bwMode="auto">
              <a:xfrm>
                <a:off x="4880369" y="3422370"/>
                <a:ext cx="569483" cy="148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2000" b="1" dirty="0">
                    <a:solidFill>
                      <a:srgbClr val="002060"/>
                    </a:solidFill>
                    <a:latin typeface="微软雅黑" panose="020B0503020204020204" pitchFamily="34" charset="-122"/>
                    <a:ea typeface="微软雅黑" panose="020B0503020204020204" pitchFamily="34" charset="-122"/>
                  </a:rPr>
                  <a:t>固定表</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grpSp>
        <p:cxnSp>
          <p:nvCxnSpPr>
            <p:cNvPr id="72" name="直接连接符 71"/>
            <p:cNvCxnSpPr>
              <a:stCxn id="73" idx="0"/>
              <a:endCxn id="73" idx="4"/>
            </p:cNvCxnSpPr>
            <p:nvPr/>
          </p:nvCxnSpPr>
          <p:spPr>
            <a:xfrm>
              <a:off x="4572000" y="3224716"/>
              <a:ext cx="0" cy="24159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6" name="直接连接符 75"/>
          <p:cNvCxnSpPr>
            <a:stCxn id="2" idx="2"/>
            <a:endCxn id="73" idx="0"/>
          </p:cNvCxnSpPr>
          <p:nvPr/>
        </p:nvCxnSpPr>
        <p:spPr>
          <a:xfrm>
            <a:off x="4572000" y="2349500"/>
            <a:ext cx="1588" cy="11191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Rectangle 3"/>
          <p:cNvSpPr txBox="1">
            <a:spLocks noChangeArrowheads="1"/>
          </p:cNvSpPr>
          <p:nvPr/>
        </p:nvSpPr>
        <p:spPr bwMode="auto">
          <a:xfrm>
            <a:off x="107950" y="2613025"/>
            <a:ext cx="3203575" cy="3624287"/>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1168400" indent="-1168400" algn="l">
              <a:spcBef>
                <a:spcPct val="20000"/>
              </a:spcBef>
              <a:buClr>
                <a:srgbClr val="0000FF"/>
              </a:buClr>
              <a:buSzPct val="120000"/>
              <a:defRPr/>
            </a:pPr>
            <a:r>
              <a:rPr lang="zh-CN" altLang="en-US" sz="2000" b="1" dirty="0">
                <a:solidFill>
                  <a:srgbClr val="002060"/>
                </a:solidFill>
                <a:latin typeface="微软雅黑" panose="020B0503020204020204" pitchFamily="34" charset="-122"/>
                <a:ea typeface="微软雅黑" panose="020B0503020204020204" pitchFamily="34" charset="-122"/>
              </a:rPr>
              <a:t>浮动表：数据行次可变动</a:t>
            </a:r>
            <a:endParaRPr lang="en-US" altLang="zh-CN" sz="2000" b="1" dirty="0">
              <a:solidFill>
                <a:srgbClr val="002060"/>
              </a:solidFill>
              <a:latin typeface="微软雅黑" panose="020B0503020204020204" pitchFamily="34" charset="-122"/>
              <a:ea typeface="微软雅黑" panose="020B0503020204020204" pitchFamily="34" charset="-122"/>
            </a:endParaRPr>
          </a:p>
          <a:p>
            <a:pPr marL="1168400" indent="-1168400" algn="l">
              <a:spcBef>
                <a:spcPct val="20000"/>
              </a:spcBef>
              <a:buClr>
                <a:srgbClr val="0000FF"/>
              </a:buClr>
              <a:buSzPct val="120000"/>
              <a:defRPr/>
            </a:pPr>
            <a:endParaRPr lang="en-US" altLang="zh-CN" sz="1100" b="1" dirty="0">
              <a:solidFill>
                <a:srgbClr val="002060"/>
              </a:solidFill>
              <a:latin typeface="微软雅黑" panose="020B0503020204020204" pitchFamily="34" charset="-122"/>
              <a:ea typeface="微软雅黑" panose="020B0503020204020204" pitchFamily="34" charset="-122"/>
            </a:endParaRPr>
          </a:p>
          <a:p>
            <a:pPr marL="1168400" indent="-1168400" algn="l">
              <a:spcBef>
                <a:spcPct val="20000"/>
              </a:spcBef>
              <a:buClr>
                <a:srgbClr val="0000FF"/>
              </a:buClr>
              <a:buSzPct val="120000"/>
              <a:defRPr/>
            </a:pPr>
            <a:endParaRPr lang="en-US" altLang="zh-CN" sz="1600" b="1" dirty="0">
              <a:solidFill>
                <a:srgbClr val="002060"/>
              </a:solidFill>
              <a:latin typeface="微软雅黑" panose="020B0503020204020204" pitchFamily="34" charset="-122"/>
              <a:ea typeface="微软雅黑" panose="020B0503020204020204" pitchFamily="34" charset="-122"/>
            </a:endParaRPr>
          </a:p>
          <a:p>
            <a:pPr marL="342900" indent="-342900" algn="l">
              <a:spcBef>
                <a:spcPct val="20000"/>
              </a:spcBef>
              <a:buClr>
                <a:srgbClr val="002060"/>
              </a:buClr>
              <a:buSzPct val="120000"/>
              <a:buFont typeface="Wingdings" panose="05000000000000000000" pitchFamily="2" charset="2"/>
              <a:buChar char="Ø"/>
              <a:defRPr/>
            </a:pPr>
            <a:r>
              <a:rPr lang="zh-CN" altLang="en-US" sz="2000" kern="0" dirty="0">
                <a:solidFill>
                  <a:srgbClr val="114F95"/>
                </a:solidFill>
                <a:latin typeface="微软雅黑" panose="020B0503020204020204" pitchFamily="34" charset="-122"/>
                <a:ea typeface="微软雅黑" panose="020B0503020204020204" pitchFamily="34" charset="-122"/>
              </a:rPr>
              <a:t>按支出功能分类科目逐一录入数据，如财决</a:t>
            </a:r>
            <a:r>
              <a:rPr lang="en-US" altLang="zh-CN" sz="2000" kern="0" dirty="0">
                <a:solidFill>
                  <a:srgbClr val="114F95"/>
                </a:solidFill>
                <a:latin typeface="微软雅黑" panose="020B0503020204020204" pitchFamily="34" charset="-122"/>
                <a:ea typeface="微软雅黑" panose="020B0503020204020204" pitchFamily="34" charset="-122"/>
              </a:rPr>
              <a:t>02</a:t>
            </a:r>
            <a:r>
              <a:rPr lang="zh-CN" altLang="en-US" sz="2000" kern="0" dirty="0">
                <a:solidFill>
                  <a:srgbClr val="114F95"/>
                </a:solidFill>
                <a:latin typeface="微软雅黑" panose="020B0503020204020204" pitchFamily="34" charset="-122"/>
                <a:ea typeface="微软雅黑" panose="020B0503020204020204" pitchFamily="34" charset="-122"/>
              </a:rPr>
              <a:t>至</a:t>
            </a:r>
            <a:r>
              <a:rPr lang="en-US" altLang="zh-CN" sz="2000" kern="0" dirty="0">
                <a:solidFill>
                  <a:srgbClr val="114F95"/>
                </a:solidFill>
                <a:latin typeface="微软雅黑" panose="020B0503020204020204" pitchFamily="34" charset="-122"/>
                <a:ea typeface="微软雅黑" panose="020B0503020204020204" pitchFamily="34" charset="-122"/>
              </a:rPr>
              <a:t>10</a:t>
            </a:r>
            <a:r>
              <a:rPr lang="zh-CN" altLang="en-US" sz="2000" kern="0" dirty="0">
                <a:solidFill>
                  <a:srgbClr val="114F95"/>
                </a:solidFill>
                <a:latin typeface="微软雅黑" panose="020B0503020204020204" pitchFamily="34" charset="-122"/>
                <a:ea typeface="微软雅黑" panose="020B0503020204020204" pitchFamily="34" charset="-122"/>
              </a:rPr>
              <a:t>表，财决附</a:t>
            </a:r>
            <a:r>
              <a:rPr lang="en-US" altLang="zh-CN" sz="2000" kern="0" dirty="0">
                <a:solidFill>
                  <a:srgbClr val="114F95"/>
                </a:solidFill>
                <a:latin typeface="微软雅黑" panose="020B0503020204020204" pitchFamily="34" charset="-122"/>
                <a:ea typeface="微软雅黑" panose="020B0503020204020204" pitchFamily="34" charset="-122"/>
              </a:rPr>
              <a:t>02</a:t>
            </a:r>
            <a:r>
              <a:rPr lang="zh-CN" altLang="en-US" sz="2000" kern="0" dirty="0">
                <a:solidFill>
                  <a:srgbClr val="114F95"/>
                </a:solidFill>
                <a:latin typeface="微软雅黑" panose="020B0503020204020204" pitchFamily="34" charset="-122"/>
                <a:ea typeface="微软雅黑" panose="020B0503020204020204" pitchFamily="34" charset="-122"/>
              </a:rPr>
              <a:t>表。</a:t>
            </a:r>
            <a:endParaRPr lang="en-US" altLang="zh-CN" sz="2000" kern="0" dirty="0">
              <a:solidFill>
                <a:srgbClr val="114F95"/>
              </a:solidFill>
              <a:latin typeface="微软雅黑" panose="020B0503020204020204" pitchFamily="34" charset="-122"/>
              <a:ea typeface="微软雅黑" panose="020B0503020204020204" pitchFamily="34" charset="-122"/>
            </a:endParaRPr>
          </a:p>
          <a:p>
            <a:pPr marL="342900" indent="-342900" algn="l">
              <a:spcBef>
                <a:spcPct val="20000"/>
              </a:spcBef>
              <a:buClr>
                <a:srgbClr val="002060"/>
              </a:buClr>
              <a:buSzPct val="120000"/>
              <a:buFont typeface="Wingdings" panose="05000000000000000000" pitchFamily="2" charset="2"/>
              <a:buChar char="Ø"/>
              <a:defRPr/>
            </a:pPr>
            <a:r>
              <a:rPr lang="zh-CN" altLang="en-US" sz="2000" kern="0" dirty="0">
                <a:solidFill>
                  <a:srgbClr val="114F95"/>
                </a:solidFill>
                <a:latin typeface="微软雅黑" panose="020B0503020204020204" pitchFamily="34" charset="-122"/>
                <a:ea typeface="微软雅黑" panose="020B0503020204020204" pitchFamily="34" charset="-122"/>
              </a:rPr>
              <a:t>按非税收入分类科目逐一录入数据，如财决附</a:t>
            </a:r>
            <a:r>
              <a:rPr lang="en-US" altLang="zh-CN" sz="2000" kern="0" dirty="0">
                <a:solidFill>
                  <a:srgbClr val="114F95"/>
                </a:solidFill>
                <a:latin typeface="微软雅黑" panose="020B0503020204020204" pitchFamily="34" charset="-122"/>
                <a:ea typeface="微软雅黑" panose="020B0503020204020204" pitchFamily="34" charset="-122"/>
              </a:rPr>
              <a:t>04</a:t>
            </a:r>
            <a:r>
              <a:rPr lang="zh-CN" altLang="en-US" sz="2000" kern="0" dirty="0">
                <a:solidFill>
                  <a:srgbClr val="114F95"/>
                </a:solidFill>
                <a:latin typeface="微软雅黑" panose="020B0503020204020204" pitchFamily="34" charset="-122"/>
                <a:ea typeface="微软雅黑" panose="020B0503020204020204" pitchFamily="34" charset="-122"/>
              </a:rPr>
              <a:t>表。</a:t>
            </a:r>
            <a:endParaRPr lang="zh-CN" altLang="en-US" sz="2000" kern="0" dirty="0">
              <a:solidFill>
                <a:srgbClr val="114F95"/>
              </a:solidFill>
              <a:latin typeface="微软雅黑" panose="020B0503020204020204" pitchFamily="34" charset="-122"/>
              <a:ea typeface="微软雅黑" panose="020B0503020204020204" pitchFamily="34" charset="-122"/>
            </a:endParaRPr>
          </a:p>
        </p:txBody>
      </p:sp>
      <p:sp>
        <p:nvSpPr>
          <p:cNvPr id="15" name="Rectangle 3"/>
          <p:cNvSpPr txBox="1">
            <a:spLocks noChangeArrowheads="1"/>
          </p:cNvSpPr>
          <p:nvPr/>
        </p:nvSpPr>
        <p:spPr bwMode="auto">
          <a:xfrm>
            <a:off x="5867400" y="2613025"/>
            <a:ext cx="3205163" cy="3480271"/>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a:lnSpc>
                <a:spcPct val="150000"/>
              </a:lnSpc>
              <a:spcBef>
                <a:spcPct val="20000"/>
              </a:spcBef>
              <a:buClr>
                <a:schemeClr val="hlink"/>
              </a:buClr>
              <a:buSzPct val="120000"/>
              <a:defRPr sz="2000" b="1">
                <a:solidFill>
                  <a:srgbClr val="002060"/>
                </a:solidFill>
                <a:latin typeface="微软雅黑" panose="020B0503020204020204" pitchFamily="34" charset="-122"/>
                <a:ea typeface="微软雅黑" panose="020B0503020204020204" pitchFamily="34" charset="-122"/>
              </a:defRPr>
            </a:lvl1pPr>
          </a:lstStyle>
          <a:p>
            <a:pPr marL="1256030" indent="-1256030">
              <a:lnSpc>
                <a:spcPct val="100000"/>
              </a:lnSpc>
              <a:buClr>
                <a:srgbClr val="0000FF"/>
              </a:buClr>
              <a:defRPr/>
            </a:pPr>
            <a:r>
              <a:rPr lang="zh-CN" altLang="en-US" dirty="0"/>
              <a:t>固定表：数据行列均固定</a:t>
            </a:r>
            <a:endParaRPr lang="en-US" altLang="zh-CN" dirty="0"/>
          </a:p>
          <a:p>
            <a:pPr marL="1256030" indent="-1256030">
              <a:lnSpc>
                <a:spcPct val="100000"/>
              </a:lnSpc>
              <a:buClr>
                <a:srgbClr val="0000FF"/>
              </a:buClr>
              <a:defRPr/>
            </a:pPr>
            <a:endParaRPr lang="en-US" altLang="zh-CN" dirty="0"/>
          </a:p>
          <a:p>
            <a:pPr indent="358775">
              <a:buClr>
                <a:srgbClr val="0000FF"/>
              </a:buClr>
              <a:defRPr/>
            </a:pPr>
            <a:r>
              <a:rPr lang="zh-CN" altLang="en-US" b="0" kern="0" dirty="0">
                <a:solidFill>
                  <a:srgbClr val="114F95"/>
                </a:solidFill>
              </a:rPr>
              <a:t>在固定的单元格内录入数据，如财决</a:t>
            </a:r>
            <a:r>
              <a:rPr lang="en-US" altLang="zh-CN" b="0" kern="0" dirty="0">
                <a:solidFill>
                  <a:srgbClr val="114F95"/>
                </a:solidFill>
              </a:rPr>
              <a:t>01</a:t>
            </a:r>
            <a:r>
              <a:rPr lang="zh-CN" altLang="en-US" b="0" kern="0" dirty="0">
                <a:solidFill>
                  <a:srgbClr val="114F95"/>
                </a:solidFill>
              </a:rPr>
              <a:t>、</a:t>
            </a:r>
            <a:r>
              <a:rPr lang="en-US" altLang="zh-CN" b="0" kern="0" dirty="0">
                <a:solidFill>
                  <a:srgbClr val="114F95"/>
                </a:solidFill>
              </a:rPr>
              <a:t>01-1</a:t>
            </a:r>
            <a:r>
              <a:rPr lang="zh-CN" altLang="en-US" b="0" kern="0" dirty="0">
                <a:solidFill>
                  <a:srgbClr val="114F95"/>
                </a:solidFill>
              </a:rPr>
              <a:t>表，财决附</a:t>
            </a:r>
            <a:r>
              <a:rPr lang="en-US" altLang="zh-CN" b="0" kern="0" dirty="0">
                <a:solidFill>
                  <a:srgbClr val="114F95"/>
                </a:solidFill>
              </a:rPr>
              <a:t>01</a:t>
            </a:r>
            <a:r>
              <a:rPr lang="zh-CN" altLang="en-US" b="0" kern="0" dirty="0">
                <a:solidFill>
                  <a:srgbClr val="114F95"/>
                </a:solidFill>
              </a:rPr>
              <a:t>、</a:t>
            </a:r>
            <a:r>
              <a:rPr lang="en-US" altLang="zh-CN" b="0" kern="0" dirty="0">
                <a:solidFill>
                  <a:srgbClr val="114F95"/>
                </a:solidFill>
              </a:rPr>
              <a:t>03</a:t>
            </a:r>
            <a:r>
              <a:rPr lang="zh-CN" altLang="en-US" b="0" kern="0" dirty="0">
                <a:solidFill>
                  <a:srgbClr val="114F95"/>
                </a:solidFill>
              </a:rPr>
              <a:t>表。</a:t>
            </a:r>
            <a:endParaRPr lang="zh-CN" altLang="en-US" b="0" kern="0" dirty="0">
              <a:solidFill>
                <a:srgbClr val="114F95"/>
              </a:solidFill>
            </a:endParaRPr>
          </a:p>
        </p:txBody>
      </p:sp>
      <p:cxnSp>
        <p:nvCxnSpPr>
          <p:cNvPr id="16" name="直接连接符 15"/>
          <p:cNvCxnSpPr>
            <a:stCxn id="79" idx="3"/>
            <a:endCxn id="73" idx="2"/>
          </p:cNvCxnSpPr>
          <p:nvPr/>
        </p:nvCxnSpPr>
        <p:spPr>
          <a:xfrm>
            <a:off x="3311525" y="4425169"/>
            <a:ext cx="217488" cy="873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1"/>
            <a:endCxn id="73" idx="6"/>
          </p:cNvCxnSpPr>
          <p:nvPr/>
        </p:nvCxnSpPr>
        <p:spPr>
          <a:xfrm flipH="1">
            <a:off x="5618163" y="4353161"/>
            <a:ext cx="249237" cy="15930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up)">
                                      <p:cBhvr>
                                        <p:cTn id="10" dur="500"/>
                                        <p:tgtEl>
                                          <p:spTgt spid="7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right)">
                                      <p:cBhvr>
                                        <p:cTn id="23" dur="500"/>
                                        <p:tgtEl>
                                          <p:spTgt spid="79"/>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9" grpId="0" bldLvl="0" animBg="1"/>
      <p:bldP spid="1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25B4B59-5302-43B6-B83B-2E7ADA69AC45}" type="slidenum">
              <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Rectangle 32"/>
          <p:cNvSpPr/>
          <p:nvPr/>
        </p:nvSpPr>
        <p:spPr bwMode="auto">
          <a:xfrm>
            <a:off x="55880" y="1717040"/>
            <a:ext cx="6182360" cy="4608195"/>
          </a:xfrm>
          <a:prstGeom prst="rect">
            <a:avLst/>
          </a:prstGeom>
          <a:ln>
            <a:solidFill>
              <a:schemeClr val="accent1"/>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93260" anchor="ctr"/>
          <a:lstStyle/>
          <a:p>
            <a:pPr marL="0" marR="0" lvl="0" indent="0" algn="ctr" defTabSz="931545" rtl="0" eaLnBrk="0" fontAlgn="base" latinLnBrk="0" hangingPunct="0">
              <a:lnSpc>
                <a:spcPct val="90000"/>
              </a:lnSpc>
              <a:spcBef>
                <a:spcPts val="410"/>
              </a:spcBef>
              <a:spcAft>
                <a:spcPct val="0"/>
              </a:spcAft>
              <a:buClr>
                <a:srgbClr val="FFFF99"/>
              </a:buClr>
              <a:buSzPct val="120000"/>
              <a:buFontTx/>
              <a:buNone/>
              <a:defRPr/>
            </a:pPr>
            <a:endParaRPr kumimoji="0" lang="en-US" sz="2310" b="0" i="0" u="none" strike="noStrike" kern="0" cap="none" spc="0" normalizeH="0" baseline="0" noProof="0" dirty="0">
              <a:ln>
                <a:noFill/>
              </a:ln>
              <a:solidFill>
                <a:srgbClr val="002060"/>
              </a:solidFill>
              <a:effectLst/>
              <a:uLnTx/>
              <a:uFillTx/>
              <a:latin typeface="Calibri" panose="020F0502020204030204"/>
              <a:ea typeface="Segoe UI" panose="020B0502040204020203" pitchFamily="34" charset="0"/>
              <a:cs typeface="Segoe"/>
            </a:endParaRPr>
          </a:p>
        </p:txBody>
      </p:sp>
      <p:sp>
        <p:nvSpPr>
          <p:cNvPr id="36" name="矩形 35"/>
          <p:cNvSpPr/>
          <p:nvPr/>
        </p:nvSpPr>
        <p:spPr bwMode="auto">
          <a:xfrm>
            <a:off x="4599940" y="2834640"/>
            <a:ext cx="1549400" cy="37465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Z05-2</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项目支出决算明细表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矩形 36"/>
          <p:cNvSpPr/>
          <p:nvPr/>
        </p:nvSpPr>
        <p:spPr bwMode="auto">
          <a:xfrm>
            <a:off x="4599940" y="4398645"/>
            <a:ext cx="1549400" cy="51054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Z08-2</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一般公共预算财政拨款项目支出决算明细表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nvSpPr>
        <p:spPr bwMode="auto">
          <a:xfrm>
            <a:off x="4599940" y="4982845"/>
            <a:ext cx="1549400" cy="50927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Z10-1</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政府性基金预算财政拨款基本支出决算明细</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矩形 38"/>
          <p:cNvSpPr/>
          <p:nvPr/>
        </p:nvSpPr>
        <p:spPr bwMode="auto">
          <a:xfrm>
            <a:off x="4599940" y="2244725"/>
            <a:ext cx="1549400" cy="37465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Z05-1</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基本支出决算明细表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矩形 39"/>
          <p:cNvSpPr/>
          <p:nvPr/>
        </p:nvSpPr>
        <p:spPr bwMode="auto">
          <a:xfrm>
            <a:off x="4599940" y="3823335"/>
            <a:ext cx="1549400" cy="51054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Z08-1</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一般公共预算财政拨款基本支出决算明细表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矩形 40"/>
          <p:cNvSpPr/>
          <p:nvPr/>
        </p:nvSpPr>
        <p:spPr bwMode="auto">
          <a:xfrm>
            <a:off x="4599940" y="5565140"/>
            <a:ext cx="1549400" cy="50927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Z10-2</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政府性基金预算财政拨款项目支出决算明细表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矩形 41"/>
          <p:cNvSpPr/>
          <p:nvPr/>
        </p:nvSpPr>
        <p:spPr bwMode="auto">
          <a:xfrm>
            <a:off x="3281045" y="3241040"/>
            <a:ext cx="1025525" cy="64516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Z05</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支出决算明细表</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自动生成</a:t>
            </a: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 name="矩形 42"/>
          <p:cNvSpPr/>
          <p:nvPr/>
        </p:nvSpPr>
        <p:spPr bwMode="auto">
          <a:xfrm>
            <a:off x="2468245" y="3241040"/>
            <a:ext cx="614045" cy="64516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Z04</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支出决算表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矩形 44"/>
          <p:cNvSpPr/>
          <p:nvPr/>
        </p:nvSpPr>
        <p:spPr bwMode="auto">
          <a:xfrm>
            <a:off x="3046095" y="5184775"/>
            <a:ext cx="1254125" cy="77851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Z10</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政府性基金预算财政拨款支出决算明细表</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自动生成</a:t>
            </a: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矩形 45"/>
          <p:cNvSpPr/>
          <p:nvPr/>
        </p:nvSpPr>
        <p:spPr bwMode="auto">
          <a:xfrm>
            <a:off x="3046095" y="4014470"/>
            <a:ext cx="1254125" cy="77724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Z08</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一般公共预算财政拨款支出决算明细表</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自动生成</a:t>
            </a: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矩形 46"/>
          <p:cNvSpPr/>
          <p:nvPr/>
        </p:nvSpPr>
        <p:spPr bwMode="auto">
          <a:xfrm>
            <a:off x="1682115" y="5184775"/>
            <a:ext cx="973455" cy="77724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Z09</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政府性基金预算财政拨款收入支出决算表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bwMode="auto">
          <a:xfrm>
            <a:off x="1682115" y="4012565"/>
            <a:ext cx="973455" cy="77851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Z07</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一般公共预算财政拨款收入支出决算</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矩形 48"/>
          <p:cNvSpPr/>
          <p:nvPr/>
        </p:nvSpPr>
        <p:spPr bwMode="auto">
          <a:xfrm>
            <a:off x="799465" y="4260850"/>
            <a:ext cx="647700" cy="1434465"/>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Z01-1</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财政拨款收入支出决算总表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矩形 49"/>
          <p:cNvSpPr/>
          <p:nvPr/>
        </p:nvSpPr>
        <p:spPr bwMode="auto">
          <a:xfrm>
            <a:off x="186055" y="2905760"/>
            <a:ext cx="414020" cy="2120265"/>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4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预算执行情况</a:t>
            </a:r>
            <a:endParaRPr kumimoji="0" lang="zh-CN" altLang="en-US" sz="16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bwMode="auto">
          <a:xfrm>
            <a:off x="817880" y="2154555"/>
            <a:ext cx="474980" cy="1736090"/>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Z01</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收入支出决算总表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矩形 51"/>
          <p:cNvSpPr/>
          <p:nvPr/>
        </p:nvSpPr>
        <p:spPr bwMode="auto">
          <a:xfrm>
            <a:off x="1700530" y="2155190"/>
            <a:ext cx="474980" cy="1734185"/>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Z02</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收入支出决算表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矩形 52"/>
          <p:cNvSpPr/>
          <p:nvPr/>
        </p:nvSpPr>
        <p:spPr bwMode="auto">
          <a:xfrm>
            <a:off x="2463165" y="2313305"/>
            <a:ext cx="1837055" cy="372745"/>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Z06</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项目收入支出决算表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矩形 58"/>
          <p:cNvSpPr/>
          <p:nvPr/>
        </p:nvSpPr>
        <p:spPr bwMode="auto">
          <a:xfrm>
            <a:off x="2463165" y="2886710"/>
            <a:ext cx="1837055" cy="269875"/>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Z03</a:t>
            </a:r>
            <a:r>
              <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收入决算表</a:t>
            </a:r>
            <a:endParaRPr kumimoji="0" lang="zh-CN" altLang="zh-CN" sz="1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3" name="直接箭头连接符 62"/>
          <p:cNvCxnSpPr>
            <a:stCxn id="42" idx="1"/>
            <a:endCxn id="43" idx="3"/>
          </p:cNvCxnSpPr>
          <p:nvPr/>
        </p:nvCxnSpPr>
        <p:spPr bwMode="auto">
          <a:xfrm flipH="1">
            <a:off x="3082290" y="3635375"/>
            <a:ext cx="19875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07" name="肘形连接符 76806"/>
          <p:cNvCxnSpPr>
            <a:stCxn id="53" idx="1"/>
            <a:endCxn id="52" idx="3"/>
          </p:cNvCxnSpPr>
          <p:nvPr/>
        </p:nvCxnSpPr>
        <p:spPr bwMode="auto">
          <a:xfrm rot="10800000" flipV="1">
            <a:off x="2175510" y="2571750"/>
            <a:ext cx="287655" cy="522605"/>
          </a:xfrm>
          <a:prstGeom prst="bentConnector3">
            <a:avLst>
              <a:gd name="adj1" fmla="val 4989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09" name="肘形连接符 76808"/>
          <p:cNvCxnSpPr>
            <a:stCxn id="59" idx="1"/>
            <a:endCxn id="52" idx="3"/>
          </p:cNvCxnSpPr>
          <p:nvPr/>
        </p:nvCxnSpPr>
        <p:spPr bwMode="auto">
          <a:xfrm rot="10800000" flipV="1">
            <a:off x="2175510" y="3093720"/>
            <a:ext cx="287655" cy="635"/>
          </a:xfrm>
          <a:prstGeom prst="bentConnector3">
            <a:avLst>
              <a:gd name="adj1" fmla="val 4989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11" name="肘形连接符 76810"/>
          <p:cNvCxnSpPr>
            <a:stCxn id="43" idx="1"/>
            <a:endCxn id="52" idx="3"/>
          </p:cNvCxnSpPr>
          <p:nvPr/>
        </p:nvCxnSpPr>
        <p:spPr bwMode="auto">
          <a:xfrm rot="10800000">
            <a:off x="2175510" y="3094355"/>
            <a:ext cx="292735" cy="541020"/>
          </a:xfrm>
          <a:prstGeom prst="bentConnector3">
            <a:avLst>
              <a:gd name="adj1" fmla="val 49892"/>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15" name="肘形连接符 76814"/>
          <p:cNvCxnSpPr>
            <a:stCxn id="52" idx="1"/>
            <a:endCxn id="51" idx="3"/>
          </p:cNvCxnSpPr>
          <p:nvPr/>
        </p:nvCxnSpPr>
        <p:spPr bwMode="auto">
          <a:xfrm rot="10800000">
            <a:off x="1292860" y="3094355"/>
            <a:ext cx="407670" cy="3175"/>
          </a:xfrm>
          <a:prstGeom prst="bentConnector2">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24" name="肘形连接符 76823"/>
          <p:cNvCxnSpPr>
            <a:stCxn id="40" idx="1"/>
            <a:endCxn id="46" idx="3"/>
          </p:cNvCxnSpPr>
          <p:nvPr/>
        </p:nvCxnSpPr>
        <p:spPr bwMode="auto">
          <a:xfrm rot="10800000" flipV="1">
            <a:off x="4300220" y="4150360"/>
            <a:ext cx="299720" cy="32448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26" name="肘形连接符 76825"/>
          <p:cNvCxnSpPr>
            <a:stCxn id="37" idx="1"/>
            <a:endCxn id="46" idx="3"/>
          </p:cNvCxnSpPr>
          <p:nvPr/>
        </p:nvCxnSpPr>
        <p:spPr bwMode="auto">
          <a:xfrm rot="10800000">
            <a:off x="4300220" y="4474845"/>
            <a:ext cx="299720" cy="25082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28" name="肘形连接符 76827"/>
          <p:cNvCxnSpPr>
            <a:stCxn id="38" idx="1"/>
            <a:endCxn id="45" idx="3"/>
          </p:cNvCxnSpPr>
          <p:nvPr/>
        </p:nvCxnSpPr>
        <p:spPr bwMode="auto">
          <a:xfrm rot="10800000" flipV="1">
            <a:off x="4300220" y="5309235"/>
            <a:ext cx="299720" cy="33655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30" name="肘形连接符 76829"/>
          <p:cNvCxnSpPr>
            <a:stCxn id="41" idx="1"/>
            <a:endCxn id="45" idx="3"/>
          </p:cNvCxnSpPr>
          <p:nvPr/>
        </p:nvCxnSpPr>
        <p:spPr bwMode="auto">
          <a:xfrm rot="10800000">
            <a:off x="4300220" y="5645785"/>
            <a:ext cx="299720" cy="24574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32" name="肘形连接符 76831"/>
          <p:cNvCxnSpPr>
            <a:stCxn id="48" idx="1"/>
            <a:endCxn id="49" idx="3"/>
          </p:cNvCxnSpPr>
          <p:nvPr/>
        </p:nvCxnSpPr>
        <p:spPr bwMode="auto">
          <a:xfrm rot="10800000" flipV="1">
            <a:off x="1447165" y="4473575"/>
            <a:ext cx="234950" cy="57658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34" name="肘形连接符 76833"/>
          <p:cNvCxnSpPr>
            <a:stCxn id="47" idx="1"/>
            <a:endCxn id="49" idx="3"/>
          </p:cNvCxnSpPr>
          <p:nvPr/>
        </p:nvCxnSpPr>
        <p:spPr bwMode="auto">
          <a:xfrm rot="10800000">
            <a:off x="1447165" y="5050155"/>
            <a:ext cx="234950" cy="59499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36" name="肘形连接符 76835"/>
          <p:cNvCxnSpPr>
            <a:stCxn id="51" idx="1"/>
            <a:endCxn id="50" idx="3"/>
          </p:cNvCxnSpPr>
          <p:nvPr/>
        </p:nvCxnSpPr>
        <p:spPr bwMode="auto">
          <a:xfrm rot="10800000" flipV="1">
            <a:off x="599440" y="3022600"/>
            <a:ext cx="217805" cy="943610"/>
          </a:xfrm>
          <a:prstGeom prst="bentConnector3">
            <a:avLst>
              <a:gd name="adj1" fmla="val 49854"/>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38" name="肘形连接符 76837"/>
          <p:cNvCxnSpPr>
            <a:stCxn id="49" idx="1"/>
            <a:endCxn id="50" idx="3"/>
          </p:cNvCxnSpPr>
          <p:nvPr/>
        </p:nvCxnSpPr>
        <p:spPr bwMode="auto">
          <a:xfrm rot="10800000">
            <a:off x="600075" y="3966210"/>
            <a:ext cx="199390" cy="101219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40" name="肘形连接符 76839"/>
          <p:cNvCxnSpPr>
            <a:stCxn id="46" idx="1"/>
            <a:endCxn id="48" idx="3"/>
          </p:cNvCxnSpPr>
          <p:nvPr/>
        </p:nvCxnSpPr>
        <p:spPr bwMode="auto">
          <a:xfrm rot="10800000">
            <a:off x="2655570" y="4473575"/>
            <a:ext cx="390525" cy="1270"/>
          </a:xfrm>
          <a:prstGeom prst="bentConnector3">
            <a:avLst>
              <a:gd name="adj1" fmla="val 49919"/>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842" name="肘形连接符 76841"/>
          <p:cNvCxnSpPr>
            <a:stCxn id="45" idx="1"/>
            <a:endCxn id="47" idx="3"/>
          </p:cNvCxnSpPr>
          <p:nvPr/>
        </p:nvCxnSpPr>
        <p:spPr bwMode="auto">
          <a:xfrm rot="10800000">
            <a:off x="2655570" y="5645150"/>
            <a:ext cx="390525" cy="635"/>
          </a:xfrm>
          <a:prstGeom prst="bentConnector3">
            <a:avLst>
              <a:gd name="adj1" fmla="val 49919"/>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0960" name="Rectangle 73"/>
          <p:cNvSpPr>
            <a:spLocks noChangeArrowheads="1"/>
          </p:cNvSpPr>
          <p:nvPr/>
        </p:nvSpPr>
        <p:spPr bwMode="auto">
          <a:xfrm>
            <a:off x="6077585" y="947420"/>
            <a:ext cx="3458845" cy="87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lIns="181924" tIns="145540" rIns="181924" bIns="14554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部门决算基础数据表（附表）</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24" name="圆角矩形 123"/>
          <p:cNvSpPr/>
          <p:nvPr/>
        </p:nvSpPr>
        <p:spPr bwMode="auto">
          <a:xfrm>
            <a:off x="6750685" y="1699895"/>
            <a:ext cx="1331595" cy="974725"/>
          </a:xfrm>
          <a:prstGeom prst="roundRect">
            <a:avLst/>
          </a:prstGeom>
          <a:solidFill>
            <a:srgbClr val="114F95"/>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F01</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预算支出相关信息表</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5" name="圆角矩形 124"/>
          <p:cNvSpPr/>
          <p:nvPr/>
        </p:nvSpPr>
        <p:spPr bwMode="auto">
          <a:xfrm>
            <a:off x="6750685" y="2771140"/>
            <a:ext cx="1332230" cy="974725"/>
          </a:xfrm>
          <a:prstGeom prst="roundRect">
            <a:avLst/>
          </a:prstGeom>
          <a:solidFill>
            <a:srgbClr val="114F95"/>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F02</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基本数字表</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126"/>
          <p:cNvSpPr/>
          <p:nvPr/>
        </p:nvSpPr>
        <p:spPr bwMode="auto">
          <a:xfrm>
            <a:off x="6750685" y="3985895"/>
            <a:ext cx="1333500" cy="793750"/>
          </a:xfrm>
          <a:prstGeom prst="roundRect">
            <a:avLst/>
          </a:prstGeom>
          <a:solidFill>
            <a:srgbClr val="114F95"/>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F03</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机构运行信息表</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8" name="圆角矩形 127"/>
          <p:cNvSpPr/>
          <p:nvPr/>
        </p:nvSpPr>
        <p:spPr bwMode="auto">
          <a:xfrm>
            <a:off x="6750685" y="4986020"/>
            <a:ext cx="1333500" cy="793750"/>
          </a:xfrm>
          <a:prstGeom prst="roundRect">
            <a:avLst/>
          </a:prstGeom>
          <a:solidFill>
            <a:srgbClr val="114F95"/>
          </a:solidFill>
          <a:ln>
            <a:solidFill>
              <a:srgbClr val="85C2FF"/>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F04</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非税收入征缴情况表</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16"/>
          <p:cNvGrpSpPr/>
          <p:nvPr/>
        </p:nvGrpSpPr>
        <p:grpSpPr bwMode="auto">
          <a:xfrm>
            <a:off x="32385" y="1232535"/>
            <a:ext cx="6205855" cy="412750"/>
            <a:chOff x="-3232" y="1187279"/>
            <a:chExt cx="6205690" cy="437936"/>
          </a:xfrm>
        </p:grpSpPr>
        <p:sp>
          <p:nvSpPr>
            <p:cNvPr id="14" name="五边形 13"/>
            <p:cNvSpPr/>
            <p:nvPr/>
          </p:nvSpPr>
          <p:spPr>
            <a:xfrm rot="5400000">
              <a:off x="2837698" y="201698"/>
              <a:ext cx="407304" cy="2439730"/>
            </a:xfrm>
            <a:prstGeom prst="homePlate">
              <a:avLst/>
            </a:prstGeom>
            <a:solidFill>
              <a:srgbClr val="114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957" name="Rectangle 73"/>
            <p:cNvSpPr>
              <a:spLocks noChangeArrowheads="1"/>
            </p:cNvSpPr>
            <p:nvPr/>
          </p:nvSpPr>
          <p:spPr bwMode="auto">
            <a:xfrm>
              <a:off x="-3232" y="1187279"/>
              <a:ext cx="6088212" cy="303611"/>
            </a:xfrm>
            <a:prstGeom prst="rect">
              <a:avLst/>
            </a:prstGeom>
            <a:solidFill>
              <a:srgbClr val="114F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1924" tIns="145540" rIns="181924" bIns="145540"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27100" rtl="0" eaLnBrk="1" fontAlgn="base" latinLnBrk="0" hangingPunct="1">
                <a:lnSpc>
                  <a:spcPct val="90000"/>
                </a:lnSpc>
                <a:spcBef>
                  <a:spcPct val="0"/>
                </a:spcBef>
                <a:spcAft>
                  <a:spcPct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封  面</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224534" y="1203537"/>
              <a:ext cx="977924" cy="287381"/>
            </a:xfrm>
            <a:prstGeom prst="homePlate">
              <a:avLst>
                <a:gd name="adj" fmla="val 38524"/>
              </a:avLst>
            </a:prstGeom>
            <a:solidFill>
              <a:srgbClr val="114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7" name="矩形 66"/>
          <p:cNvSpPr/>
          <p:nvPr/>
        </p:nvSpPr>
        <p:spPr bwMode="auto">
          <a:xfrm>
            <a:off x="4599940" y="3374706"/>
            <a:ext cx="1549400" cy="374394"/>
          </a:xfrm>
          <a:prstGeom prst="rect">
            <a:avLst/>
          </a:prstGeom>
          <a:solidFill>
            <a:srgbClr val="114F95"/>
          </a:solidFill>
          <a:ln w="28575">
            <a:solidFill>
              <a:srgbClr val="69C1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Z05-3</a:t>
            </a:r>
            <a:r>
              <a:rPr kumimoji="0" lang="zh-CN" altLang="en-US"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经营</a:t>
            </a:r>
            <a:r>
              <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支出决算明细表</a:t>
            </a:r>
            <a:endParaRPr kumimoji="0" lang="zh-CN" altLang="zh-CN" sz="10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5" name="肘形连接符 4"/>
          <p:cNvCxnSpPr>
            <a:stCxn id="39" idx="1"/>
            <a:endCxn id="42" idx="3"/>
          </p:cNvCxnSpPr>
          <p:nvPr/>
        </p:nvCxnSpPr>
        <p:spPr bwMode="auto">
          <a:xfrm rot="10800000" flipV="1">
            <a:off x="4306570" y="2503805"/>
            <a:ext cx="293370" cy="113157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肘形连接符 6"/>
          <p:cNvCxnSpPr>
            <a:stCxn id="36" idx="1"/>
            <a:endCxn id="42" idx="3"/>
          </p:cNvCxnSpPr>
          <p:nvPr/>
        </p:nvCxnSpPr>
        <p:spPr bwMode="auto">
          <a:xfrm rot="10800000" flipV="1">
            <a:off x="4306570" y="3093720"/>
            <a:ext cx="293370" cy="54165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67" idx="1"/>
            <a:endCxn id="42" idx="3"/>
          </p:cNvCxnSpPr>
          <p:nvPr/>
        </p:nvCxnSpPr>
        <p:spPr bwMode="auto">
          <a:xfrm rot="10800000" flipV="1">
            <a:off x="4306570" y="3633470"/>
            <a:ext cx="293370" cy="1905"/>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28775" y="1717040"/>
            <a:ext cx="3154680" cy="368300"/>
          </a:xfrm>
          <a:prstGeom prst="rect">
            <a:avLst/>
          </a:prstGeom>
          <a:noFill/>
        </p:spPr>
        <p:txBody>
          <a:bodyPr wrap="non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部门决算基础数据表（主表）</a:t>
            </a:r>
            <a:endParaRPr kumimoji="0" lang="zh-CN" altLang="en-US" sz="1800" b="0" i="0" u="none" strike="noStrike" kern="1200" cap="none" spc="0" normalizeH="0" baseline="0" noProof="0">
              <a:ln>
                <a:noFill/>
              </a:ln>
              <a:solidFill>
                <a:prstClr val="black"/>
              </a:solidFill>
              <a:effectLst/>
              <a:uLnTx/>
              <a:uFillTx/>
              <a:latin typeface="Verdana" panose="020B0604030504040204" pitchFamily="34" charset="0"/>
              <a:ea typeface="宋体" panose="02010600030101010101" pitchFamily="2" charset="-122"/>
              <a:cs typeface="+mn-cs"/>
            </a:endParaRPr>
          </a:p>
        </p:txBody>
      </p:sp>
      <p:sp>
        <p:nvSpPr>
          <p:cNvPr id="54" name="矩形 53"/>
          <p:cNvSpPr/>
          <p:nvPr/>
        </p:nvSpPr>
        <p:spPr>
          <a:xfrm>
            <a:off x="824384" y="6373799"/>
            <a:ext cx="2820362" cy="30670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第一部分~部门决算编报体系</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hlinkClick r:id="rId1" action="ppaction://hlinksldjump"/>
            </a:endParaRPr>
          </a:p>
        </p:txBody>
      </p:sp>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AD49BCD-2D18-40AF-B502-BBF997BB253A}"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000240"/>
            <a:ext cx="1452177" cy="3948730"/>
            <a:chOff x="10727" y="1484313"/>
            <a:chExt cx="1441450" cy="5777447"/>
          </a:xfrm>
        </p:grpSpPr>
        <p:sp>
          <p:nvSpPr>
            <p:cNvPr id="13" name="矩形 12"/>
            <p:cNvSpPr/>
            <p:nvPr/>
          </p:nvSpPr>
          <p:spPr>
            <a:xfrm>
              <a:off x="10727" y="1484313"/>
              <a:ext cx="1441450" cy="1080591"/>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0727" y="3024283"/>
              <a:ext cx="1441450" cy="105487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10727" y="6206888"/>
              <a:ext cx="1441450" cy="105487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10727" y="4564253"/>
              <a:ext cx="1441450" cy="105487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剪去对角的矩形 11"/>
          <p:cNvSpPr/>
          <p:nvPr/>
        </p:nvSpPr>
        <p:spPr>
          <a:xfrm>
            <a:off x="5508104" y="1269231"/>
            <a:ext cx="3593828" cy="67857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328"/>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2051" name="Picture 3" descr="C:\Users\Administrator\Desktop\日常工作\王瑜亮\关于召开2020年全国部门决算工作会的通知\ppt\截图 - 副本\财决01表.PNG"/>
          <p:cNvPicPr>
            <a:picLocks noChangeAspect="1" noChangeArrowheads="1"/>
          </p:cNvPicPr>
          <p:nvPr/>
        </p:nvPicPr>
        <p:blipFill>
          <a:blip r:embed="rId2">
            <a:lum/>
          </a:blip>
          <a:srcRect/>
          <a:stretch>
            <a:fillRect/>
          </a:stretch>
        </p:blipFill>
        <p:spPr bwMode="auto">
          <a:xfrm>
            <a:off x="1857356" y="2000240"/>
            <a:ext cx="6540524" cy="4500594"/>
          </a:xfrm>
          <a:prstGeom prst="rect">
            <a:avLst/>
          </a:prstGeom>
          <a:noFill/>
          <a:ln>
            <a:noFill/>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DEA26FC-1F81-4C73-9147-8CB227EAD30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508104" y="1269231"/>
            <a:ext cx="3593828" cy="647601"/>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094" name="Rectangle 3"/>
          <p:cNvSpPr txBox="1">
            <a:spLocks noChangeArrowheads="1"/>
          </p:cNvSpPr>
          <p:nvPr/>
        </p:nvSpPr>
        <p:spPr bwMode="auto">
          <a:xfrm>
            <a:off x="1610995" y="2112645"/>
            <a:ext cx="7419340" cy="38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36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本表反映单位本年度的预、决算收支和年末结转结余情况。</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ts val="36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年初预算数：填列经同级财政部门批复的年初预算数。</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ts val="36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调整预算数：填列经调整后的全年预算数，包括年初预算数和预算调增调减数。</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ts val="36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决算数：可自动生成。</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ts val="36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本年支出合计年初预算数、调整预算数包括使用本年收入、年初结转和结余以及用事业基金弥补收支差额等资金安排的支出。</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0" y="1857364"/>
            <a:ext cx="1441450" cy="63610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964268"/>
            <a:ext cx="1441450" cy="620962"/>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5234653"/>
            <a:ext cx="1441450" cy="62096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4082525"/>
            <a:ext cx="1441450" cy="62096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灯片编号占位符 1"/>
          <p:cNvSpPr>
            <a:spLocks noGrp="1"/>
          </p:cNvSpPr>
          <p:nvPr>
            <p:ph type="sldNum" sz="quarter" idx="4"/>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H="1">
            <a:off x="554831" y="1825229"/>
            <a:ext cx="2159794" cy="0"/>
          </a:xfrm>
          <a:prstGeom prst="line">
            <a:avLst/>
          </a:prstGeom>
          <a:ln>
            <a:solidFill>
              <a:srgbClr val="114F95"/>
            </a:solidFill>
          </a:ln>
        </p:spPr>
        <p:style>
          <a:lnRef idx="1">
            <a:schemeClr val="accent1"/>
          </a:lnRef>
          <a:fillRef idx="0">
            <a:schemeClr val="accent1"/>
          </a:fillRef>
          <a:effectRef idx="0">
            <a:schemeClr val="accent1"/>
          </a:effectRef>
          <a:fontRef idx="minor">
            <a:schemeClr val="tx1"/>
          </a:fontRef>
        </p:style>
      </p:cxnSp>
      <p:sp>
        <p:nvSpPr>
          <p:cNvPr id="8195" name="TextBox 3"/>
          <p:cNvSpPr txBox="1"/>
          <p:nvPr/>
        </p:nvSpPr>
        <p:spPr>
          <a:xfrm>
            <a:off x="514350" y="1456135"/>
            <a:ext cx="1984772" cy="461665"/>
          </a:xfrm>
          <a:prstGeom prst="rect">
            <a:avLst/>
          </a:prstGeom>
          <a:noFill/>
          <a:ln w="9525">
            <a:noFill/>
          </a:ln>
        </p:spPr>
        <p:txBody>
          <a:bodyPr anchor="t" anchorCtr="0">
            <a:spAutoFit/>
          </a:bodyPr>
          <a:lstStyle/>
          <a:p>
            <a:pPr>
              <a:spcBef>
                <a:spcPct val="20000"/>
              </a:spcBef>
            </a:pPr>
            <a:r>
              <a:rPr lang="zh-CN" altLang="en-US" sz="2400" b="1" dirty="0">
                <a:solidFill>
                  <a:srgbClr val="0070C0"/>
                </a:solidFill>
                <a:latin typeface="华文新魏" panose="02010800040101010101" pitchFamily="2" charset="-122"/>
                <a:ea typeface="华文新魏" panose="02010800040101010101" pitchFamily="2" charset="-122"/>
              </a:rPr>
              <a:t>基本概念</a:t>
            </a:r>
            <a:endParaRPr lang="en-US" altLang="zh-CN" sz="2400" b="1" dirty="0">
              <a:solidFill>
                <a:srgbClr val="0070C0"/>
              </a:solidFill>
              <a:latin typeface="华文新魏" panose="02010800040101010101" pitchFamily="2" charset="-122"/>
              <a:ea typeface="华文新魏" panose="02010800040101010101" pitchFamily="2" charset="-122"/>
            </a:endParaRPr>
          </a:p>
        </p:txBody>
      </p:sp>
      <p:sp>
        <p:nvSpPr>
          <p:cNvPr id="7" name="矩形 6"/>
          <p:cNvSpPr/>
          <p:nvPr/>
        </p:nvSpPr>
        <p:spPr>
          <a:xfrm>
            <a:off x="142844" y="2071678"/>
            <a:ext cx="3188494" cy="3372846"/>
          </a:xfrm>
          <a:prstGeom prst="rect">
            <a:avLst/>
          </a:prstGeom>
        </p:spPr>
        <p:txBody>
          <a:bodyPr>
            <a:spAutoFit/>
          </a:bodyPr>
          <a:lstStyle/>
          <a:p>
            <a:pPr marL="0" marR="0" lvl="0" indent="356235" algn="just" defTabSz="914400" latinLnBrk="0">
              <a:lnSpc>
                <a:spcPct val="150000"/>
              </a:lnSpc>
              <a:buFontTx/>
              <a:buNone/>
              <a:defRPr/>
            </a:pPr>
            <a:r>
              <a:rPr lang="zh-CN" altLang="en-US" sz="1600" b="1" dirty="0">
                <a:solidFill>
                  <a:srgbClr val="114F95"/>
                </a:solidFill>
                <a:latin typeface="微软雅黑" panose="020B0503020204020204" pitchFamily="34" charset="-122"/>
                <a:ea typeface="微软雅黑" panose="020B0503020204020204" pitchFamily="34" charset="-122"/>
              </a:rPr>
              <a:t>部门决算，是</a:t>
            </a:r>
            <a:r>
              <a:rPr lang="zh-CN" altLang="en-US" sz="1600" b="1" dirty="0" smtClean="0">
                <a:solidFill>
                  <a:srgbClr val="114F95"/>
                </a:solidFill>
                <a:latin typeface="微软雅黑" panose="020B0503020204020204" pitchFamily="34" charset="-122"/>
                <a:ea typeface="微软雅黑" panose="020B0503020204020204" pitchFamily="34" charset="-122"/>
              </a:rPr>
              <a:t>由各</a:t>
            </a:r>
            <a:r>
              <a:rPr lang="zh-CN" altLang="en-US" sz="1600" b="1" dirty="0">
                <a:solidFill>
                  <a:srgbClr val="114F95"/>
                </a:solidFill>
                <a:latin typeface="微软雅黑" panose="020B0503020204020204" pitchFamily="34" charset="-122"/>
                <a:ea typeface="微软雅黑" panose="020B0503020204020204" pitchFamily="34" charset="-122"/>
              </a:rPr>
              <a:t>部门依据国家有关法律法规及其履行职能情况编制，反映部门所有收入和支出情况等的综合性年度报告，是对部门预算执行进行监督管理以及编制后续年度部门预算的参考和依据。</a:t>
            </a:r>
            <a:endParaRPr lang="en-US" altLang="zh-CN" sz="1600" b="1" dirty="0">
              <a:solidFill>
                <a:srgbClr val="114F95"/>
              </a:solidFill>
              <a:latin typeface="微软雅黑" panose="020B0503020204020204" pitchFamily="34" charset="-122"/>
              <a:ea typeface="微软雅黑" panose="020B0503020204020204" pitchFamily="34" charset="-122"/>
            </a:endParaRPr>
          </a:p>
          <a:p>
            <a:pPr marL="0" marR="0" lvl="0" indent="356235" algn="just" defTabSz="914400" latinLnBrk="0">
              <a:lnSpc>
                <a:spcPct val="150000"/>
              </a:lnSpc>
              <a:buFontTx/>
              <a:buNone/>
              <a:defRPr/>
            </a:pPr>
            <a:r>
              <a:rPr lang="zh-CN" altLang="en-US" sz="1600" b="1" dirty="0">
                <a:solidFill>
                  <a:srgbClr val="114F95"/>
                </a:solidFill>
                <a:latin typeface="微软雅黑" panose="020B0503020204020204" pitchFamily="34" charset="-122"/>
                <a:ea typeface="微软雅黑" panose="020B0503020204020204" pitchFamily="34" charset="-122"/>
              </a:rPr>
              <a:t>部门决算由部门本级决算及所属单位决算组成。</a:t>
            </a:r>
            <a:endParaRPr lang="zh-CN" altLang="en-US" sz="1600" b="1" dirty="0">
              <a:solidFill>
                <a:srgbClr val="114F95"/>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3500430" y="1285860"/>
          <a:ext cx="2928958" cy="32147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圆角 4"/>
          <p:cNvSpPr/>
          <p:nvPr/>
        </p:nvSpPr>
        <p:spPr>
          <a:xfrm>
            <a:off x="7068741" y="3143250"/>
            <a:ext cx="1251347" cy="445294"/>
          </a:xfrm>
          <a:prstGeom prst="roundRect">
            <a:avLst>
              <a:gd name="adj" fmla="val 16667"/>
            </a:avLst>
          </a:prstGeom>
          <a:gradFill rotWithShape="0">
            <a:gsLst>
              <a:gs pos="0">
                <a:srgbClr val="255A82">
                  <a:alpha val="100000"/>
                </a:srgbClr>
              </a:gs>
              <a:gs pos="50000">
                <a:srgbClr val="3A83BC">
                  <a:alpha val="100000"/>
                </a:srgbClr>
              </a:gs>
              <a:gs pos="100000">
                <a:srgbClr val="479DE0">
                  <a:alpha val="100000"/>
                </a:srgbClr>
              </a:gs>
            </a:gsLst>
            <a:lin ang="2700000" scaled="1"/>
            <a:tileRect/>
          </a:gradFill>
          <a:ln w="12700" cap="flat" cmpd="sng">
            <a:solidFill>
              <a:srgbClr val="519CD6"/>
            </a:solidFill>
            <a:prstDash val="solid"/>
            <a:miter/>
            <a:headEnd type="none" w="med" len="med"/>
            <a:tailEnd type="none" w="med" len="med"/>
          </a:ln>
        </p:spPr>
        <p:txBody>
          <a:bodyPr lIns="15240" tIns="15240" rIns="15240" bIns="15240" anchor="ctr" anchorCtr="0"/>
          <a:lstStyle/>
          <a:p>
            <a:pPr algn="ctr"/>
            <a:r>
              <a:rPr lang="zh-CN" altLang="en-US" sz="1200" b="1" dirty="0">
                <a:solidFill>
                  <a:schemeClr val="bg1"/>
                </a:solidFill>
                <a:latin typeface="微软雅黑" panose="020B0503020204020204" pitchFamily="34" charset="-122"/>
                <a:ea typeface="微软雅黑" panose="020B0503020204020204" pitchFamily="34" charset="-122"/>
              </a:rPr>
              <a:t>部门决算</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6727031" y="3863579"/>
            <a:ext cx="338138" cy="1577578"/>
          </a:xfrm>
          <a:prstGeom prst="roundRect">
            <a:avLst>
              <a:gd name="adj" fmla="val 16667"/>
            </a:avLst>
          </a:prstGeom>
          <a:gradFill rotWithShape="0">
            <a:gsLst>
              <a:gs pos="0">
                <a:srgbClr val="255A82">
                  <a:alpha val="100000"/>
                </a:srgbClr>
              </a:gs>
              <a:gs pos="50000">
                <a:srgbClr val="3A83BC">
                  <a:alpha val="100000"/>
                </a:srgbClr>
              </a:gs>
              <a:gs pos="100000">
                <a:srgbClr val="479DE0">
                  <a:alpha val="100000"/>
                </a:srgbClr>
              </a:gs>
            </a:gsLst>
            <a:lin ang="2700000" scaled="1"/>
            <a:tileRect/>
          </a:gradFill>
          <a:ln w="12700" cap="flat" cmpd="sng">
            <a:solidFill>
              <a:srgbClr val="519CD6"/>
            </a:solidFill>
            <a:prstDash val="solid"/>
            <a:miter/>
            <a:headEnd type="none" w="med" len="med"/>
            <a:tailEnd type="none" w="med" len="med"/>
          </a:ln>
        </p:spPr>
        <p:txBody>
          <a:bodyPr lIns="15240" tIns="15240" rIns="15240" bIns="15240" anchor="ctr" anchorCtr="0"/>
          <a:lstStyle/>
          <a:p>
            <a:pPr algn="ctr"/>
            <a:r>
              <a:rPr lang="zh-CN" altLang="en-US" sz="1200" b="1" dirty="0">
                <a:solidFill>
                  <a:schemeClr val="bg1"/>
                </a:solidFill>
                <a:latin typeface="微软雅黑" panose="020B0503020204020204" pitchFamily="34" charset="-122"/>
                <a:ea typeface="微软雅黑" panose="020B0503020204020204" pitchFamily="34" charset="-122"/>
              </a:rPr>
              <a:t>所属行政单位决算</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8320088" y="3863579"/>
            <a:ext cx="336947" cy="1577578"/>
          </a:xfrm>
          <a:prstGeom prst="roundRect">
            <a:avLst>
              <a:gd name="adj" fmla="val 16667"/>
            </a:avLst>
          </a:prstGeom>
          <a:gradFill rotWithShape="0">
            <a:gsLst>
              <a:gs pos="0">
                <a:srgbClr val="255A82">
                  <a:alpha val="100000"/>
                </a:srgbClr>
              </a:gs>
              <a:gs pos="50000">
                <a:srgbClr val="3A83BC">
                  <a:alpha val="100000"/>
                </a:srgbClr>
              </a:gs>
              <a:gs pos="100000">
                <a:srgbClr val="479DE0">
                  <a:alpha val="100000"/>
                </a:srgbClr>
              </a:gs>
            </a:gsLst>
            <a:lin ang="2700000" scaled="1"/>
            <a:tileRect/>
          </a:gradFill>
          <a:ln w="12700" cap="flat" cmpd="sng">
            <a:solidFill>
              <a:srgbClr val="519CD6"/>
            </a:solidFill>
            <a:prstDash val="solid"/>
            <a:miter/>
            <a:headEnd type="none" w="med" len="med"/>
            <a:tailEnd type="none" w="med" len="med"/>
          </a:ln>
        </p:spPr>
        <p:txBody>
          <a:bodyPr lIns="15240" tIns="15240" rIns="15240" bIns="15240" anchor="ctr" anchorCtr="0"/>
          <a:lstStyle/>
          <a:p>
            <a:pPr algn="ctr"/>
            <a:r>
              <a:rPr lang="zh-CN" altLang="en-US" sz="1200" b="1" dirty="0">
                <a:solidFill>
                  <a:schemeClr val="bg1"/>
                </a:solidFill>
                <a:latin typeface="微软雅黑" panose="020B0503020204020204" pitchFamily="34" charset="-122"/>
                <a:ea typeface="微软雅黑" panose="020B0503020204020204" pitchFamily="34" charset="-122"/>
              </a:rPr>
              <a:t>所属事业单位决算</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7524750" y="3863579"/>
            <a:ext cx="338138" cy="1577578"/>
          </a:xfrm>
          <a:prstGeom prst="roundRect">
            <a:avLst>
              <a:gd name="adj" fmla="val 16667"/>
            </a:avLst>
          </a:prstGeom>
          <a:gradFill rotWithShape="0">
            <a:gsLst>
              <a:gs pos="0">
                <a:srgbClr val="255A82">
                  <a:alpha val="100000"/>
                </a:srgbClr>
              </a:gs>
              <a:gs pos="50000">
                <a:srgbClr val="3A83BC">
                  <a:alpha val="100000"/>
                </a:srgbClr>
              </a:gs>
              <a:gs pos="100000">
                <a:srgbClr val="479DE0">
                  <a:alpha val="100000"/>
                </a:srgbClr>
              </a:gs>
            </a:gsLst>
            <a:lin ang="2700000" scaled="1"/>
            <a:tileRect/>
          </a:gradFill>
          <a:ln w="12700" cap="flat" cmpd="sng">
            <a:solidFill>
              <a:srgbClr val="519CD6"/>
            </a:solidFill>
            <a:prstDash val="solid"/>
            <a:miter/>
            <a:headEnd type="none" w="med" len="med"/>
            <a:tailEnd type="none" w="med" len="med"/>
          </a:ln>
        </p:spPr>
        <p:txBody>
          <a:bodyPr lIns="15240" tIns="15240" rIns="15240" bIns="15240" anchor="ctr" anchorCtr="0"/>
          <a:lstStyle/>
          <a:p>
            <a:pPr algn="ctr"/>
            <a:r>
              <a:rPr lang="zh-CN" altLang="en-US" sz="1200" b="1" dirty="0">
                <a:solidFill>
                  <a:schemeClr val="bg1"/>
                </a:solidFill>
                <a:latin typeface="微软雅黑" panose="020B0503020204020204" pitchFamily="34" charset="-122"/>
                <a:ea typeface="微软雅黑" panose="020B0503020204020204" pitchFamily="34" charset="-122"/>
              </a:rPr>
              <a:t>部门本级</a:t>
            </a:r>
            <a:r>
              <a:rPr lang="zh-CN" altLang="en-US" sz="1200" b="1" dirty="0" smtClean="0">
                <a:solidFill>
                  <a:schemeClr val="bg1"/>
                </a:solidFill>
                <a:latin typeface="微软雅黑" panose="020B0503020204020204" pitchFamily="34" charset="-122"/>
                <a:ea typeface="微软雅黑" panose="020B0503020204020204" pitchFamily="34" charset="-122"/>
              </a:rPr>
              <a:t>决算</a:t>
            </a:r>
            <a:endParaRPr lang="zh-CN" altLang="en-US" sz="1200" b="1" dirty="0" smtClean="0">
              <a:solidFill>
                <a:schemeClr val="bg1"/>
              </a:solidFill>
              <a:latin typeface="微软雅黑" panose="020B0503020204020204" pitchFamily="34" charset="-122"/>
              <a:ea typeface="微软雅黑" panose="020B0503020204020204" pitchFamily="34" charset="-122"/>
            </a:endParaRPr>
          </a:p>
        </p:txBody>
      </p:sp>
      <p:sp>
        <p:nvSpPr>
          <p:cNvPr id="16" name="箭头: 右 4"/>
          <p:cNvSpPr txBox="1"/>
          <p:nvPr/>
        </p:nvSpPr>
        <p:spPr>
          <a:xfrm rot="16250220">
            <a:off x="7712273" y="3840361"/>
            <a:ext cx="191691" cy="8334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zh-CN" altLang="en-US" sz="6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7641431" y="3592116"/>
            <a:ext cx="138113" cy="273844"/>
            <a:chOff x="1541163" y="1000010"/>
            <a:chExt cx="279523" cy="137346"/>
          </a:xfrm>
        </p:grpSpPr>
        <p:sp>
          <p:nvSpPr>
            <p:cNvPr id="21" name="箭头: 右 20"/>
            <p:cNvSpPr/>
            <p:nvPr/>
          </p:nvSpPr>
          <p:spPr>
            <a:xfrm rot="16250220">
              <a:off x="1612250" y="928922"/>
              <a:ext cx="137346" cy="279523"/>
            </a:xfrm>
            <a:prstGeom prst="rightArrow">
              <a:avLst>
                <a:gd name="adj1" fmla="val 60000"/>
                <a:gd name="adj2" fmla="val 50000"/>
              </a:avLst>
            </a:prstGeom>
          </p:spPr>
          <p:style>
            <a:lnRef idx="1">
              <a:schemeClr val="accent1"/>
            </a:lnRef>
            <a:fillRef idx="2">
              <a:schemeClr val="accent1"/>
            </a:fillRef>
            <a:effectRef idx="1">
              <a:schemeClr val="accent1"/>
            </a:effectRef>
            <a:fontRef idx="minor">
              <a:schemeClr val="dk1"/>
            </a:fontRef>
          </p:style>
        </p:sp>
        <p:sp>
          <p:nvSpPr>
            <p:cNvPr id="22" name="箭头: 右 4"/>
            <p:cNvSpPr txBox="1"/>
            <p:nvPr/>
          </p:nvSpPr>
          <p:spPr>
            <a:xfrm rot="16250220">
              <a:off x="1632855" y="1004946"/>
              <a:ext cx="96142" cy="16867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spcCol="1270" anchor="ct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zh-CN" altLang="en-US" sz="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sp>
        <p:nvSpPr>
          <p:cNvPr id="6" name="箭头: 圆角右 5"/>
          <p:cNvSpPr/>
          <p:nvPr/>
        </p:nvSpPr>
        <p:spPr>
          <a:xfrm>
            <a:off x="6828235" y="3325416"/>
            <a:ext cx="245269" cy="538163"/>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箭头: 圆角右 23"/>
          <p:cNvSpPr/>
          <p:nvPr/>
        </p:nvSpPr>
        <p:spPr>
          <a:xfrm flipH="1">
            <a:off x="8314135" y="3325416"/>
            <a:ext cx="245269" cy="538163"/>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iterate type="lt">
                                    <p:tmAbs val="0"/>
                                  </p:iterate>
                                  <p:childTnLst>
                                    <p:animClr clrSpc="rgb" dir="cw">
                                      <p:cBhvr override="childStyle">
                                        <p:cTn id="11" dur="500" fill="hold"/>
                                        <p:tgtEl>
                                          <p:spTgt spid="7">
                                            <p:txEl>
                                              <p:pRg st="1" end="1"/>
                                            </p:txEl>
                                          </p:spTgt>
                                        </p:tgtEl>
                                        <p:attrNameLst>
                                          <p:attrName>style.color</p:attrName>
                                        </p:attrNameLst>
                                      </p:cBhvr>
                                      <p:to>
                                        <a:schemeClr val="accent2"/>
                                      </p:to>
                                    </p:animClr>
                                    <p:animClr clrSpc="rgb" dir="cw">
                                      <p:cBhvr>
                                        <p:cTn id="12" dur="500" fill="hold"/>
                                        <p:tgtEl>
                                          <p:spTgt spid="7">
                                            <p:txEl>
                                              <p:pRg st="1" end="1"/>
                                            </p:txEl>
                                          </p:spTgt>
                                        </p:tgtEl>
                                        <p:attrNameLst>
                                          <p:attrName>fillcolor</p:attrName>
                                        </p:attrNameLst>
                                      </p:cBhvr>
                                      <p:to>
                                        <a:schemeClr val="accent2"/>
                                      </p:to>
                                    </p:animClr>
                                    <p:set>
                                      <p:cBhvr>
                                        <p:cTn id="13" dur="500" fill="hold"/>
                                        <p:tgtEl>
                                          <p:spTgt spid="7">
                                            <p:txEl>
                                              <p:pRg st="1" end="1"/>
                                            </p:txEl>
                                          </p:spTgt>
                                        </p:tgtEl>
                                        <p:attrNameLst>
                                          <p:attrName>fill.type</p:attrName>
                                        </p:attrNameLst>
                                      </p:cBhvr>
                                      <p:to>
                                        <p:strVal val="solid"/>
                                      </p:to>
                                    </p:set>
                                    <p:set>
                                      <p:cBhvr>
                                        <p:cTn id="14" dur="500" fill="hold"/>
                                        <p:tgtEl>
                                          <p:spTgt spid="7">
                                            <p:txEl>
                                              <p:pRg st="1" end="1"/>
                                            </p:txEl>
                                          </p:spTgt>
                                        </p:tgtEl>
                                        <p:attrNameLst>
                                          <p:attrName>fill.on</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7">
                                            <p:txEl>
                                              <p:pRg st="1" end="1"/>
                                            </p:txEl>
                                          </p:spTgt>
                                        </p:tgtEl>
                                        <p:attrNameLst>
                                          <p:attrName>style.textDecorationUnderline</p:attrName>
                                        </p:attrNameLst>
                                      </p:cBhvr>
                                      <p:to>
                                        <p:strVal val="true"/>
                                      </p:to>
                                    </p:se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par>
                                <p:cTn id="35" presetID="6"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par>
                                <p:cTn id="38" presetID="6"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bldLvl="0" animBg="1"/>
      <p:bldP spid="14" grpId="0" bldLvl="0" animBg="1"/>
      <p:bldP spid="15" grpId="0" bldLvl="0" animBg="1"/>
      <p:bldP spid="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DEA26FC-1F81-4C73-9147-8CB227EAD30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508104" y="1269231"/>
            <a:ext cx="3593828" cy="647601"/>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094" name="Rectangle 3"/>
          <p:cNvSpPr txBox="1">
            <a:spLocks noChangeArrowheads="1"/>
          </p:cNvSpPr>
          <p:nvPr/>
        </p:nvSpPr>
        <p:spPr bwMode="auto">
          <a:xfrm>
            <a:off x="1476374" y="2286635"/>
            <a:ext cx="8882104" cy="385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42900">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“用事业基金弥补收支差额”改为“使用非财政拨款结余”。</a:t>
            </a:r>
            <a:endParaRPr lang="en-US" altLang="zh-CN" sz="2000" dirty="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“日常公用经费”改为“公用经费”。</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调整按功能分类列示的支出明细栏目。</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增加备注“本套报表金额单位转换时可能存在尾数误差”。</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10727" y="1776272"/>
            <a:ext cx="1441450" cy="788632"/>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0727" y="2886807"/>
            <a:ext cx="1441450" cy="76986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10727" y="5157192"/>
            <a:ext cx="1441450" cy="76986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4000504"/>
            <a:ext cx="1464929" cy="79208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DEA26FC-1F81-4C73-9147-8CB227EAD30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724128" y="1268760"/>
            <a:ext cx="3419873" cy="647601"/>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094" name="Rectangle 3"/>
          <p:cNvSpPr txBox="1">
            <a:spLocks noChangeArrowheads="1"/>
          </p:cNvSpPr>
          <p:nvPr/>
        </p:nvSpPr>
        <p:spPr bwMode="auto">
          <a:xfrm>
            <a:off x="1571625" y="2071370"/>
            <a:ext cx="7347585" cy="387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42900" algn="just">
              <a:lnSpc>
                <a:spcPts val="2500"/>
              </a:lnSpc>
              <a:buNone/>
            </a:pPr>
            <a:r>
              <a:rPr lang="zh-CN" altLang="en-US" sz="1800" dirty="0">
                <a:solidFill>
                  <a:srgbClr val="114F95"/>
                </a:solidFill>
                <a:latin typeface="微软雅黑" panose="020B0503020204020204" pitchFamily="34" charset="-122"/>
                <a:ea typeface="微软雅黑" panose="020B0503020204020204" pitchFamily="34" charset="-122"/>
              </a:rPr>
              <a:t>    </a:t>
            </a:r>
            <a:endParaRPr lang="en-US" altLang="zh-CN" sz="1800" dirty="0" smtClean="0">
              <a:solidFill>
                <a:srgbClr val="114F95"/>
              </a:solidFill>
              <a:latin typeface="微软雅黑" panose="020B0503020204020204" pitchFamily="34" charset="-122"/>
              <a:ea typeface="微软雅黑" panose="020B0503020204020204" pitchFamily="34" charset="-122"/>
            </a:endParaRPr>
          </a:p>
          <a:p>
            <a:pPr indent="342900" algn="just">
              <a:lnSpc>
                <a:spcPts val="2500"/>
              </a:lnSpc>
              <a:buNone/>
            </a:pPr>
            <a:r>
              <a:rPr lang="zh-CN" altLang="en-US" sz="1800" dirty="0" smtClean="0">
                <a:solidFill>
                  <a:srgbClr val="114F95"/>
                </a:solidFill>
                <a:latin typeface="微软雅黑" panose="020B0503020204020204" pitchFamily="34" charset="-122"/>
                <a:ea typeface="微软雅黑" panose="020B0503020204020204" pitchFamily="34" charset="-122"/>
              </a:rPr>
              <a:t>年初结转和结余调整预算数：</a:t>
            </a:r>
            <a:r>
              <a:rPr lang="zh-CN" altLang="en-US" sz="1800" dirty="0" smtClean="0"/>
              <a:t>填列已经财政部门批复的上年度决算年末结转和结余数（如涉及财政收回存量资金，中央部门应相应减去财政收回结转和结余数），即：年初结转和结余的调整预算数＝上年度决算批复年末结转和结余数＋经预算批复的结转和结余调增数－经预算批复的结转和结余调减数（含</a:t>
            </a:r>
            <a:r>
              <a:rPr lang="zh-CN" altLang="en-US" sz="2400" dirty="0" smtClean="0">
                <a:solidFill>
                  <a:srgbClr val="FF0000"/>
                </a:solidFill>
              </a:rPr>
              <a:t>财政收回</a:t>
            </a:r>
            <a:r>
              <a:rPr lang="zh-CN" altLang="en-US" sz="1800" dirty="0" smtClean="0"/>
              <a:t>结转结余）。地方单位按照同级财政部门规定填报。</a:t>
            </a:r>
            <a:endParaRPr lang="en-US" altLang="zh-CN" sz="1800" dirty="0">
              <a:solidFill>
                <a:srgbClr val="114F95"/>
              </a:solidFill>
              <a:latin typeface="微软雅黑" panose="020B0503020204020204" pitchFamily="34" charset="-122"/>
              <a:ea typeface="微软雅黑" panose="020B0503020204020204" pitchFamily="34" charset="-122"/>
            </a:endParaRPr>
          </a:p>
          <a:p>
            <a:pPr indent="342900" algn="just">
              <a:lnSpc>
                <a:spcPts val="2500"/>
              </a:lnSpc>
              <a:buNone/>
            </a:pPr>
            <a:r>
              <a:rPr lang="zh-CN" altLang="en-US" sz="1800" dirty="0" smtClean="0">
                <a:solidFill>
                  <a:srgbClr val="114F95"/>
                </a:solidFill>
                <a:latin typeface="微软雅黑" panose="020B0503020204020204" pitchFamily="34" charset="-122"/>
                <a:ea typeface="微软雅黑" panose="020B0503020204020204" pitchFamily="34" charset="-122"/>
              </a:rPr>
              <a:t>“此外</a:t>
            </a:r>
            <a:r>
              <a:rPr lang="zh-CN" altLang="en-US" sz="1800" dirty="0">
                <a:solidFill>
                  <a:srgbClr val="114F95"/>
                </a:solidFill>
                <a:latin typeface="微软雅黑" panose="020B0503020204020204" pitchFamily="34" charset="-122"/>
                <a:ea typeface="微软雅黑" panose="020B0503020204020204" pitchFamily="34" charset="-122"/>
              </a:rPr>
              <a:t>，按照目前部门预决算编报范围及相关会计核算规定，事业单位非财政拨款结余扣除结余分配后滚存的金额，应在部门决算附表“预算支出相关信息表”完整反映，不在部门决算主表反映。</a:t>
            </a:r>
            <a:endParaRPr lang="zh-CN" altLang="en-US" sz="1800" dirty="0">
              <a:solidFill>
                <a:srgbClr val="114F95"/>
              </a:solidFill>
              <a:latin typeface="微软雅黑" panose="020B0503020204020204" pitchFamily="34" charset="-122"/>
              <a:ea typeface="微软雅黑" panose="020B0503020204020204" pitchFamily="34" charset="-122"/>
            </a:endParaRPr>
          </a:p>
          <a:p>
            <a:pPr indent="342900" algn="just">
              <a:lnSpc>
                <a:spcPts val="2500"/>
              </a:lnSpc>
              <a:buNone/>
              <a:defRPr/>
            </a:pPr>
            <a:endParaRPr lang="zh-CN" altLang="en-US" sz="1800" kern="0"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10727" y="1762401"/>
            <a:ext cx="1441450" cy="862866"/>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0727" y="2874704"/>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0727" y="3960647"/>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10727" y="5085184"/>
            <a:ext cx="1441450" cy="84232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CFD044A-E520-49EF-BBDB-CEBE4DDCFC2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5364087" y="1268685"/>
            <a:ext cx="3779913"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财政拨款收入支出决算总表（财决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0727" y="1628329"/>
            <a:ext cx="1441450" cy="862866"/>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0727" y="2886348"/>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0727" y="4104662"/>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3074" name="Picture 2" descr="C:\Users\Administrator\Desktop\日常工作\王瑜亮\关于召开2020年全国部门决算工作会的通知\ppt\截图 - 副本\财决01-1表.PNG"/>
          <p:cNvPicPr>
            <a:picLocks noChangeAspect="1" noChangeArrowheads="1"/>
          </p:cNvPicPr>
          <p:nvPr/>
        </p:nvPicPr>
        <p:blipFill>
          <a:blip r:embed="rId2"/>
          <a:srcRect/>
          <a:stretch>
            <a:fillRect/>
          </a:stretch>
        </p:blipFill>
        <p:spPr bwMode="auto">
          <a:xfrm>
            <a:off x="1714480" y="2214554"/>
            <a:ext cx="7067568" cy="3794750"/>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C4BB272-DF63-47AA-B93C-5B2BD41EF1F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217343" y="1254174"/>
            <a:ext cx="3891161"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财政拨款收入支出决算总表（财决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5238" name="Rectangle 3"/>
          <p:cNvSpPr txBox="1">
            <a:spLocks noChangeArrowheads="1"/>
          </p:cNvSpPr>
          <p:nvPr/>
        </p:nvSpPr>
        <p:spPr bwMode="auto">
          <a:xfrm>
            <a:off x="1595755" y="1991360"/>
            <a:ext cx="7491095" cy="436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40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本表反映单位本年度财政拨款预、决算收支及年末结转和结余情况。</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ts val="40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年初预算数</a:t>
            </a:r>
            <a:r>
              <a:rPr lang="en-US" altLang="en-US" sz="2000" dirty="0">
                <a:solidFill>
                  <a:srgbClr val="114F95"/>
                </a:solidFill>
                <a:latin typeface="微软雅黑" panose="020B0503020204020204" pitchFamily="34" charset="-122"/>
                <a:ea typeface="微软雅黑" panose="020B0503020204020204" pitchFamily="34" charset="-122"/>
              </a:rPr>
              <a:t>:</a:t>
            </a:r>
            <a:r>
              <a:rPr lang="zh-CN" altLang="en-US" sz="2000" dirty="0">
                <a:solidFill>
                  <a:srgbClr val="114F95"/>
                </a:solidFill>
                <a:latin typeface="微软雅黑" panose="020B0503020204020204" pitchFamily="34" charset="-122"/>
                <a:ea typeface="微软雅黑" panose="020B0503020204020204" pitchFamily="34" charset="-122"/>
              </a:rPr>
              <a:t>填列经同级财政部门批复的财政拨款年初预算数。</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ts val="40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调整预算数</a:t>
            </a:r>
            <a:r>
              <a:rPr lang="en-US" altLang="en-US" sz="2000" dirty="0">
                <a:solidFill>
                  <a:srgbClr val="114F95"/>
                </a:solidFill>
                <a:latin typeface="微软雅黑" panose="020B0503020204020204" pitchFamily="34" charset="-122"/>
                <a:ea typeface="微软雅黑" panose="020B0503020204020204" pitchFamily="34" charset="-122"/>
              </a:rPr>
              <a:t>:</a:t>
            </a:r>
            <a:r>
              <a:rPr lang="zh-CN" altLang="en-US" sz="2000" dirty="0">
                <a:solidFill>
                  <a:srgbClr val="114F95"/>
                </a:solidFill>
                <a:latin typeface="微软雅黑" panose="020B0503020204020204" pitchFamily="34" charset="-122"/>
                <a:ea typeface="微软雅黑" panose="020B0503020204020204" pitchFamily="34" charset="-122"/>
              </a:rPr>
              <a:t>填列经调整后的全年预算数</a:t>
            </a:r>
            <a:r>
              <a:rPr lang="en-US" altLang="en-US" sz="2000" dirty="0">
                <a:solidFill>
                  <a:srgbClr val="114F95"/>
                </a:solidFill>
                <a:latin typeface="微软雅黑" panose="020B0503020204020204" pitchFamily="34" charset="-122"/>
                <a:ea typeface="微软雅黑" panose="020B0503020204020204" pitchFamily="34" charset="-122"/>
              </a:rPr>
              <a:t>,</a:t>
            </a:r>
            <a:r>
              <a:rPr lang="zh-CN" altLang="en-US" sz="2000" dirty="0">
                <a:solidFill>
                  <a:srgbClr val="114F95"/>
                </a:solidFill>
                <a:latin typeface="微软雅黑" panose="020B0503020204020204" pitchFamily="34" charset="-122"/>
                <a:ea typeface="微软雅黑" panose="020B0503020204020204" pitchFamily="34" charset="-122"/>
              </a:rPr>
              <a:t>包括年初预算数和预算调增调减数。</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ts val="40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决算数据：可自动生成。</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ts val="4000"/>
              </a:lnSpc>
              <a:buClr>
                <a:srgbClr val="002060"/>
              </a:buClr>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本年支出合计年初预算数、调整预算数包括使用本年收入及年初结转和结余安排的支出。</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10727" y="1484313"/>
            <a:ext cx="1441450" cy="108059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0727" y="2742332"/>
            <a:ext cx="1441450" cy="1054871"/>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0727" y="3960646"/>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0727" y="5178960"/>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C4BB272-DF63-47AA-B93C-5B2BD41EF1F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217343" y="1254174"/>
            <a:ext cx="3891161"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财政拨款收入支出决算总表（财决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5238" name="Rectangle 3"/>
          <p:cNvSpPr txBox="1">
            <a:spLocks noChangeArrowheads="1"/>
          </p:cNvSpPr>
          <p:nvPr/>
        </p:nvSpPr>
        <p:spPr bwMode="auto">
          <a:xfrm>
            <a:off x="1595755" y="2161540"/>
            <a:ext cx="749109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3600"/>
              </a:lnSpc>
              <a:buClr>
                <a:srgbClr val="002060"/>
              </a:buClr>
              <a:buFont typeface="Wingdings" panose="05000000000000000000" pitchFamily="2" charset="2"/>
              <a:buChar char="Ø"/>
            </a:pPr>
            <a:endParaRPr lang="en-US" altLang="zh-CN" sz="2000" dirty="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调整按功能分类列示的支出明细</a:t>
            </a:r>
            <a:r>
              <a:rPr lang="zh-CN" altLang="en-US" sz="2000" dirty="0" smtClean="0">
                <a:solidFill>
                  <a:srgbClr val="114F95"/>
                </a:solidFill>
                <a:latin typeface="微软雅黑" panose="020B0503020204020204" pitchFamily="34" charset="-122"/>
                <a:ea typeface="微软雅黑" panose="020B0503020204020204" pitchFamily="34" charset="-122"/>
              </a:rPr>
              <a:t>栏目。</a:t>
            </a:r>
            <a:endParaRPr lang="en-US" altLang="zh-CN" sz="2000" dirty="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sz="2000" dirty="0">
              <a:solidFill>
                <a:srgbClr val="114F95"/>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“日常公用经费”改为“公用经费”。</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10727" y="1484313"/>
            <a:ext cx="1441450" cy="108059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0727" y="2742332"/>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727" y="3960647"/>
            <a:ext cx="1441450" cy="836506"/>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endPar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0727" y="5178960"/>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C4BB272-DF63-47AA-B93C-5B2BD41EF1F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184899" y="1268760"/>
            <a:ext cx="3959101"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财政拨款收入支出决算总表（财决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0727" y="1484313"/>
            <a:ext cx="1441450" cy="108059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0727" y="2742332"/>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0727" y="3960646"/>
            <a:ext cx="1441450" cy="1054871"/>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0727" y="5178960"/>
            <a:ext cx="1441450" cy="1054871"/>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1548130" y="2288540"/>
            <a:ext cx="7491095" cy="328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58775">
              <a:lnSpc>
                <a:spcPts val="3000"/>
              </a:lnSpc>
              <a:buFont typeface="Wingdings" panose="05000000000000000000" pitchFamily="2" charset="2"/>
              <a:buChar char="Ø"/>
              <a:defRPr/>
            </a:pPr>
            <a:r>
              <a:rPr lang="zh-CN" altLang="zh-CN" sz="2000" b="1" dirty="0">
                <a:solidFill>
                  <a:srgbClr val="114F95"/>
                </a:solidFill>
                <a:latin typeface="微软雅黑" panose="020B0503020204020204" pitchFamily="34" charset="-122"/>
                <a:ea typeface="微软雅黑" panose="020B0503020204020204" pitchFamily="34" charset="-122"/>
              </a:rPr>
              <a:t>调整预算数＝年初预算数＋预算调增数－预算调减数</a:t>
            </a:r>
            <a:r>
              <a:rPr lang="zh-CN" altLang="zh-CN" sz="2000" dirty="0">
                <a:solidFill>
                  <a:srgbClr val="114F95"/>
                </a:solidFill>
                <a:latin typeface="微软雅黑" panose="020B0503020204020204" pitchFamily="34" charset="-122"/>
                <a:ea typeface="微软雅黑" panose="020B0503020204020204" pitchFamily="34" charset="-122"/>
              </a:rPr>
              <a:t>。</a:t>
            </a:r>
            <a:endParaRPr lang="en-US" altLang="zh-CN" sz="2000" dirty="0">
              <a:solidFill>
                <a:srgbClr val="114F95"/>
              </a:solidFill>
              <a:latin typeface="微软雅黑" panose="020B0503020204020204" pitchFamily="34" charset="-122"/>
              <a:ea typeface="微软雅黑" panose="020B0503020204020204" pitchFamily="34" charset="-122"/>
            </a:endParaRPr>
          </a:p>
          <a:p>
            <a:pPr indent="358775">
              <a:lnSpc>
                <a:spcPts val="3000"/>
              </a:lnSpc>
              <a:buFont typeface="Wingdings" panose="05000000000000000000" pitchFamily="2" charset="2"/>
              <a:buChar char="Ø"/>
              <a:defRPr/>
            </a:pPr>
            <a:endParaRPr lang="en-US" altLang="zh-CN" sz="2000" dirty="0">
              <a:solidFill>
                <a:srgbClr val="114F95"/>
              </a:solidFill>
              <a:latin typeface="微软雅黑" panose="020B0503020204020204" pitchFamily="34" charset="-122"/>
              <a:ea typeface="微软雅黑" panose="020B0503020204020204" pitchFamily="34" charset="-122"/>
            </a:endParaRPr>
          </a:p>
          <a:p>
            <a:pPr indent="358775">
              <a:lnSpc>
                <a:spcPts val="3000"/>
              </a:lnSpc>
              <a:buFont typeface="Wingdings" panose="05000000000000000000" pitchFamily="2" charset="2"/>
              <a:buChar char="Ø"/>
              <a:defRPr/>
            </a:pPr>
            <a:r>
              <a:rPr lang="zh-CN" altLang="zh-CN" sz="2000" dirty="0">
                <a:solidFill>
                  <a:srgbClr val="114F95"/>
                </a:solidFill>
                <a:latin typeface="微软雅黑" panose="020B0503020204020204" pitchFamily="34" charset="-122"/>
                <a:ea typeface="微软雅黑" panose="020B0503020204020204" pitchFamily="34" charset="-122"/>
              </a:rPr>
              <a:t>按照行政事业单位财务规则有关规定，各部门、各单位的调整预算数应当以预算调整情况是否已经完成预算调整程序进行确认；</a:t>
            </a:r>
            <a:r>
              <a:rPr lang="zh-CN" altLang="zh-CN" sz="2000" b="1" dirty="0">
                <a:solidFill>
                  <a:srgbClr val="114F95"/>
                </a:solidFill>
                <a:latin typeface="微软雅黑" panose="020B0503020204020204" pitchFamily="34" charset="-122"/>
                <a:ea typeface="微软雅黑" panose="020B0503020204020204" pitchFamily="34" charset="-122"/>
              </a:rPr>
              <a:t>未完成预算调整程序的，调整预算数＝年初预算数</a:t>
            </a:r>
            <a:r>
              <a:rPr lang="zh-CN" altLang="zh-CN" sz="2000" dirty="0">
                <a:solidFill>
                  <a:srgbClr val="114F95"/>
                </a:solidFill>
                <a:latin typeface="微软雅黑" panose="020B0503020204020204" pitchFamily="34" charset="-122"/>
                <a:ea typeface="微软雅黑" panose="020B0503020204020204" pitchFamily="34" charset="-122"/>
              </a:rPr>
              <a:t>。</a:t>
            </a:r>
            <a:endParaRPr lang="zh-CN" altLang="zh-CN" sz="2000" dirty="0">
              <a:solidFill>
                <a:srgbClr val="114F95"/>
              </a:solidFill>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4A2F4D5-95FF-488C-9001-BF7081316E0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5832648" y="1268685"/>
            <a:ext cx="3275856"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10727" y="1628329"/>
            <a:ext cx="1441450" cy="862866"/>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0727" y="2886348"/>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0727" y="4104662"/>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4099" name="Picture 3" descr="C:\Users\Administrator\Desktop\日常工作\王瑜亮\关于召开2020年全国部门决算工作会的通知\ppt\截图 - 副本\财决02表.PNG"/>
          <p:cNvPicPr>
            <a:picLocks noChangeAspect="1" noChangeArrowheads="1"/>
          </p:cNvPicPr>
          <p:nvPr/>
        </p:nvPicPr>
        <p:blipFill>
          <a:blip r:embed="rId2"/>
          <a:srcRect/>
          <a:stretch>
            <a:fillRect/>
          </a:stretch>
        </p:blipFill>
        <p:spPr bwMode="auto">
          <a:xfrm>
            <a:off x="1643042" y="2500306"/>
            <a:ext cx="7442488" cy="3071834"/>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3361CB2-D9D1-45AA-A3CD-CC743DE3FA7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868143" y="1268760"/>
            <a:ext cx="327585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9334" name="Rectangle 3"/>
          <p:cNvSpPr txBox="1">
            <a:spLocks noChangeArrowheads="1"/>
          </p:cNvSpPr>
          <p:nvPr/>
        </p:nvSpPr>
        <p:spPr bwMode="auto">
          <a:xfrm>
            <a:off x="1548130" y="2383155"/>
            <a:ext cx="7491095" cy="299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本表反映单位本年度收入、支出、结转和结余及结余分配等情况。</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根据单位收入支出总账、明细账的发生数，按支出功能分类科目分“类”、“款”、“项”分析填列。</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10727" y="1628329"/>
            <a:ext cx="1441450" cy="862866"/>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0727" y="2886348"/>
            <a:ext cx="1441450" cy="84232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727" y="4104662"/>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3361CB2-D9D1-45AA-A3CD-CC743DE3FA7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868143" y="1268760"/>
            <a:ext cx="327585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9334" name="Rectangle 3"/>
          <p:cNvSpPr txBox="1">
            <a:spLocks noChangeArrowheads="1"/>
          </p:cNvSpPr>
          <p:nvPr/>
        </p:nvSpPr>
        <p:spPr bwMode="auto">
          <a:xfrm>
            <a:off x="1500166" y="2357430"/>
            <a:ext cx="7491095" cy="298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“用事业基金弥补收支差额”栏改为“使用非财政拨款结余”。</a:t>
            </a:r>
            <a:endParaRPr lang="zh-CN" altLang="en-US" sz="20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“结余分配”明细栏目调整为“缴纳企业所得税”“提取专用结余”“事业单位转入非财政拨款结余”“其他”栏。</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10727" y="1628329"/>
            <a:ext cx="1441450" cy="862866"/>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0727" y="2886348"/>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727" y="4104662"/>
            <a:ext cx="1441450" cy="842328"/>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3361CB2-D9D1-45AA-A3CD-CC743DE3FA7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832648" y="1268685"/>
            <a:ext cx="3331990"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Rectangle 3"/>
          <p:cNvSpPr txBox="1">
            <a:spLocks noChangeArrowheads="1"/>
          </p:cNvSpPr>
          <p:nvPr/>
        </p:nvSpPr>
        <p:spPr bwMode="auto">
          <a:xfrm>
            <a:off x="1547813" y="1928802"/>
            <a:ext cx="7491412" cy="41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58775">
              <a:lnSpc>
                <a:spcPts val="3000"/>
              </a:lnSpc>
              <a:buFont typeface="Wingdings" panose="05000000000000000000" pitchFamily="2" charset="2"/>
              <a:buChar char="Ø"/>
              <a:defRPr/>
            </a:pPr>
            <a:endParaRPr lang="en-US" altLang="zh-CN" sz="2000" kern="0" dirty="0" smtClean="0">
              <a:solidFill>
                <a:srgbClr val="114F95"/>
              </a:solidFill>
              <a:latin typeface="微软雅黑" panose="020B0503020204020204" pitchFamily="34" charset="-122"/>
              <a:ea typeface="微软雅黑" panose="020B0503020204020204" pitchFamily="34" charset="-122"/>
            </a:endParaRPr>
          </a:p>
          <a:p>
            <a:pPr indent="358775">
              <a:lnSpc>
                <a:spcPts val="3000"/>
              </a:lnSpc>
              <a:buFont typeface="Wingdings" panose="05000000000000000000" pitchFamily="2" charset="2"/>
              <a:buChar char="Ø"/>
              <a:defRPr/>
            </a:pPr>
            <a:r>
              <a:rPr lang="zh-CN" altLang="en-US" sz="2000" kern="0" dirty="0" smtClean="0">
                <a:solidFill>
                  <a:srgbClr val="114F95"/>
                </a:solidFill>
                <a:latin typeface="微软雅黑" panose="020B0503020204020204" pitchFamily="34" charset="-122"/>
                <a:ea typeface="微软雅黑" panose="020B0503020204020204" pitchFamily="34" charset="-122"/>
              </a:rPr>
              <a:t>使用非财政拨款结余：填列事业单位按照预算管理要求使用非财政拨款结余弥补收支差额的金额。</a:t>
            </a:r>
            <a:endParaRPr lang="en-US" altLang="zh-CN" sz="2000" kern="0" dirty="0">
              <a:solidFill>
                <a:srgbClr val="114F95"/>
              </a:solidFill>
              <a:latin typeface="微软雅黑" panose="020B0503020204020204" pitchFamily="34" charset="-122"/>
              <a:ea typeface="微软雅黑" panose="020B0503020204020204" pitchFamily="34" charset="-122"/>
            </a:endParaRPr>
          </a:p>
          <a:p>
            <a:pPr indent="358775">
              <a:lnSpc>
                <a:spcPts val="3000"/>
              </a:lnSpc>
              <a:buFont typeface="Wingdings" panose="05000000000000000000" pitchFamily="2" charset="2"/>
              <a:buChar char="Ø"/>
              <a:defRPr/>
            </a:pPr>
            <a:r>
              <a:rPr lang="zh-CN" altLang="en-US" sz="2000" kern="0" dirty="0">
                <a:solidFill>
                  <a:srgbClr val="114F95"/>
                </a:solidFill>
                <a:latin typeface="微软雅黑" panose="020B0503020204020204" pitchFamily="34" charset="-122"/>
                <a:ea typeface="微软雅黑" panose="020B0503020204020204" pitchFamily="34" charset="-122"/>
              </a:rPr>
              <a:t>结余</a:t>
            </a:r>
            <a:r>
              <a:rPr lang="zh-CN" altLang="en-US" sz="2000" kern="0" dirty="0" smtClean="0">
                <a:solidFill>
                  <a:srgbClr val="114F95"/>
                </a:solidFill>
                <a:latin typeface="微软雅黑" panose="020B0503020204020204" pitchFamily="34" charset="-122"/>
                <a:ea typeface="微软雅黑" panose="020B0503020204020204" pitchFamily="34" charset="-122"/>
              </a:rPr>
              <a:t>分配</a:t>
            </a:r>
            <a:endParaRPr lang="en-US" altLang="zh-CN" sz="2000" kern="0" dirty="0" smtClean="0">
              <a:solidFill>
                <a:srgbClr val="114F95"/>
              </a:solidFill>
              <a:latin typeface="微软雅黑" panose="020B0503020204020204" pitchFamily="34" charset="-122"/>
              <a:ea typeface="微软雅黑" panose="020B0503020204020204" pitchFamily="34" charset="-122"/>
            </a:endParaRPr>
          </a:p>
          <a:p>
            <a:pPr indent="358775">
              <a:lnSpc>
                <a:spcPts val="3000"/>
              </a:lnSpc>
              <a:buNone/>
              <a:defRPr/>
            </a:pPr>
            <a:r>
              <a:rPr lang="zh-CN" altLang="en-US" sz="2000" kern="0" dirty="0" smtClean="0">
                <a:solidFill>
                  <a:srgbClr val="114F95"/>
                </a:solidFill>
                <a:latin typeface="微软雅黑" panose="020B0503020204020204" pitchFamily="34" charset="-122"/>
                <a:ea typeface="微软雅黑" panose="020B0503020204020204" pitchFamily="34" charset="-122"/>
              </a:rPr>
              <a:t>缴纳企业所得税：填列事业单位本年度使用非财政拨款结余实际缴纳的企业所得税，包括预缴以及汇算清缴退回的。</a:t>
            </a:r>
            <a:endParaRPr lang="en-US" altLang="zh-CN" sz="2000" kern="0" dirty="0" smtClean="0">
              <a:solidFill>
                <a:srgbClr val="114F95"/>
              </a:solidFill>
              <a:latin typeface="微软雅黑" panose="020B0503020204020204" pitchFamily="34" charset="-122"/>
              <a:ea typeface="微软雅黑" panose="020B0503020204020204" pitchFamily="34" charset="-122"/>
            </a:endParaRPr>
          </a:p>
          <a:p>
            <a:pPr indent="358775">
              <a:lnSpc>
                <a:spcPts val="3000"/>
              </a:lnSpc>
              <a:buNone/>
              <a:defRPr/>
            </a:pPr>
            <a:r>
              <a:rPr lang="zh-CN" altLang="en-US" sz="2000" kern="0" dirty="0" smtClean="0">
                <a:solidFill>
                  <a:srgbClr val="114F95"/>
                </a:solidFill>
                <a:latin typeface="微软雅黑" panose="020B0503020204020204" pitchFamily="34" charset="-122"/>
                <a:ea typeface="微软雅黑" panose="020B0503020204020204" pitchFamily="34" charset="-122"/>
              </a:rPr>
              <a:t>提取专用结余：填列事业单位按规定从非财政拨款结余中提取的具有专门用途的资金。</a:t>
            </a:r>
            <a:endParaRPr lang="en-US" altLang="zh-CN" sz="2000" kern="0" dirty="0" smtClean="0">
              <a:solidFill>
                <a:srgbClr val="114F95"/>
              </a:solidFill>
              <a:latin typeface="微软雅黑" panose="020B0503020204020204" pitchFamily="34" charset="-122"/>
              <a:ea typeface="微软雅黑" panose="020B0503020204020204" pitchFamily="34" charset="-122"/>
            </a:endParaRPr>
          </a:p>
          <a:p>
            <a:pPr indent="358775">
              <a:lnSpc>
                <a:spcPts val="3000"/>
              </a:lnSpc>
              <a:buNone/>
              <a:defRPr/>
            </a:pPr>
            <a:r>
              <a:rPr lang="zh-CN" altLang="en-US" sz="2000" kern="0" dirty="0" smtClean="0">
                <a:solidFill>
                  <a:srgbClr val="114F95"/>
                </a:solidFill>
                <a:latin typeface="微软雅黑" panose="020B0503020204020204" pitchFamily="34" charset="-122"/>
                <a:ea typeface="微软雅黑" panose="020B0503020204020204" pitchFamily="34" charset="-122"/>
              </a:rPr>
              <a:t>事业单位转入非财政拨款结余：倒推得出。</a:t>
            </a:r>
            <a:endParaRPr lang="en-US" altLang="zh-CN" sz="2000" kern="0" dirty="0">
              <a:solidFill>
                <a:srgbClr val="114F95"/>
              </a:solidFill>
              <a:latin typeface="微软雅黑" panose="020B0503020204020204" pitchFamily="34" charset="-122"/>
              <a:ea typeface="微软雅黑" panose="020B0503020204020204" pitchFamily="34" charset="-122"/>
            </a:endParaRPr>
          </a:p>
          <a:p>
            <a:pPr indent="0">
              <a:lnSpc>
                <a:spcPts val="3000"/>
              </a:lnSpc>
              <a:buNone/>
              <a:defRPr/>
            </a:pPr>
            <a:r>
              <a:rPr lang="zh-CN" altLang="en-US" sz="1600" kern="0" dirty="0">
                <a:solidFill>
                  <a:srgbClr val="114F95"/>
                </a:solidFill>
                <a:latin typeface="微软雅黑" panose="020B0503020204020204" pitchFamily="34" charset="-122"/>
                <a:ea typeface="微软雅黑" panose="020B0503020204020204" pitchFamily="34" charset="-122"/>
              </a:rPr>
              <a:t>      其他：有数需说明</a:t>
            </a:r>
            <a:endParaRPr lang="zh-CN" altLang="en-US" sz="1600" kern="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10727" y="1628329"/>
            <a:ext cx="1441450" cy="862866"/>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0727" y="2886348"/>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727" y="4104662"/>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10727" y="5322976"/>
            <a:ext cx="1441450" cy="842328"/>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custDataLst>
              <p:tags r:id="rId1"/>
            </p:custDataLst>
          </p:nvPr>
        </p:nvSpPr>
        <p:spPr>
          <a:xfrm>
            <a:off x="7010400" y="6381750"/>
            <a:ext cx="2133600" cy="365125"/>
          </a:xfrm>
        </p:spPr>
        <p:txBody>
          <a:bodyPr/>
          <a:lstStyle/>
          <a:p>
            <a:fld id="{ED173647-899F-4A7C-9F3A-BDEF57847650}" type="slidenum">
              <a:rPr lang="zh-CN" altLang="en-US" smtClean="0"/>
            </a:fld>
            <a:endParaRPr lang="zh-CN" altLang="en-US"/>
          </a:p>
        </p:txBody>
      </p:sp>
      <p:sp>
        <p:nvSpPr>
          <p:cNvPr id="6" name="Rectangle 16"/>
          <p:cNvSpPr/>
          <p:nvPr/>
        </p:nvSpPr>
        <p:spPr bwMode="auto">
          <a:xfrm>
            <a:off x="5358130" y="2724150"/>
            <a:ext cx="1143000" cy="454025"/>
          </a:xfrm>
          <a:prstGeom prst="rect">
            <a:avLst/>
          </a:prstGeom>
          <a:solidFill>
            <a:srgbClr val="114F95"/>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93260" anchor="ctr"/>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决算分析</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8" name="Rectangle 16"/>
          <p:cNvSpPr/>
          <p:nvPr>
            <p:custDataLst>
              <p:tags r:id="rId2"/>
            </p:custDataLst>
          </p:nvPr>
        </p:nvSpPr>
        <p:spPr bwMode="auto">
          <a:xfrm>
            <a:off x="7644130" y="4178935"/>
            <a:ext cx="1017905" cy="478155"/>
          </a:xfrm>
          <a:prstGeom prst="rect">
            <a:avLst/>
          </a:prstGeom>
          <a:solidFill>
            <a:srgbClr val="114F95"/>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93260" anchor="ctr"/>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资料管理</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10" name="Rectangle 6"/>
          <p:cNvSpPr/>
          <p:nvPr/>
        </p:nvSpPr>
        <p:spPr bwMode="auto">
          <a:xfrm>
            <a:off x="5135245" y="3950335"/>
            <a:ext cx="802640" cy="75247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决算</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审核</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4313554" y="2414905"/>
            <a:ext cx="901388" cy="69532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决算布置培训</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endParaRPr lang="en-US" sz="20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endParaRPr lang="en-US" sz="2400" b="1" kern="0" dirty="0">
              <a:solidFill>
                <a:schemeClr val="bg1"/>
              </a:solidFill>
              <a:latin typeface="微软雅黑" panose="020B0503020204020204" pitchFamily="34" charset="-122"/>
              <a:ea typeface="微软雅黑" panose="020B0503020204020204" pitchFamily="34" charset="-122"/>
            </a:endParaRPr>
          </a:p>
        </p:txBody>
      </p:sp>
      <p:sp>
        <p:nvSpPr>
          <p:cNvPr id="12" name="Rectangle 6"/>
          <p:cNvSpPr/>
          <p:nvPr/>
        </p:nvSpPr>
        <p:spPr bwMode="auto">
          <a:xfrm>
            <a:off x="4170680" y="3950335"/>
            <a:ext cx="802640" cy="75247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决算</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编报</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13" name="Rectangle 6"/>
          <p:cNvSpPr/>
          <p:nvPr>
            <p:custDataLst>
              <p:tags r:id="rId3"/>
            </p:custDataLst>
          </p:nvPr>
        </p:nvSpPr>
        <p:spPr bwMode="auto">
          <a:xfrm>
            <a:off x="6099810" y="3969385"/>
            <a:ext cx="802640" cy="75247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草案</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报送</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14" name="Rectangle 6"/>
          <p:cNvSpPr/>
          <p:nvPr>
            <p:custDataLst>
              <p:tags r:id="rId4"/>
            </p:custDataLst>
          </p:nvPr>
        </p:nvSpPr>
        <p:spPr bwMode="auto">
          <a:xfrm>
            <a:off x="6715125" y="2383155"/>
            <a:ext cx="802640" cy="69532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决算</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批复</a:t>
            </a:r>
            <a:endParaRPr lang="en-US" sz="2000" b="1" kern="0" dirty="0">
              <a:solidFill>
                <a:schemeClr val="bg1"/>
              </a:solidFill>
              <a:latin typeface="微软雅黑" panose="020B0503020204020204" pitchFamily="34" charset="-122"/>
              <a:ea typeface="微软雅黑" panose="020B0503020204020204" pitchFamily="34" charset="-122"/>
            </a:endParaRPr>
          </a:p>
        </p:txBody>
      </p:sp>
      <p:sp>
        <p:nvSpPr>
          <p:cNvPr id="15" name="Rectangle 6"/>
          <p:cNvSpPr/>
          <p:nvPr>
            <p:custDataLst>
              <p:tags r:id="rId5"/>
            </p:custDataLst>
          </p:nvPr>
        </p:nvSpPr>
        <p:spPr bwMode="auto">
          <a:xfrm>
            <a:off x="7787005" y="2460625"/>
            <a:ext cx="714375" cy="61785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决算</a:t>
            </a:r>
            <a:endParaRPr lang="zh-CN" alt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公开</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16" name="Right Arrow 47"/>
          <p:cNvSpPr/>
          <p:nvPr/>
        </p:nvSpPr>
        <p:spPr bwMode="auto">
          <a:xfrm>
            <a:off x="3143250" y="3275330"/>
            <a:ext cx="5848985" cy="533400"/>
          </a:xfrm>
          <a:prstGeom prst="rightArrow">
            <a:avLst>
              <a:gd name="adj1" fmla="val 67987"/>
              <a:gd name="adj2" fmla="val 105238"/>
            </a:avLst>
          </a:prstGeom>
          <a:gradFill>
            <a:gsLst>
              <a:gs pos="0">
                <a:schemeClr val="accent1">
                  <a:lumMod val="5000"/>
                  <a:lumOff val="95000"/>
                </a:schemeClr>
              </a:gs>
              <a:gs pos="55000">
                <a:srgbClr val="318BCF"/>
              </a:gs>
              <a:gs pos="99000">
                <a:srgbClr val="114F95">
                  <a:alpha val="100000"/>
                </a:srgbClr>
              </a:gs>
            </a:gsLst>
            <a:lin ang="0" scaled="0"/>
          </a:gradFill>
          <a:ln w="9525" cap="flat" cmpd="sng" algn="ctr">
            <a:solidFill>
              <a:srgbClr val="0078D7"/>
            </a:solidFill>
            <a:prstDash val="solid"/>
            <a:headEnd type="none" w="med" len="med"/>
            <a:tailEnd type="none" w="med" len="med"/>
          </a:ln>
          <a:effectLst>
            <a:outerShdw blurRad="50800" dist="38100" dir="16200000" rotWithShape="0">
              <a:prstClr val="black">
                <a:alpha val="40000"/>
              </a:prstClr>
            </a:outerShdw>
          </a:effectLst>
        </p:spPr>
        <p:txBody>
          <a:bodyPr lIns="124266" tIns="62133" rIns="124266" bIns="62133" anchor="ctr"/>
          <a:lstStyle/>
          <a:p>
            <a:pPr algn="ctr" defTabSz="931545" eaLnBrk="1" fontAlgn="auto" hangingPunct="1">
              <a:spcBef>
                <a:spcPts val="0"/>
              </a:spcBef>
              <a:spcAft>
                <a:spcPts val="0"/>
              </a:spcAft>
              <a:defRPr/>
            </a:pPr>
            <a:endParaRPr lang="en-US" sz="2140" kern="0" dirty="0">
              <a:gradFill>
                <a:gsLst>
                  <a:gs pos="0">
                    <a:srgbClr val="FFFFFF"/>
                  </a:gs>
                  <a:gs pos="100000">
                    <a:srgbClr val="FFFFFF"/>
                  </a:gs>
                </a:gsLst>
                <a:lin ang="5400000" scaled="0"/>
              </a:gradFill>
              <a:latin typeface="Segoe UI" panose="020B0502040204020203"/>
            </a:endParaRPr>
          </a:p>
        </p:txBody>
      </p:sp>
      <p:sp>
        <p:nvSpPr>
          <p:cNvPr id="23" name="矩形 22"/>
          <p:cNvSpPr/>
          <p:nvPr/>
        </p:nvSpPr>
        <p:spPr>
          <a:xfrm>
            <a:off x="428596" y="2139629"/>
            <a:ext cx="2500330" cy="1938020"/>
          </a:xfrm>
          <a:prstGeom prst="rect">
            <a:avLst/>
          </a:prstGeom>
        </p:spPr>
        <p:txBody>
          <a:bodyPr wrap="square">
            <a:spAutoFit/>
          </a:bodyPr>
          <a:lstStyle/>
          <a:p>
            <a:pPr indent="356235" algn="just">
              <a:lnSpc>
                <a:spcPct val="150000"/>
              </a:lnSpc>
              <a:buClrTx/>
              <a:buSzTx/>
              <a:buFontTx/>
            </a:pPr>
            <a:r>
              <a:rPr lang="zh-CN" altLang="en-US" sz="1600" b="1" dirty="0">
                <a:solidFill>
                  <a:srgbClr val="114F95"/>
                </a:solidFill>
                <a:latin typeface="微软雅黑" panose="020B0503020204020204" pitchFamily="34" charset="-122"/>
                <a:ea typeface="微软雅黑" panose="020B0503020204020204" pitchFamily="34" charset="-122"/>
              </a:rPr>
              <a:t>部门决算工作流程包括报告</a:t>
            </a:r>
            <a:r>
              <a:rPr lang="zh-CN" altLang="en-US" sz="1600" b="1" dirty="0" smtClean="0">
                <a:solidFill>
                  <a:srgbClr val="114F95"/>
                </a:solidFill>
                <a:latin typeface="微软雅黑" panose="020B0503020204020204" pitchFamily="34" charset="-122"/>
                <a:ea typeface="微软雅黑" panose="020B0503020204020204" pitchFamily="34" charset="-122"/>
              </a:rPr>
              <a:t>设计修订、</a:t>
            </a:r>
            <a:r>
              <a:rPr lang="zh-CN" altLang="en-US" sz="1600" b="1" dirty="0">
                <a:solidFill>
                  <a:srgbClr val="114F95"/>
                </a:solidFill>
                <a:latin typeface="微软雅黑" panose="020B0503020204020204" pitchFamily="34" charset="-122"/>
                <a:ea typeface="微软雅黑" panose="020B0503020204020204" pitchFamily="34" charset="-122"/>
              </a:rPr>
              <a:t>决算</a:t>
            </a:r>
            <a:r>
              <a:rPr lang="zh-CN" altLang="en-US" sz="1600" b="1" dirty="0" smtClean="0">
                <a:solidFill>
                  <a:srgbClr val="114F95"/>
                </a:solidFill>
                <a:latin typeface="微软雅黑" panose="020B0503020204020204" pitchFamily="34" charset="-122"/>
                <a:ea typeface="微软雅黑" panose="020B0503020204020204" pitchFamily="34" charset="-122"/>
              </a:rPr>
              <a:t>布置培训、</a:t>
            </a:r>
            <a:r>
              <a:rPr lang="zh-CN" altLang="en-US" sz="1600" b="1" dirty="0">
                <a:solidFill>
                  <a:srgbClr val="114F95"/>
                </a:solidFill>
                <a:latin typeface="微软雅黑" panose="020B0503020204020204" pitchFamily="34" charset="-122"/>
                <a:ea typeface="微软雅黑" panose="020B0503020204020204" pitchFamily="34" charset="-122"/>
              </a:rPr>
              <a:t>决算编报、决算审核</a:t>
            </a:r>
            <a:r>
              <a:rPr lang="zh-CN" altLang="en-US" sz="1600" b="1" dirty="0" smtClean="0">
                <a:solidFill>
                  <a:srgbClr val="114F95"/>
                </a:solidFill>
                <a:latin typeface="微软雅黑" panose="020B0503020204020204" pitchFamily="34" charset="-122"/>
                <a:ea typeface="微软雅黑" panose="020B0503020204020204" pitchFamily="34" charset="-122"/>
              </a:rPr>
              <a:t>、决算草案</a:t>
            </a:r>
            <a:r>
              <a:rPr lang="zh-CN" altLang="en-US" sz="1600" b="1" dirty="0">
                <a:solidFill>
                  <a:srgbClr val="114F95"/>
                </a:solidFill>
                <a:latin typeface="微软雅黑" panose="020B0503020204020204" pitchFamily="34" charset="-122"/>
                <a:ea typeface="微软雅黑" panose="020B0503020204020204" pitchFamily="34" charset="-122"/>
              </a:rPr>
              <a:t>报送、决算批复、决算公开等。</a:t>
            </a:r>
            <a:endParaRPr lang="zh-CN" altLang="en-US" sz="1600" b="1" dirty="0">
              <a:solidFill>
                <a:srgbClr val="114F95"/>
              </a:solidFill>
              <a:latin typeface="微软雅黑" panose="020B0503020204020204" pitchFamily="34" charset="-122"/>
              <a:ea typeface="微软雅黑" panose="020B0503020204020204" pitchFamily="34" charset="-122"/>
            </a:endParaRPr>
          </a:p>
        </p:txBody>
      </p:sp>
      <p:sp>
        <p:nvSpPr>
          <p:cNvPr id="21" name="矩形 20"/>
          <p:cNvSpPr/>
          <p:nvPr>
            <p:custDataLst>
              <p:tags r:id="rId6"/>
            </p:custDataLst>
          </p:nvPr>
        </p:nvSpPr>
        <p:spPr>
          <a:xfrm>
            <a:off x="827584" y="6381750"/>
            <a:ext cx="1816074" cy="307777"/>
          </a:xfrm>
          <a:prstGeom prst="rect">
            <a:avLst/>
          </a:prstGeom>
        </p:spPr>
        <p:txBody>
          <a:bodyPr wrap="square">
            <a:spAutoFit/>
          </a:bodyPr>
          <a:lstStyle/>
          <a:p>
            <a:pPr algn="l" defTabSz="914400" eaLnBrk="1" fontAlgn="auto" hangingPunct="1">
              <a:spcBef>
                <a:spcPct val="2000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第一部分~基本概念</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7" action="ppaction://hlinksldjump"/>
            </a:endParaRPr>
          </a:p>
        </p:txBody>
      </p:sp>
      <p:sp>
        <p:nvSpPr>
          <p:cNvPr id="19" name="TextBox 3"/>
          <p:cNvSpPr txBox="1">
            <a:spLocks noChangeArrowheads="1"/>
          </p:cNvSpPr>
          <p:nvPr/>
        </p:nvSpPr>
        <p:spPr bwMode="auto">
          <a:xfrm>
            <a:off x="179512" y="692696"/>
            <a:ext cx="3820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2800" b="1">
                <a:solidFill>
                  <a:srgbClr val="0070C0"/>
                </a:solidFill>
                <a:latin typeface="华文新魏" panose="02010800040101010101" pitchFamily="2" charset="-122"/>
                <a:ea typeface="华文新魏"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eaLnBrk="1" fontAlgn="auto" hangingPunct="1"/>
            <a:r>
              <a:rPr lang="zh-CN" altLang="en-US" sz="2000" b="0" dirty="0">
                <a:solidFill>
                  <a:schemeClr val="bg1"/>
                </a:solidFill>
                <a:latin typeface="微软雅黑" panose="020B0503020204020204" pitchFamily="34" charset="-122"/>
                <a:ea typeface="微软雅黑" panose="020B0503020204020204" pitchFamily="34" charset="-122"/>
              </a:rPr>
              <a:t>部门决算的工作流程</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
        <p:nvSpPr>
          <p:cNvPr id="17" name="Rectangle 2"/>
          <p:cNvSpPr/>
          <p:nvPr/>
        </p:nvSpPr>
        <p:spPr bwMode="auto">
          <a:xfrm>
            <a:off x="3214678" y="2428868"/>
            <a:ext cx="901388" cy="695325"/>
          </a:xfrm>
          <a:prstGeom prst="rect">
            <a:avLst/>
          </a:prstGeom>
          <a:solidFill>
            <a:srgbClr val="318BCF"/>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txBody>
          <a:bodyPr lIns="46630" tIns="46630" rIns="46630" bIns="0"/>
          <a:lstStyle/>
          <a:p>
            <a:pPr algn="ctr" defTabSz="932180" eaLnBrk="1" fontAlgn="t" hangingPunct="1">
              <a:spcBef>
                <a:spcPts val="0"/>
              </a:spcBef>
              <a:spcAft>
                <a:spcPts val="0"/>
              </a:spcAft>
              <a:defRPr/>
            </a:pPr>
            <a:r>
              <a:rPr lang="zh-CN" altLang="en-US" sz="1600" b="1" kern="0" dirty="0" smtClean="0">
                <a:solidFill>
                  <a:schemeClr val="bg1"/>
                </a:solidFill>
                <a:latin typeface="微软雅黑" panose="020B0503020204020204" pitchFamily="34" charset="-122"/>
                <a:ea typeface="微软雅黑" panose="020B0503020204020204" pitchFamily="34" charset="-122"/>
              </a:rPr>
              <a:t>报告设计修订</a:t>
            </a:r>
            <a:endParaRPr lang="en-US" sz="1600" b="1" kern="0" dirty="0">
              <a:solidFill>
                <a:schemeClr val="bg1"/>
              </a:solidFill>
              <a:latin typeface="微软雅黑" panose="020B0503020204020204" pitchFamily="34" charset="-122"/>
              <a:ea typeface="微软雅黑" panose="020B0503020204020204" pitchFamily="34" charset="-122"/>
            </a:endParaRPr>
          </a:p>
          <a:p>
            <a:pPr algn="ctr" defTabSz="932180" eaLnBrk="1" fontAlgn="t" hangingPunct="1">
              <a:spcBef>
                <a:spcPts val="0"/>
              </a:spcBef>
              <a:spcAft>
                <a:spcPts val="0"/>
              </a:spcAft>
              <a:defRPr/>
            </a:pPr>
            <a:endParaRPr 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日常工作\王瑜亮\关于召开2020年全国部门决算工作会的通知\ppt\截图 - 副本\财决03表.PNG"/>
          <p:cNvPicPr>
            <a:picLocks noChangeAspect="1" noChangeArrowheads="1"/>
          </p:cNvPicPr>
          <p:nvPr/>
        </p:nvPicPr>
        <p:blipFill>
          <a:blip r:embed="rId1"/>
          <a:srcRect/>
          <a:stretch>
            <a:fillRect/>
          </a:stretch>
        </p:blipFill>
        <p:spPr bwMode="auto">
          <a:xfrm>
            <a:off x="1571604" y="3000372"/>
            <a:ext cx="7429520" cy="2413842"/>
          </a:xfrm>
          <a:prstGeom prst="rect">
            <a:avLst/>
          </a:prstGeom>
          <a:noFill/>
        </p:spPr>
      </p:pic>
      <p:sp>
        <p:nvSpPr>
          <p:cNvPr id="10342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B7063D0-C982-4624-A928-667B74277F0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6012160" y="1268760"/>
            <a:ext cx="3131840"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6" name="组合 47"/>
          <p:cNvGrpSpPr/>
          <p:nvPr/>
        </p:nvGrpSpPr>
        <p:grpSpPr bwMode="auto">
          <a:xfrm>
            <a:off x="9968519" y="1052736"/>
            <a:ext cx="7495020" cy="3055074"/>
            <a:chOff x="-4627048" y="1136293"/>
            <a:chExt cx="7496157" cy="2995458"/>
          </a:xfrm>
        </p:grpSpPr>
        <p:sp>
          <p:nvSpPr>
            <p:cNvPr id="18" name="圆角矩形 17"/>
            <p:cNvSpPr/>
            <p:nvPr/>
          </p:nvSpPr>
          <p:spPr>
            <a:xfrm>
              <a:off x="2146812" y="3113173"/>
              <a:ext cx="722297" cy="1018578"/>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9" name="圆角矩形标注 18"/>
            <p:cNvSpPr/>
            <p:nvPr/>
          </p:nvSpPr>
          <p:spPr>
            <a:xfrm>
              <a:off x="-4627048" y="1136293"/>
              <a:ext cx="7026980" cy="2046708"/>
            </a:xfrm>
            <a:prstGeom prst="wedgeRoundRectCallout">
              <a:avLst>
                <a:gd name="adj1" fmla="val 43668"/>
                <a:gd name="adj2" fmla="val 63307"/>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7505">
                <a:lnSpc>
                  <a:spcPts val="3000"/>
                </a:lnSpc>
                <a:defRPr/>
              </a:pPr>
              <a:r>
                <a:rPr lang="zh-CN" altLang="en-US" sz="3200" b="1" dirty="0">
                  <a:solidFill>
                    <a:srgbClr val="002060"/>
                  </a:solidFill>
                  <a:latin typeface="微软雅黑" panose="020B0503020204020204" pitchFamily="34" charset="-122"/>
                  <a:ea typeface="微软雅黑" panose="020B0503020204020204" pitchFamily="34" charset="-122"/>
                </a:rPr>
                <a:t>其他收入：</a:t>
              </a:r>
              <a:endParaRPr lang="en-US" altLang="zh-CN" sz="3200" b="1" dirty="0">
                <a:solidFill>
                  <a:srgbClr val="002060"/>
                </a:solidFill>
                <a:latin typeface="微软雅黑" panose="020B0503020204020204" pitchFamily="34" charset="-122"/>
                <a:ea typeface="微软雅黑" panose="020B0503020204020204" pitchFamily="34" charset="-122"/>
              </a:endParaRPr>
            </a:p>
            <a:p>
              <a:pPr indent="357505">
                <a:lnSpc>
                  <a:spcPts val="3000"/>
                </a:lnSpc>
                <a:defRPr/>
              </a:pPr>
              <a:r>
                <a:rPr lang="zh-CN" altLang="en-US" sz="2800" dirty="0">
                  <a:solidFill>
                    <a:srgbClr val="002060"/>
                  </a:solidFill>
                  <a:latin typeface="微软雅黑" panose="020B0503020204020204" pitchFamily="34" charset="-122"/>
                  <a:ea typeface="微软雅黑" panose="020B0503020204020204" pitchFamily="34" charset="-122"/>
                </a:rPr>
                <a:t>从本级财政部门以外的同级单位取得的经费、从非本级财政部门取得的经费，以及行政单位收到的财政专户管理资金填列在本项内。</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0" y="2285992"/>
            <a:ext cx="1441450" cy="862866"/>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0" y="3786190"/>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2" action="ppaction://hlinksldjump"/>
            </a:endParaRPr>
          </a:p>
        </p:txBody>
      </p:sp>
      <p:grpSp>
        <p:nvGrpSpPr>
          <p:cNvPr id="12" name="组合 11"/>
          <p:cNvGrpSpPr/>
          <p:nvPr/>
        </p:nvGrpSpPr>
        <p:grpSpPr bwMode="auto">
          <a:xfrm>
            <a:off x="-10648824" y="1175092"/>
            <a:ext cx="6624736" cy="3015356"/>
            <a:chOff x="-2917421" y="2321553"/>
            <a:chExt cx="7873179" cy="3266098"/>
          </a:xfrm>
        </p:grpSpPr>
        <p:sp>
          <p:nvSpPr>
            <p:cNvPr id="13" name="圆角矩形 12"/>
            <p:cNvSpPr/>
            <p:nvPr/>
          </p:nvSpPr>
          <p:spPr>
            <a:xfrm>
              <a:off x="195637" y="4692604"/>
              <a:ext cx="823532" cy="895047"/>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4" name="圆角矩形标注 13"/>
            <p:cNvSpPr/>
            <p:nvPr/>
          </p:nvSpPr>
          <p:spPr>
            <a:xfrm>
              <a:off x="-2917421" y="2321553"/>
              <a:ext cx="7873179" cy="2051352"/>
            </a:xfrm>
            <a:prstGeom prst="wedgeRoundRectCallout">
              <a:avLst>
                <a:gd name="adj1" fmla="val -5666"/>
                <a:gd name="adj2" fmla="val 64940"/>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2800" b="1" kern="0" dirty="0">
                  <a:solidFill>
                    <a:srgbClr val="002060"/>
                  </a:solidFill>
                  <a:latin typeface="微软雅黑" panose="020B0503020204020204" pitchFamily="34" charset="-122"/>
                  <a:ea typeface="微软雅黑" panose="020B0503020204020204" pitchFamily="34" charset="-122"/>
                </a:rPr>
                <a:t>财政拨款收入：</a:t>
              </a:r>
              <a:endParaRPr lang="en-US" altLang="zh-CN" sz="2800" b="1"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zh-CN" altLang="en-US" sz="2800" kern="0" dirty="0">
                  <a:solidFill>
                    <a:srgbClr val="002060"/>
                  </a:solidFill>
                  <a:latin typeface="微软雅黑" panose="020B0503020204020204" pitchFamily="34" charset="-122"/>
                  <a:ea typeface="微软雅黑" panose="020B0503020204020204" pitchFamily="34" charset="-122"/>
                </a:rPr>
                <a:t>填列单位本年度从本级财政部门取得的财政拨款，包括一般公共预算财政拨款和政府性基金预算财政拨款。</a:t>
              </a:r>
              <a:endParaRPr lang="zh-CN" altLang="en-US" sz="2800" kern="0" dirty="0">
                <a:solidFill>
                  <a:srgbClr val="002060"/>
                </a:solidFill>
                <a:latin typeface="微软雅黑" panose="020B0503020204020204" pitchFamily="34" charset="-122"/>
                <a:ea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1.11882E-6 L 1.28646 0.0037 " pathEditMode="relative" rAng="0" ptsTypes="AA">
                                      <p:cBhvr>
                                        <p:cTn id="6" dur="500" fill="hold"/>
                                        <p:tgtEl>
                                          <p:spTgt spid="12"/>
                                        </p:tgtEl>
                                        <p:attrNameLst>
                                          <p:attrName>ppt_x</p:attrName>
                                          <p:attrName>ppt_y</p:attrName>
                                        </p:attrNameLst>
                                      </p:cBhvr>
                                      <p:rCtr x="643" y="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35" presetClass="path" presetSubtype="0" accel="50000" decel="50000" fill="hold" nodeType="withEffect">
                                  <p:stCondLst>
                                    <p:cond delay="0"/>
                                  </p:stCondLst>
                                  <p:childTnLst>
                                    <p:animMotion origin="layout" path="M 2.22222E-6 -7.40741E-7 L -0.92136 0.0125 " pathEditMode="relative" rAng="0" ptsTypes="AA">
                                      <p:cBhvr>
                                        <p:cTn id="12" dur="500" fill="hold"/>
                                        <p:tgtEl>
                                          <p:spTgt spid="16"/>
                                        </p:tgtEl>
                                        <p:attrNameLst>
                                          <p:attrName>ppt_x</p:attrName>
                                          <p:attrName>ppt_y</p:attrName>
                                        </p:attrNameLst>
                                      </p:cBhvr>
                                      <p:rCtr x="-46076"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E585D35-799B-47F2-8AA1-94CC422992A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940152" y="1268685"/>
            <a:ext cx="3203848"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5478" name="Rectangle 3"/>
          <p:cNvSpPr txBox="1">
            <a:spLocks noChangeArrowheads="1"/>
          </p:cNvSpPr>
          <p:nvPr/>
        </p:nvSpPr>
        <p:spPr bwMode="auto">
          <a:xfrm>
            <a:off x="1547813" y="2852266"/>
            <a:ext cx="74914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本表反映单位本年度取得的全部收入情况。根据单位收入总账、明细账的发生数，按支出功能分类科目分</a:t>
            </a:r>
            <a:r>
              <a:rPr lang="zh-CN" altLang="en-US" sz="2800" b="1" dirty="0">
                <a:solidFill>
                  <a:srgbClr val="114F95"/>
                </a:solidFill>
                <a:latin typeface="微软雅黑" panose="020B0503020204020204" pitchFamily="34" charset="-122"/>
                <a:ea typeface="微软雅黑" panose="020B0503020204020204" pitchFamily="34" charset="-122"/>
              </a:rPr>
              <a:t>“类”、“款”、“项”</a:t>
            </a:r>
            <a:r>
              <a:rPr lang="zh-CN" altLang="en-US" sz="2800" dirty="0">
                <a:solidFill>
                  <a:srgbClr val="114F95"/>
                </a:solidFill>
                <a:latin typeface="微软雅黑" panose="020B0503020204020204" pitchFamily="34" charset="-122"/>
                <a:ea typeface="微软雅黑" panose="020B0503020204020204" pitchFamily="34" charset="-122"/>
              </a:rPr>
              <a:t>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0" y="2071678"/>
            <a:ext cx="1441450" cy="862866"/>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0" y="3714752"/>
            <a:ext cx="1441450" cy="842328"/>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0727" y="5322976"/>
            <a:ext cx="1441450" cy="84232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5672DDE-EEB9-4660-801C-1F19C46C725E}"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940152" y="1268685"/>
            <a:ext cx="3203848"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7526" name="Rectangle 3"/>
          <p:cNvSpPr txBox="1">
            <a:spLocks noChangeArrowheads="1"/>
          </p:cNvSpPr>
          <p:nvPr/>
        </p:nvSpPr>
        <p:spPr bwMode="auto">
          <a:xfrm>
            <a:off x="1652905" y="2357430"/>
            <a:ext cx="7491095" cy="37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400" dirty="0">
                <a:solidFill>
                  <a:srgbClr val="114F95"/>
                </a:solidFill>
                <a:latin typeface="微软雅黑" panose="020B0503020204020204" pitchFamily="34" charset="-122"/>
                <a:ea typeface="微软雅黑" panose="020B0503020204020204" pitchFamily="34" charset="-122"/>
              </a:rPr>
              <a:t>根据</a:t>
            </a:r>
            <a:r>
              <a:rPr lang="zh-CN" altLang="en-US" sz="2400" dirty="0" smtClean="0">
                <a:solidFill>
                  <a:srgbClr val="114F95"/>
                </a:solidFill>
                <a:latin typeface="微软雅黑" panose="020B0503020204020204" pitchFamily="34" charset="-122"/>
                <a:ea typeface="微软雅黑" panose="020B0503020204020204" pitchFamily="34" charset="-122"/>
              </a:rPr>
              <a:t>单位预算会计核算形成的收入填列。</a:t>
            </a:r>
            <a:endParaRPr lang="en-US" altLang="zh-CN" sz="24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rPr>
              <a:t>“其他收入”报表项目对应预算会计科目“债务预算收入”</a:t>
            </a:r>
            <a:r>
              <a:rPr lang="en-US" altLang="zh-CN" sz="2400" dirty="0" smtClean="0">
                <a:solidFill>
                  <a:srgbClr val="114F95"/>
                </a:solidFill>
                <a:latin typeface="微软雅黑" panose="020B0503020204020204" pitchFamily="34" charset="-122"/>
                <a:ea typeface="微软雅黑" panose="020B0503020204020204" pitchFamily="34" charset="-122"/>
              </a:rPr>
              <a:t>”</a:t>
            </a:r>
            <a:r>
              <a:rPr lang="zh-CN" altLang="en-US" sz="2400" dirty="0" smtClean="0">
                <a:solidFill>
                  <a:srgbClr val="114F95"/>
                </a:solidFill>
                <a:latin typeface="微软雅黑" panose="020B0503020204020204" pitchFamily="34" charset="-122"/>
                <a:ea typeface="微软雅黑" panose="020B0503020204020204" pitchFamily="34" charset="-122"/>
              </a:rPr>
              <a:t>非同级财政拨款预算收入</a:t>
            </a:r>
            <a:r>
              <a:rPr lang="en-US" altLang="zh-CN" sz="2400" dirty="0" smtClean="0">
                <a:solidFill>
                  <a:srgbClr val="114F95"/>
                </a:solidFill>
                <a:latin typeface="微软雅黑" panose="020B0503020204020204" pitchFamily="34" charset="-122"/>
                <a:ea typeface="微软雅黑" panose="020B0503020204020204" pitchFamily="34" charset="-122"/>
              </a:rPr>
              <a:t>”</a:t>
            </a:r>
            <a:r>
              <a:rPr lang="zh-CN" altLang="en-US" sz="2400" dirty="0" smtClean="0">
                <a:solidFill>
                  <a:srgbClr val="114F95"/>
                </a:solidFill>
                <a:latin typeface="微软雅黑" panose="020B0503020204020204" pitchFamily="34" charset="-122"/>
                <a:ea typeface="微软雅黑" panose="020B0503020204020204" pitchFamily="34" charset="-122"/>
              </a:rPr>
              <a:t>“投资预算收益”“其他预算收入”。另外，填报</a:t>
            </a:r>
            <a:r>
              <a:rPr lang="zh-CN" altLang="en-US" sz="2400" dirty="0">
                <a:solidFill>
                  <a:srgbClr val="114F95"/>
                </a:solidFill>
                <a:latin typeface="微软雅黑" panose="020B0503020204020204" pitchFamily="34" charset="-122"/>
                <a:ea typeface="微软雅黑" panose="020B0503020204020204" pitchFamily="34" charset="-122"/>
              </a:rPr>
              <a:t>“其他收入”的单位，应对收入具体构成情况予以说明（格式见填报说明</a:t>
            </a:r>
            <a:r>
              <a:rPr lang="zh-CN" altLang="en-US" sz="2400" dirty="0" smtClean="0">
                <a:solidFill>
                  <a:srgbClr val="114F95"/>
                </a:solidFill>
                <a:latin typeface="微软雅黑" panose="020B0503020204020204" pitchFamily="34" charset="-122"/>
                <a:ea typeface="微软雅黑" panose="020B0503020204020204" pitchFamily="34" charset="-122"/>
              </a:rPr>
              <a:t>附表</a:t>
            </a:r>
            <a:r>
              <a:rPr lang="en-US" altLang="zh-CN" sz="2400" dirty="0" smtClean="0">
                <a:solidFill>
                  <a:srgbClr val="114F95"/>
                </a:solidFill>
                <a:latin typeface="微软雅黑" panose="020B0503020204020204" pitchFamily="34" charset="-122"/>
                <a:ea typeface="微软雅黑" panose="020B0503020204020204" pitchFamily="34" charset="-122"/>
              </a:rPr>
              <a:t>3</a:t>
            </a:r>
            <a:r>
              <a:rPr lang="zh-CN" altLang="en-US" sz="2400" dirty="0" smtClean="0">
                <a:solidFill>
                  <a:srgbClr val="114F95"/>
                </a:solidFill>
                <a:latin typeface="微软雅黑" panose="020B0503020204020204" pitchFamily="34" charset="-122"/>
                <a:ea typeface="微软雅黑" panose="020B0503020204020204" pitchFamily="34" charset="-122"/>
              </a:rPr>
              <a:t>）</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0" y="2214554"/>
            <a:ext cx="1441450" cy="862866"/>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0" y="3786190"/>
            <a:ext cx="1441450" cy="842328"/>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0727" y="5322976"/>
            <a:ext cx="1441450" cy="842328"/>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灯片编号占位符 3"/>
          <p:cNvSpPr>
            <a:spLocks noGrp="1"/>
          </p:cNvSpPr>
          <p:nvPr>
            <p:ph type="sldNum" sz="quarter" idx="10"/>
          </p:nvPr>
        </p:nvSpPr>
        <p:spPr bwMode="auto">
          <a:xfrm>
            <a:off x="6974904"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200" dirty="0">
                <a:solidFill>
                  <a:srgbClr val="000000"/>
                </a:solidFill>
                <a:latin typeface="微软雅黑" panose="020B0503020204020204" pitchFamily="34" charset="-122"/>
                <a:ea typeface="微软雅黑" panose="020B0503020204020204" pitchFamily="34" charset="-122"/>
              </a:rPr>
              <a:t>45</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5832648" y="1305732"/>
            <a:ext cx="3275856"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957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20838" y="2460015"/>
            <a:ext cx="7523162"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1"/>
          <p:cNvGrpSpPr/>
          <p:nvPr/>
        </p:nvGrpSpPr>
        <p:grpSpPr bwMode="auto">
          <a:xfrm>
            <a:off x="-10477672" y="1182611"/>
            <a:ext cx="6624736" cy="2822453"/>
            <a:chOff x="-2917421" y="2297588"/>
            <a:chExt cx="7873179" cy="2822355"/>
          </a:xfrm>
        </p:grpSpPr>
        <p:sp>
          <p:nvSpPr>
            <p:cNvPr id="17" name="圆角矩形 16"/>
            <p:cNvSpPr/>
            <p:nvPr/>
          </p:nvSpPr>
          <p:spPr>
            <a:xfrm>
              <a:off x="334544" y="4389067"/>
              <a:ext cx="1112516" cy="730876"/>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18" name="圆角矩形标注 17"/>
            <p:cNvSpPr/>
            <p:nvPr/>
          </p:nvSpPr>
          <p:spPr>
            <a:xfrm>
              <a:off x="-2917421" y="2297588"/>
              <a:ext cx="7873179" cy="1792636"/>
            </a:xfrm>
            <a:prstGeom prst="wedgeRoundRectCallout">
              <a:avLst>
                <a:gd name="adj1" fmla="val -5666"/>
                <a:gd name="adj2" fmla="val 64940"/>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5600">
                <a:spcBef>
                  <a:spcPct val="20000"/>
                </a:spcBef>
                <a:buClr>
                  <a:srgbClr val="0000FF"/>
                </a:buClr>
                <a:buSzPct val="120000"/>
                <a:defRPr/>
              </a:pPr>
              <a:r>
                <a:rPr lang="zh-CN" altLang="en-US" sz="3200" b="1" kern="0" dirty="0">
                  <a:solidFill>
                    <a:srgbClr val="002060"/>
                  </a:solidFill>
                  <a:latin typeface="微软雅黑" panose="020B0503020204020204" pitchFamily="34" charset="-122"/>
                  <a:ea typeface="微软雅黑" panose="020B0503020204020204" pitchFamily="34" charset="-122"/>
                </a:rPr>
                <a:t>基本支出：</a:t>
              </a:r>
              <a:endParaRPr lang="en-US" altLang="zh-CN" sz="3200" b="1" kern="0" dirty="0">
                <a:solidFill>
                  <a:srgbClr val="002060"/>
                </a:solidFill>
                <a:latin typeface="微软雅黑" panose="020B0503020204020204" pitchFamily="34" charset="-122"/>
                <a:ea typeface="微软雅黑" panose="020B0503020204020204" pitchFamily="34" charset="-122"/>
              </a:endParaRPr>
            </a:p>
            <a:p>
              <a:pPr indent="355600">
                <a:spcBef>
                  <a:spcPct val="20000"/>
                </a:spcBef>
                <a:buClr>
                  <a:srgbClr val="0000FF"/>
                </a:buClr>
                <a:buSzPct val="120000"/>
                <a:defRPr/>
              </a:pPr>
              <a:r>
                <a:rPr lang="zh-CN" altLang="en-US" sz="2800" kern="0" dirty="0">
                  <a:solidFill>
                    <a:srgbClr val="002060"/>
                  </a:solidFill>
                  <a:latin typeface="微软雅黑" panose="020B0503020204020204" pitchFamily="34" charset="-122"/>
                  <a:ea typeface="微软雅黑" panose="020B0503020204020204" pitchFamily="34" charset="-122"/>
                </a:rPr>
                <a:t>填列单位为保障机构正常运转、完成日常工作任务而发生的各项支出。</a:t>
              </a:r>
              <a:endParaRPr lang="zh-CN" altLang="en-US" sz="2800" kern="0" dirty="0">
                <a:solidFill>
                  <a:srgbClr val="002060"/>
                </a:solidFill>
                <a:latin typeface="微软雅黑" panose="020B0503020204020204" pitchFamily="34" charset="-122"/>
                <a:ea typeface="微软雅黑" panose="020B0503020204020204" pitchFamily="34" charset="-122"/>
              </a:endParaRPr>
            </a:p>
          </p:txBody>
        </p:sp>
      </p:grpSp>
      <p:grpSp>
        <p:nvGrpSpPr>
          <p:cNvPr id="3" name="组合 47"/>
          <p:cNvGrpSpPr/>
          <p:nvPr/>
        </p:nvGrpSpPr>
        <p:grpSpPr bwMode="auto">
          <a:xfrm>
            <a:off x="10976631" y="1052736"/>
            <a:ext cx="6124761" cy="2793564"/>
            <a:chOff x="-4627048" y="1136293"/>
            <a:chExt cx="6125690" cy="2793184"/>
          </a:xfrm>
        </p:grpSpPr>
        <p:sp>
          <p:nvSpPr>
            <p:cNvPr id="20" name="圆角矩形 19"/>
            <p:cNvSpPr/>
            <p:nvPr/>
          </p:nvSpPr>
          <p:spPr>
            <a:xfrm>
              <a:off x="-1670191" y="3224241"/>
              <a:ext cx="853121" cy="705236"/>
            </a:xfrm>
            <a:prstGeom prst="roundRect">
              <a:avLst>
                <a:gd name="adj" fmla="val 40855"/>
              </a:avLst>
            </a:prstGeo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prstClr val="black"/>
                </a:solidFill>
              </a:endParaRPr>
            </a:p>
          </p:txBody>
        </p:sp>
        <p:sp>
          <p:nvSpPr>
            <p:cNvPr id="21" name="圆角矩形标注 20"/>
            <p:cNvSpPr/>
            <p:nvPr/>
          </p:nvSpPr>
          <p:spPr>
            <a:xfrm>
              <a:off x="-4627048" y="1136293"/>
              <a:ext cx="6125690" cy="1825127"/>
            </a:xfrm>
            <a:prstGeom prst="wedgeRoundRectCallout">
              <a:avLst>
                <a:gd name="adj1" fmla="val 4820"/>
                <a:gd name="adj2" fmla="val 63113"/>
                <a:gd name="adj3" fmla="val 16667"/>
              </a:avLst>
            </a:prstGeom>
            <a:solidFill>
              <a:srgbClr val="84E2E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indent="357505">
                <a:lnSpc>
                  <a:spcPts val="3400"/>
                </a:lnSpc>
                <a:defRPr/>
              </a:pPr>
              <a:r>
                <a:rPr lang="zh-CN" altLang="en-US" sz="3200" b="1" dirty="0">
                  <a:solidFill>
                    <a:srgbClr val="002060"/>
                  </a:solidFill>
                  <a:latin typeface="微软雅黑" panose="020B0503020204020204" pitchFamily="34" charset="-122"/>
                  <a:ea typeface="微软雅黑" panose="020B0503020204020204" pitchFamily="34" charset="-122"/>
                </a:rPr>
                <a:t>项目支出：</a:t>
              </a:r>
              <a:endParaRPr lang="en-US" altLang="zh-CN" sz="3200" b="1" dirty="0">
                <a:solidFill>
                  <a:srgbClr val="002060"/>
                </a:solidFill>
                <a:latin typeface="微软雅黑" panose="020B0503020204020204" pitchFamily="34" charset="-122"/>
                <a:ea typeface="微软雅黑" panose="020B0503020204020204" pitchFamily="34" charset="-122"/>
              </a:endParaRPr>
            </a:p>
            <a:p>
              <a:pPr indent="357505">
                <a:lnSpc>
                  <a:spcPts val="3400"/>
                </a:lnSpc>
                <a:defRPr/>
              </a:pPr>
              <a:r>
                <a:rPr lang="zh-CN" altLang="en-US" sz="3200" dirty="0">
                  <a:solidFill>
                    <a:srgbClr val="002060"/>
                  </a:solidFill>
                  <a:latin typeface="微软雅黑" panose="020B0503020204020204" pitchFamily="34" charset="-122"/>
                  <a:ea typeface="微软雅黑" panose="020B0503020204020204" pitchFamily="34" charset="-122"/>
                </a:rPr>
                <a:t>填列单位为完成特定的行政工作任务或事业发展目标，在基本支出之外发生的各项支出。</a:t>
              </a:r>
              <a:endParaRPr lang="zh-CN" altLang="en-US" sz="3200" dirty="0">
                <a:solidFill>
                  <a:srgbClr val="002060"/>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0" y="2770818"/>
            <a:ext cx="1441450" cy="7200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0" y="4286256"/>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0" y="5589241"/>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2" action="ppaction://hlinksldjump"/>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7.40741E-7 L 1.34393 -0.00069 " pathEditMode="relative" rAng="0" ptsTypes="AA">
                                      <p:cBhvr>
                                        <p:cTn id="6" dur="500" fill="hold"/>
                                        <p:tgtEl>
                                          <p:spTgt spid="2"/>
                                        </p:tgtEl>
                                        <p:attrNameLst>
                                          <p:attrName>ppt_x</p:attrName>
                                          <p:attrName>ppt_y</p:attrName>
                                        </p:attrNameLst>
                                      </p:cBhvr>
                                      <p:rCtr x="67188" y="-4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35" presetClass="path" presetSubtype="0" accel="50000" decel="50000" fill="hold" nodeType="withEffect">
                                  <p:stCondLst>
                                    <p:cond delay="0"/>
                                  </p:stCondLst>
                                  <p:childTnLst>
                                    <p:animMotion origin="layout" path="M 2.22222E-6 -7.40741E-7 L -0.92136 0.0125 " pathEditMode="relative" rAng="0" ptsTypes="AA">
                                      <p:cBhvr>
                                        <p:cTn id="12" dur="500" fill="hold"/>
                                        <p:tgtEl>
                                          <p:spTgt spid="3"/>
                                        </p:tgtEl>
                                        <p:attrNameLst>
                                          <p:attrName>ppt_x</p:attrName>
                                          <p:attrName>ppt_y</p:attrName>
                                        </p:attrNameLst>
                                      </p:cBhvr>
                                      <p:rCtr x="-46076"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F2AE4EA-BDA0-4708-A086-75D714D67F0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868144" y="1269477"/>
            <a:ext cx="3275856"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支出决算表</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Rectangle 3"/>
          <p:cNvSpPr txBox="1">
            <a:spLocks noChangeArrowheads="1"/>
          </p:cNvSpPr>
          <p:nvPr/>
        </p:nvSpPr>
        <p:spPr bwMode="auto">
          <a:xfrm>
            <a:off x="1547664" y="2761456"/>
            <a:ext cx="749141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indent="539750" eaLnBrk="1" hangingPunct="1">
              <a:lnSpc>
                <a:spcPts val="4000"/>
              </a:lnSpc>
              <a:buFontTx/>
              <a:buNone/>
              <a:defRPr/>
            </a:pPr>
            <a:r>
              <a:rPr lang="zh-CN" altLang="en-US" sz="2800" dirty="0">
                <a:solidFill>
                  <a:srgbClr val="114F95"/>
                </a:solidFill>
                <a:latin typeface="微软雅黑" panose="020B0503020204020204" pitchFamily="34" charset="-122"/>
                <a:ea typeface="微软雅黑" panose="020B0503020204020204" pitchFamily="34" charset="-122"/>
              </a:rPr>
              <a:t>本表反映单位本年度全部支出情况。根据单位支出总账、明细账的实际发生数，按支出功能分类科目分“类”、“款”、“项”分析填列。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6" name="矩形 15"/>
          <p:cNvSpPr/>
          <p:nvPr/>
        </p:nvSpPr>
        <p:spPr>
          <a:xfrm>
            <a:off x="0" y="242088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3789040"/>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21932" y="513772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1BEEAA9-7DB2-45F8-A81B-35A1440C1D3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940152" y="1268760"/>
            <a:ext cx="3203848"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3670" name="Rectangle 3"/>
          <p:cNvSpPr txBox="1">
            <a:spLocks noChangeArrowheads="1"/>
          </p:cNvSpPr>
          <p:nvPr/>
        </p:nvSpPr>
        <p:spPr bwMode="auto">
          <a:xfrm>
            <a:off x="1571604" y="2357430"/>
            <a:ext cx="6698751" cy="37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rPr>
              <a:t>主管</a:t>
            </a:r>
            <a:r>
              <a:rPr lang="zh-CN" altLang="en-US" sz="2400" dirty="0">
                <a:solidFill>
                  <a:srgbClr val="114F95"/>
                </a:solidFill>
                <a:latin typeface="微软雅黑" panose="020B0503020204020204" pitchFamily="34" charset="-122"/>
                <a:ea typeface="微软雅黑" panose="020B0503020204020204" pitchFamily="34" charset="-122"/>
              </a:rPr>
              <a:t>部门在汇总决算时，应使用调整表对“上缴上级支出”、“对附属单位补助支出”与收入表中“附属单位上缴收入”、“上级补助收入”进行冲抵</a:t>
            </a:r>
            <a:r>
              <a:rPr lang="zh-CN" altLang="en-US" sz="2400" dirty="0" smtClean="0">
                <a:solidFill>
                  <a:srgbClr val="114F95"/>
                </a:solidFill>
                <a:latin typeface="微软雅黑" panose="020B0503020204020204" pitchFamily="34" charset="-122"/>
                <a:ea typeface="微软雅黑" panose="020B0503020204020204" pitchFamily="34" charset="-122"/>
              </a:rPr>
              <a:t>。</a:t>
            </a:r>
            <a:endParaRPr lang="en-US" altLang="zh-CN"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rPr>
              <a:t>“基本支出”“项目支出”“经营支出”</a:t>
            </a:r>
            <a:r>
              <a:rPr lang="en-US" altLang="zh-CN" sz="2400" dirty="0" smtClean="0">
                <a:solidFill>
                  <a:srgbClr val="114F95"/>
                </a:solidFill>
                <a:latin typeface="微软雅黑" panose="020B0503020204020204" pitchFamily="34" charset="-122"/>
                <a:ea typeface="微软雅黑" panose="020B0503020204020204" pitchFamily="34" charset="-122"/>
              </a:rPr>
              <a:t>3</a:t>
            </a:r>
            <a:r>
              <a:rPr lang="zh-CN" altLang="en-US" sz="2400" dirty="0" smtClean="0">
                <a:solidFill>
                  <a:srgbClr val="114F95"/>
                </a:solidFill>
                <a:latin typeface="微软雅黑" panose="020B0503020204020204" pitchFamily="34" charset="-122"/>
                <a:ea typeface="微软雅黑" panose="020B0503020204020204" pitchFamily="34" charset="-122"/>
              </a:rPr>
              <a:t>个报表项目分别取自</a:t>
            </a:r>
            <a:r>
              <a:rPr lang="en-US" altLang="zh-CN" sz="2400" dirty="0" smtClean="0">
                <a:solidFill>
                  <a:srgbClr val="114F95"/>
                </a:solidFill>
                <a:latin typeface="微软雅黑" panose="020B0503020204020204" pitchFamily="34" charset="-122"/>
                <a:ea typeface="微软雅黑" panose="020B0503020204020204" pitchFamily="34" charset="-122"/>
              </a:rPr>
              <a:t>05-1</a:t>
            </a:r>
            <a:r>
              <a:rPr lang="zh-CN" altLang="en-US" sz="2400" dirty="0" smtClean="0">
                <a:solidFill>
                  <a:srgbClr val="114F95"/>
                </a:solidFill>
                <a:latin typeface="微软雅黑" panose="020B0503020204020204" pitchFamily="34" charset="-122"/>
                <a:ea typeface="微软雅黑" panose="020B0503020204020204" pitchFamily="34" charset="-122"/>
              </a:rPr>
              <a:t>、</a:t>
            </a:r>
            <a:r>
              <a:rPr lang="en-US" altLang="zh-CN" sz="2400" dirty="0" smtClean="0">
                <a:solidFill>
                  <a:srgbClr val="114F95"/>
                </a:solidFill>
                <a:latin typeface="微软雅黑" panose="020B0503020204020204" pitchFamily="34" charset="-122"/>
                <a:ea typeface="微软雅黑" panose="020B0503020204020204" pitchFamily="34" charset="-122"/>
              </a:rPr>
              <a:t>05-2</a:t>
            </a:r>
            <a:r>
              <a:rPr lang="zh-CN" altLang="en-US" sz="2400" dirty="0" smtClean="0">
                <a:solidFill>
                  <a:srgbClr val="114F95"/>
                </a:solidFill>
                <a:latin typeface="微软雅黑" panose="020B0503020204020204" pitchFamily="34" charset="-122"/>
                <a:ea typeface="微软雅黑" panose="020B0503020204020204" pitchFamily="34" charset="-122"/>
              </a:rPr>
              <a:t>、</a:t>
            </a:r>
            <a:r>
              <a:rPr lang="en-US" altLang="zh-CN" sz="2400" dirty="0" smtClean="0">
                <a:solidFill>
                  <a:srgbClr val="114F95"/>
                </a:solidFill>
                <a:latin typeface="微软雅黑" panose="020B0503020204020204" pitchFamily="34" charset="-122"/>
                <a:ea typeface="微软雅黑" panose="020B0503020204020204" pitchFamily="34" charset="-122"/>
              </a:rPr>
              <a:t>05-3</a:t>
            </a:r>
            <a:r>
              <a:rPr lang="zh-CN" altLang="en-US" sz="2400" dirty="0" smtClean="0">
                <a:solidFill>
                  <a:srgbClr val="114F95"/>
                </a:solidFill>
                <a:latin typeface="微软雅黑" panose="020B0503020204020204" pitchFamily="34" charset="-122"/>
                <a:ea typeface="微软雅黑" panose="020B0503020204020204" pitchFamily="34" charset="-122"/>
              </a:rPr>
              <a:t>表。</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15" name="矩形 14"/>
          <p:cNvSpPr/>
          <p:nvPr/>
        </p:nvSpPr>
        <p:spPr>
          <a:xfrm>
            <a:off x="0" y="2212652"/>
            <a:ext cx="1441450" cy="79208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3569974"/>
            <a:ext cx="1441450" cy="79208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28" y="4953166"/>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879E705-B362-4374-98DC-413567417E5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0" y="2500306"/>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0" y="3857628"/>
            <a:ext cx="1441450" cy="64294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0" y="5013176"/>
            <a:ext cx="1441450" cy="79208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剪去对角的矩形 10"/>
          <p:cNvSpPr/>
          <p:nvPr/>
        </p:nvSpPr>
        <p:spPr>
          <a:xfrm>
            <a:off x="4788024" y="1192435"/>
            <a:ext cx="4248472" cy="508374"/>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6" name="灯片编号占位符 3"/>
          <p:cNvSpPr txBox="1"/>
          <p:nvPr/>
        </p:nvSpPr>
        <p:spPr bwMode="auto">
          <a:xfrm>
            <a:off x="7031038" y="66119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0C8AF3B-4B02-44FC-8E21-B57C84817BB2}"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7"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645703" y="1785926"/>
            <a:ext cx="6216090" cy="3448050"/>
          </a:xfrm>
          <a:prstGeom prst="rect">
            <a:avLst/>
          </a:prstGeom>
          <a:noFill/>
        </p:spPr>
      </p:pic>
      <p:pic>
        <p:nvPicPr>
          <p:cNvPr id="18" name="Picture 3" descr="C:\Users\Administrator\Desktop\日常工作\王瑜亮\关于召开2020年全国部门决算工作会的通知\ppt\截图 - 副本\财决05-1表(2).PNG"/>
          <p:cNvPicPr>
            <a:picLocks noChangeAspect="1" noChangeArrowheads="1"/>
          </p:cNvPicPr>
          <p:nvPr/>
        </p:nvPicPr>
        <p:blipFill>
          <a:blip r:embed="rId3"/>
          <a:stretch>
            <a:fillRect/>
          </a:stretch>
        </p:blipFill>
        <p:spPr bwMode="auto">
          <a:xfrm>
            <a:off x="1973056" y="2357430"/>
            <a:ext cx="7117005" cy="3695698"/>
          </a:xfrm>
          <a:prstGeom prst="rect">
            <a:avLst/>
          </a:prstGeom>
          <a:noFill/>
        </p:spPr>
      </p:pic>
      <p:pic>
        <p:nvPicPr>
          <p:cNvPr id="19"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304256" y="2781300"/>
            <a:ext cx="6829425" cy="407670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3E39AA5-F135-4490-A665-85459D2CB7A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962479" y="1340768"/>
            <a:ext cx="3203848"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七、支出决算明细表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8790" name="Rectangle 3"/>
          <p:cNvSpPr txBox="1">
            <a:spLocks noChangeArrowheads="1"/>
          </p:cNvSpPr>
          <p:nvPr/>
        </p:nvSpPr>
        <p:spPr bwMode="auto">
          <a:xfrm>
            <a:off x="1547813" y="1570038"/>
            <a:ext cx="7491412"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sz="36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3600" dirty="0">
                <a:solidFill>
                  <a:srgbClr val="114F95"/>
                </a:solidFill>
                <a:latin typeface="微软雅黑" panose="020B0503020204020204" pitchFamily="34" charset="-122"/>
                <a:ea typeface="微软雅黑" panose="020B0503020204020204" pitchFamily="34" charset="-122"/>
              </a:rPr>
              <a:t>本表反映单位本年度基本支出、项目支出、经营支出的明细情况。</a:t>
            </a:r>
            <a:endParaRPr lang="zh-CN" altLang="en-US" sz="36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3600" dirty="0">
                <a:solidFill>
                  <a:srgbClr val="114F95"/>
                </a:solidFill>
                <a:latin typeface="微软雅黑" panose="020B0503020204020204" pitchFamily="34" charset="-122"/>
                <a:ea typeface="微软雅黑" panose="020B0503020204020204" pitchFamily="34" charset="-122"/>
              </a:rPr>
              <a:t>本表为自动生成表。</a:t>
            </a:r>
            <a:endParaRPr lang="zh-CN" altLang="en-US" sz="3600" dirty="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0" y="2212335"/>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3498219"/>
            <a:ext cx="1441450" cy="7200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4784103"/>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AED1AFF-51C0-478D-A489-7CD2C02BBA1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940152" y="1340693"/>
            <a:ext cx="3203848"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七、支出决算明细表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 </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内容占位符 2"/>
          <p:cNvSpPr txBox="1"/>
          <p:nvPr/>
        </p:nvSpPr>
        <p:spPr bwMode="auto">
          <a:xfrm>
            <a:off x="1916594" y="3003297"/>
            <a:ext cx="6553150" cy="187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r>
              <a:rPr lang="zh-CN" altLang="en-US" sz="2400" dirty="0" smtClean="0">
                <a:solidFill>
                  <a:srgbClr val="114F95"/>
                </a:solidFill>
                <a:latin typeface="微软雅黑" panose="020B0503020204020204" pitchFamily="34" charset="-122"/>
                <a:ea typeface="微软雅黑" panose="020B0503020204020204" pitchFamily="34" charset="-122"/>
              </a:rPr>
              <a:t>    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zh-CN" altLang="en-US"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None/>
            </a:pP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83456"/>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497902"/>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4640910"/>
            <a:ext cx="1441450" cy="7200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0C8AF3B-4B02-44FC-8E21-B57C84817BB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0" y="2428868"/>
            <a:ext cx="1441450" cy="7200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429000"/>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0" y="5589241"/>
            <a:ext cx="1441450" cy="7200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剪去对角的矩形 10"/>
          <p:cNvSpPr/>
          <p:nvPr/>
        </p:nvSpPr>
        <p:spPr>
          <a:xfrm>
            <a:off x="5580113" y="1119141"/>
            <a:ext cx="3584526" cy="581667"/>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八、基本</a:t>
            </a:r>
            <a:r>
              <a:rPr lang="zh-CN" altLang="zh-CN"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表（财决</a:t>
            </a:r>
            <a:r>
              <a:rPr lang="en-US" altLang="zh-CN"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05-1</a:t>
            </a:r>
            <a:r>
              <a:rPr lang="zh-CN" altLang="en-US"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4429132"/>
            <a:ext cx="1441450" cy="78581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170" name="Picture 2" descr="C:\Users\Administrator\Desktop\日常工作\王瑜亮\关于召开2020年全国部门决算工作会的通知\ppt\截图 - 副本\财决05-1表(1).PNG"/>
          <p:cNvPicPr>
            <a:picLocks noChangeAspect="1" noChangeArrowheads="1"/>
          </p:cNvPicPr>
          <p:nvPr/>
        </p:nvPicPr>
        <p:blipFill>
          <a:blip r:embed="rId2"/>
          <a:srcRect/>
          <a:stretch>
            <a:fillRect/>
          </a:stretch>
        </p:blipFill>
        <p:spPr bwMode="auto">
          <a:xfrm>
            <a:off x="1571604" y="1785926"/>
            <a:ext cx="6364288" cy="3448050"/>
          </a:xfrm>
          <a:prstGeom prst="rect">
            <a:avLst/>
          </a:prstGeom>
          <a:noFill/>
        </p:spPr>
      </p:pic>
      <p:pic>
        <p:nvPicPr>
          <p:cNvPr id="7171" name="Picture 3" descr="C:\Users\Administrator\Desktop\日常工作\王瑜亮\关于召开2020年全国部门决算工作会的通知\ppt\截图 - 副本\财决05-1表(2).PNG"/>
          <p:cNvPicPr>
            <a:picLocks noChangeAspect="1" noChangeArrowheads="1"/>
          </p:cNvPicPr>
          <p:nvPr/>
        </p:nvPicPr>
        <p:blipFill>
          <a:blip r:embed="rId3"/>
          <a:srcRect/>
          <a:stretch>
            <a:fillRect/>
          </a:stretch>
        </p:blipFill>
        <p:spPr bwMode="auto">
          <a:xfrm>
            <a:off x="1919116" y="2357430"/>
            <a:ext cx="7224884" cy="3695698"/>
          </a:xfrm>
          <a:prstGeom prst="rect">
            <a:avLst/>
          </a:prstGeom>
          <a:noFill/>
        </p:spPr>
      </p:pic>
      <p:pic>
        <p:nvPicPr>
          <p:cNvPr id="7172" name="Picture 4" descr="C:\Users\Administrator\Desktop\日常工作\王瑜亮\关于召开2020年全国部门决算工作会的通知\ppt\截图 - 副本\财决05-1表(3).PNG"/>
          <p:cNvPicPr>
            <a:picLocks noChangeAspect="1" noChangeArrowheads="1"/>
          </p:cNvPicPr>
          <p:nvPr/>
        </p:nvPicPr>
        <p:blipFill>
          <a:blip r:embed="rId4"/>
          <a:srcRect/>
          <a:stretch>
            <a:fillRect/>
          </a:stretch>
        </p:blipFill>
        <p:spPr bwMode="auto">
          <a:xfrm>
            <a:off x="2293937" y="2781300"/>
            <a:ext cx="6850063" cy="407670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卷形: 垂直 6"/>
          <p:cNvSpPr/>
          <p:nvPr/>
        </p:nvSpPr>
        <p:spPr>
          <a:xfrm>
            <a:off x="783431" y="1612106"/>
            <a:ext cx="892969" cy="400288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5362" name="灯片编号占位符 1"/>
          <p:cNvSpPr>
            <a:spLocks noGrp="1"/>
          </p:cNvSpPr>
          <p:nvPr>
            <p:ph type="sldNum" sz="quarter" idx="4"/>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sp>
        <p:nvSpPr>
          <p:cNvPr id="3" name="矩形 2"/>
          <p:cNvSpPr/>
          <p:nvPr/>
        </p:nvSpPr>
        <p:spPr>
          <a:xfrm>
            <a:off x="817879" y="1772796"/>
            <a:ext cx="815712" cy="383095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rPr>
              <a:t>部门决算编制</a:t>
            </a:r>
            <a:endParaRPr kumimoji="0" lang="zh-CN" altLang="en-US" sz="4050" b="1" i="0" u="none" strike="noStrike" kern="120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endParaRPr>
          </a:p>
        </p:txBody>
      </p:sp>
      <p:sp>
        <p:nvSpPr>
          <p:cNvPr id="4" name="双波形 3"/>
          <p:cNvSpPr/>
          <p:nvPr/>
        </p:nvSpPr>
        <p:spPr>
          <a:xfrm>
            <a:off x="2262188" y="2041922"/>
            <a:ext cx="4330304" cy="94416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rPr>
              <a:t>部门决算报告</a:t>
            </a:r>
            <a:endPar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endParaRPr>
          </a:p>
        </p:txBody>
      </p:sp>
      <p:sp>
        <p:nvSpPr>
          <p:cNvPr id="11" name="双波形 10"/>
          <p:cNvSpPr/>
          <p:nvPr/>
        </p:nvSpPr>
        <p:spPr>
          <a:xfrm>
            <a:off x="2262188" y="3253979"/>
            <a:ext cx="4330304" cy="94416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rPr>
              <a:t>部门决算草案</a:t>
            </a:r>
            <a:endPar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endParaRPr>
          </a:p>
        </p:txBody>
      </p:sp>
      <p:sp>
        <p:nvSpPr>
          <p:cNvPr id="12" name="双波形 11"/>
          <p:cNvSpPr/>
          <p:nvPr/>
        </p:nvSpPr>
        <p:spPr>
          <a:xfrm>
            <a:off x="2262188" y="4464844"/>
            <a:ext cx="4330304" cy="94416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rPr>
              <a:t>部门决算公开</a:t>
            </a:r>
            <a:endParaRPr kumimoji="0" lang="zh-CN" altLang="en-US" sz="2100" b="0" i="0" u="none" strike="noStrike" kern="1200" cap="none" spc="0" normalizeH="0" baseline="0" noProof="0" dirty="0">
              <a:ln>
                <a:noFill/>
              </a:ln>
              <a:solidFill>
                <a:schemeClr val="lt1"/>
              </a:solidFill>
              <a:effectLst/>
              <a:uLnTx/>
              <a:uFillTx/>
              <a:latin typeface="华文琥珀" panose="02010800040101010101" pitchFamily="2" charset="-122"/>
              <a:ea typeface="华文琥珀" panose="02010800040101010101" pitchFamily="2" charset="-122"/>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E45ABF4-F9DB-4291-A6EA-BA3863293AFA}"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28005" name="Rectangle 3"/>
          <p:cNvSpPr txBox="1">
            <a:spLocks noChangeArrowheads="1"/>
          </p:cNvSpPr>
          <p:nvPr/>
        </p:nvSpPr>
        <p:spPr bwMode="auto">
          <a:xfrm>
            <a:off x="1547664" y="2436997"/>
            <a:ext cx="7491412" cy="38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dirty="0">
                <a:solidFill>
                  <a:srgbClr val="114F95"/>
                </a:solidFill>
                <a:latin typeface="微软雅黑" panose="020B0503020204020204" pitchFamily="34" charset="-122"/>
                <a:ea typeface="微软雅黑" panose="020B0503020204020204" pitchFamily="34" charset="-122"/>
              </a:rPr>
              <a:t>本表反映单位本年度基本支出的明细情况。根据单位基本支出明细账的实际发生数，按支出功能分类科目分“类”、“款”、“项”填列。</a:t>
            </a:r>
            <a:endParaRPr lang="zh-CN" altLang="en-US" dirty="0">
              <a:solidFill>
                <a:srgbClr val="114F95"/>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5436096" y="1340693"/>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八、基本</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17728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292494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29309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5589241"/>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788B34-2868-4B20-9AF2-7A347C78CCF3}"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32101" name="Rectangle 3"/>
          <p:cNvSpPr txBox="1">
            <a:spLocks noChangeArrowheads="1"/>
          </p:cNvSpPr>
          <p:nvPr/>
        </p:nvSpPr>
        <p:spPr bwMode="auto">
          <a:xfrm>
            <a:off x="1643042" y="2428868"/>
            <a:ext cx="6572296" cy="342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endParaRPr lang="en-US" altLang="zh-CN"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endParaRPr lang="en-US" altLang="zh-CN"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400" dirty="0">
              <a:solidFill>
                <a:srgbClr val="114F95"/>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5436096" y="1268685"/>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八、基本</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3441" y="184566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321468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0" y="542926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35769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6788B34-2868-4B20-9AF2-7A347C78CCF3}"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32101" name="Rectangle 3"/>
          <p:cNvSpPr txBox="1">
            <a:spLocks noChangeArrowheads="1"/>
          </p:cNvSpPr>
          <p:nvPr/>
        </p:nvSpPr>
        <p:spPr bwMode="auto">
          <a:xfrm>
            <a:off x="1457451" y="2228364"/>
            <a:ext cx="7491412" cy="40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1600" dirty="0">
                <a:solidFill>
                  <a:srgbClr val="114F95"/>
                </a:solidFill>
                <a:latin typeface="微软雅黑" panose="020B0503020204020204" pitchFamily="34" charset="-122"/>
                <a:ea typeface="微软雅黑" panose="020B0503020204020204" pitchFamily="34" charset="-122"/>
              </a:rPr>
              <a:t>各栏应按照支出经济分类科目规定的核算内容填列，避免误填（各类下其他款占本类支出小计大于</a:t>
            </a:r>
            <a:r>
              <a:rPr lang="en-US" altLang="zh-CN" sz="1600" dirty="0">
                <a:solidFill>
                  <a:srgbClr val="114F95"/>
                </a:solidFill>
                <a:latin typeface="微软雅黑" panose="020B0503020204020204" pitchFamily="34" charset="-122"/>
                <a:ea typeface="微软雅黑" panose="020B0503020204020204" pitchFamily="34" charset="-122"/>
              </a:rPr>
              <a:t>30%</a:t>
            </a:r>
            <a:r>
              <a:rPr lang="zh-CN" altLang="en-US" sz="1600" dirty="0">
                <a:solidFill>
                  <a:srgbClr val="114F95"/>
                </a:solidFill>
                <a:latin typeface="微软雅黑" panose="020B0503020204020204" pitchFamily="34" charset="-122"/>
                <a:ea typeface="微软雅黑" panose="020B0503020204020204" pitchFamily="34" charset="-122"/>
              </a:rPr>
              <a:t>的，应予说明）</a:t>
            </a:r>
            <a:endParaRPr lang="en-US" altLang="zh-CN" sz="16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1600" dirty="0">
                <a:solidFill>
                  <a:srgbClr val="114F95"/>
                </a:solidFill>
                <a:latin typeface="微软雅黑" panose="020B0503020204020204" pitchFamily="34" charset="-122"/>
                <a:ea typeface="微软雅黑" panose="020B0503020204020204" pitchFamily="34" charset="-122"/>
              </a:rPr>
              <a:t>不包括应在“上缴上级支出”“经营支出”“对附属单位补助支出”中核算的各项支出 </a:t>
            </a:r>
            <a:r>
              <a:rPr lang="zh-CN" altLang="en-US" sz="1600" dirty="0" smtClean="0">
                <a:solidFill>
                  <a:srgbClr val="114F95"/>
                </a:solidFill>
                <a:latin typeface="微软雅黑" panose="020B0503020204020204" pitchFamily="34" charset="-122"/>
                <a:ea typeface="微软雅黑" panose="020B0503020204020204" pitchFamily="34" charset="-122"/>
              </a:rPr>
              <a:t>。</a:t>
            </a:r>
            <a:endParaRPr lang="en-US" altLang="zh-CN" sz="16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1600" dirty="0" smtClean="0">
                <a:solidFill>
                  <a:srgbClr val="114F95"/>
                </a:solidFill>
                <a:latin typeface="微软雅黑" panose="020B0503020204020204" pitchFamily="34" charset="-122"/>
                <a:ea typeface="微软雅黑" panose="020B0503020204020204" pitchFamily="34" charset="-122"/>
              </a:rPr>
              <a:t>当支出功能分类科目＝“</a:t>
            </a:r>
            <a:r>
              <a:rPr lang="en-US" altLang="en-US" sz="1600" dirty="0" smtClean="0">
                <a:solidFill>
                  <a:srgbClr val="114F95"/>
                </a:solidFill>
                <a:latin typeface="微软雅黑" panose="020B0503020204020204" pitchFamily="34" charset="-122"/>
                <a:ea typeface="微软雅黑" panose="020B0503020204020204" pitchFamily="34" charset="-122"/>
              </a:rPr>
              <a:t>2210201</a:t>
            </a:r>
            <a:r>
              <a:rPr lang="zh-CN" altLang="en-US" sz="1600" dirty="0" smtClean="0">
                <a:solidFill>
                  <a:srgbClr val="114F95"/>
                </a:solidFill>
                <a:latin typeface="微软雅黑" panose="020B0503020204020204" pitchFamily="34" charset="-122"/>
                <a:ea typeface="微软雅黑" panose="020B0503020204020204" pitchFamily="34" charset="-122"/>
              </a:rPr>
              <a:t>”（住房公积金）时，除</a:t>
            </a:r>
            <a:r>
              <a:rPr lang="en-US" altLang="en-US" sz="1600" dirty="0" smtClean="0">
                <a:solidFill>
                  <a:srgbClr val="114F95"/>
                </a:solidFill>
                <a:latin typeface="微软雅黑" panose="020B0503020204020204" pitchFamily="34" charset="-122"/>
                <a:ea typeface="微软雅黑" panose="020B0503020204020204" pitchFamily="34" charset="-122"/>
              </a:rPr>
              <a:t>1</a:t>
            </a:r>
            <a:r>
              <a:rPr lang="zh-CN" altLang="en-US" sz="1600" dirty="0" smtClean="0">
                <a:solidFill>
                  <a:srgbClr val="114F95"/>
                </a:solidFill>
                <a:latin typeface="微软雅黑" panose="020B0503020204020204" pitchFamily="34" charset="-122"/>
                <a:ea typeface="微软雅黑" panose="020B0503020204020204" pitchFamily="34" charset="-122"/>
              </a:rPr>
              <a:t>、</a:t>
            </a:r>
            <a:r>
              <a:rPr lang="en-US" altLang="en-US" sz="1600" dirty="0" smtClean="0">
                <a:solidFill>
                  <a:srgbClr val="114F95"/>
                </a:solidFill>
                <a:latin typeface="微软雅黑" panose="020B0503020204020204" pitchFamily="34" charset="-122"/>
                <a:ea typeface="微软雅黑" panose="020B0503020204020204" pitchFamily="34" charset="-122"/>
              </a:rPr>
              <a:t>2</a:t>
            </a:r>
            <a:r>
              <a:rPr lang="zh-CN" altLang="en-US" sz="1600" dirty="0" smtClean="0">
                <a:solidFill>
                  <a:srgbClr val="114F95"/>
                </a:solidFill>
                <a:latin typeface="微软雅黑" panose="020B0503020204020204" pitchFamily="34" charset="-122"/>
                <a:ea typeface="微软雅黑" panose="020B0503020204020204" pitchFamily="34" charset="-122"/>
              </a:rPr>
              <a:t>、</a:t>
            </a:r>
            <a:r>
              <a:rPr lang="en-US" altLang="en-US" sz="1600" dirty="0" smtClean="0">
                <a:solidFill>
                  <a:srgbClr val="114F95"/>
                </a:solidFill>
                <a:latin typeface="微软雅黑" panose="020B0503020204020204" pitchFamily="34" charset="-122"/>
                <a:ea typeface="微软雅黑" panose="020B0503020204020204" pitchFamily="34" charset="-122"/>
              </a:rPr>
              <a:t>13</a:t>
            </a:r>
            <a:r>
              <a:rPr lang="zh-CN" altLang="en-US" sz="1600" dirty="0" smtClean="0">
                <a:solidFill>
                  <a:srgbClr val="114F95"/>
                </a:solidFill>
                <a:latin typeface="微软雅黑" panose="020B0503020204020204" pitchFamily="34" charset="-122"/>
                <a:ea typeface="微软雅黑" panose="020B0503020204020204" pitchFamily="34" charset="-122"/>
              </a:rPr>
              <a:t>栏外，各栏均为</a:t>
            </a:r>
            <a:r>
              <a:rPr lang="en-US" altLang="en-US" sz="1600" dirty="0" smtClean="0">
                <a:solidFill>
                  <a:srgbClr val="114F95"/>
                </a:solidFill>
                <a:latin typeface="微软雅黑" panose="020B0503020204020204" pitchFamily="34" charset="-122"/>
                <a:ea typeface="微软雅黑" panose="020B0503020204020204" pitchFamily="34" charset="-122"/>
              </a:rPr>
              <a:t>0</a:t>
            </a:r>
            <a:r>
              <a:rPr lang="zh-CN" altLang="en-US" sz="1600" dirty="0" smtClean="0">
                <a:solidFill>
                  <a:srgbClr val="114F95"/>
                </a:solidFill>
                <a:latin typeface="微软雅黑" panose="020B0503020204020204" pitchFamily="34" charset="-122"/>
                <a:ea typeface="微软雅黑" panose="020B0503020204020204" pitchFamily="34" charset="-122"/>
              </a:rPr>
              <a:t>。</a:t>
            </a:r>
            <a:endParaRPr lang="en-US" altLang="zh-CN" sz="16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1600" dirty="0" smtClean="0">
                <a:solidFill>
                  <a:srgbClr val="114F95"/>
                </a:solidFill>
                <a:latin typeface="微软雅黑" panose="020B0503020204020204" pitchFamily="34" charset="-122"/>
                <a:ea typeface="微软雅黑" panose="020B0503020204020204" pitchFamily="34" charset="-122"/>
              </a:rPr>
              <a:t>当支出功能分类科目＝“</a:t>
            </a:r>
            <a:r>
              <a:rPr lang="en-US" altLang="en-US" sz="1600" dirty="0" smtClean="0">
                <a:solidFill>
                  <a:srgbClr val="114F95"/>
                </a:solidFill>
                <a:latin typeface="微软雅黑" panose="020B0503020204020204" pitchFamily="34" charset="-122"/>
                <a:ea typeface="微软雅黑" panose="020B0503020204020204" pitchFamily="34" charset="-122"/>
              </a:rPr>
              <a:t>203</a:t>
            </a:r>
            <a:r>
              <a:rPr lang="zh-CN" altLang="en-US" sz="1600" dirty="0" smtClean="0">
                <a:solidFill>
                  <a:srgbClr val="114F95"/>
                </a:solidFill>
                <a:latin typeface="微软雅黑" panose="020B0503020204020204" pitchFamily="34" charset="-122"/>
                <a:ea typeface="微软雅黑" panose="020B0503020204020204" pitchFamily="34" charset="-122"/>
              </a:rPr>
              <a:t>”（国防）且科目代码≠“</a:t>
            </a:r>
            <a:r>
              <a:rPr lang="en-US" altLang="en-US" sz="1600" dirty="0" smtClean="0">
                <a:solidFill>
                  <a:srgbClr val="114F95"/>
                </a:solidFill>
                <a:latin typeface="微软雅黑" panose="020B0503020204020204" pitchFamily="34" charset="-122"/>
                <a:ea typeface="微软雅黑" panose="020B0503020204020204" pitchFamily="34" charset="-122"/>
              </a:rPr>
              <a:t>2030603</a:t>
            </a:r>
            <a:r>
              <a:rPr lang="zh-CN" altLang="en-US" sz="1600" dirty="0" smtClean="0">
                <a:solidFill>
                  <a:srgbClr val="114F95"/>
                </a:solidFill>
                <a:latin typeface="微软雅黑" panose="020B0503020204020204" pitchFamily="34" charset="-122"/>
                <a:ea typeface="微软雅黑" panose="020B0503020204020204" pitchFamily="34" charset="-122"/>
              </a:rPr>
              <a:t>”（人民防空）时，</a:t>
            </a:r>
            <a:r>
              <a:rPr lang="en-US" altLang="en-US" sz="1600" dirty="0" smtClean="0">
                <a:solidFill>
                  <a:srgbClr val="114F95"/>
                </a:solidFill>
                <a:latin typeface="微软雅黑" panose="020B0503020204020204" pitchFamily="34" charset="-122"/>
                <a:ea typeface="微软雅黑" panose="020B0503020204020204" pitchFamily="34" charset="-122"/>
              </a:rPr>
              <a:t>2</a:t>
            </a:r>
            <a:r>
              <a:rPr lang="zh-CN" altLang="en-US" sz="1600" dirty="0" smtClean="0">
                <a:solidFill>
                  <a:srgbClr val="114F95"/>
                </a:solidFill>
                <a:latin typeface="微软雅黑" panose="020B0503020204020204" pitchFamily="34" charset="-122"/>
                <a:ea typeface="微软雅黑" panose="020B0503020204020204" pitchFamily="34" charset="-122"/>
              </a:rPr>
              <a:t>、</a:t>
            </a:r>
            <a:r>
              <a:rPr lang="en-US" altLang="en-US" sz="1600" dirty="0" smtClean="0">
                <a:solidFill>
                  <a:srgbClr val="114F95"/>
                </a:solidFill>
                <a:latin typeface="微软雅黑" panose="020B0503020204020204" pitchFamily="34" charset="-122"/>
                <a:ea typeface="微软雅黑" panose="020B0503020204020204" pitchFamily="34" charset="-122"/>
              </a:rPr>
              <a:t>45</a:t>
            </a:r>
            <a:r>
              <a:rPr lang="zh-CN" altLang="en-US" sz="1600" dirty="0" smtClean="0">
                <a:solidFill>
                  <a:srgbClr val="114F95"/>
                </a:solidFill>
                <a:latin typeface="微软雅黑" panose="020B0503020204020204" pitchFamily="34" charset="-122"/>
                <a:ea typeface="微软雅黑" panose="020B0503020204020204" pitchFamily="34" charset="-122"/>
              </a:rPr>
              <a:t>、</a:t>
            </a:r>
            <a:r>
              <a:rPr lang="en-US" altLang="en-US" sz="1600" dirty="0" smtClean="0">
                <a:solidFill>
                  <a:srgbClr val="114F95"/>
                </a:solidFill>
                <a:latin typeface="微软雅黑" panose="020B0503020204020204" pitchFamily="34" charset="-122"/>
                <a:ea typeface="微软雅黑" panose="020B0503020204020204" pitchFamily="34" charset="-122"/>
              </a:rPr>
              <a:t>46</a:t>
            </a:r>
            <a:r>
              <a:rPr lang="zh-CN" altLang="en-US" sz="1600" dirty="0" smtClean="0">
                <a:solidFill>
                  <a:srgbClr val="114F95"/>
                </a:solidFill>
                <a:latin typeface="微软雅黑" panose="020B0503020204020204" pitchFamily="34" charset="-122"/>
                <a:ea typeface="微软雅黑" panose="020B0503020204020204" pitchFamily="34" charset="-122"/>
              </a:rPr>
              <a:t>栏各行应为</a:t>
            </a:r>
            <a:r>
              <a:rPr lang="en-US" altLang="en-US" sz="1600" dirty="0" smtClean="0">
                <a:solidFill>
                  <a:srgbClr val="114F95"/>
                </a:solidFill>
                <a:latin typeface="微软雅黑" panose="020B0503020204020204" pitchFamily="34" charset="-122"/>
                <a:ea typeface="微软雅黑" panose="020B0503020204020204" pitchFamily="34" charset="-122"/>
              </a:rPr>
              <a:t>0</a:t>
            </a:r>
            <a:r>
              <a:rPr lang="zh-CN" altLang="en-US" sz="1600" dirty="0" smtClean="0">
                <a:solidFill>
                  <a:srgbClr val="114F95"/>
                </a:solidFill>
                <a:latin typeface="微软雅黑" panose="020B0503020204020204" pitchFamily="34" charset="-122"/>
                <a:ea typeface="微软雅黑" panose="020B0503020204020204" pitchFamily="34" charset="-122"/>
              </a:rPr>
              <a:t>；当支出功能分类科目＝“</a:t>
            </a:r>
            <a:r>
              <a:rPr lang="en-US" altLang="en-US" sz="1600" dirty="0" smtClean="0">
                <a:solidFill>
                  <a:srgbClr val="114F95"/>
                </a:solidFill>
                <a:latin typeface="微软雅黑" panose="020B0503020204020204" pitchFamily="34" charset="-122"/>
                <a:ea typeface="微软雅黑" panose="020B0503020204020204" pitchFamily="34" charset="-122"/>
              </a:rPr>
              <a:t>2080501</a:t>
            </a:r>
            <a:r>
              <a:rPr lang="zh-CN" altLang="en-US" sz="1600" dirty="0" smtClean="0">
                <a:solidFill>
                  <a:srgbClr val="114F95"/>
                </a:solidFill>
                <a:latin typeface="微软雅黑" panose="020B0503020204020204" pitchFamily="34" charset="-122"/>
                <a:ea typeface="微软雅黑" panose="020B0503020204020204" pitchFamily="34" charset="-122"/>
              </a:rPr>
              <a:t>”（归口管理的行政单位离退休）、“</a:t>
            </a:r>
            <a:r>
              <a:rPr lang="en-US" altLang="en-US" sz="1600" dirty="0" smtClean="0">
                <a:solidFill>
                  <a:srgbClr val="114F95"/>
                </a:solidFill>
                <a:latin typeface="微软雅黑" panose="020B0503020204020204" pitchFamily="34" charset="-122"/>
                <a:ea typeface="微软雅黑" panose="020B0503020204020204" pitchFamily="34" charset="-122"/>
              </a:rPr>
              <a:t>2080502</a:t>
            </a:r>
            <a:r>
              <a:rPr lang="zh-CN" altLang="en-US" sz="1600" dirty="0" smtClean="0">
                <a:solidFill>
                  <a:srgbClr val="114F95"/>
                </a:solidFill>
                <a:latin typeface="微软雅黑" panose="020B0503020204020204" pitchFamily="34" charset="-122"/>
                <a:ea typeface="微软雅黑" panose="020B0503020204020204" pitchFamily="34" charset="-122"/>
              </a:rPr>
              <a:t>”（事业单位离退休）、“</a:t>
            </a:r>
            <a:r>
              <a:rPr lang="en-US" altLang="en-US" sz="1600" dirty="0" smtClean="0">
                <a:solidFill>
                  <a:srgbClr val="114F95"/>
                </a:solidFill>
                <a:latin typeface="微软雅黑" panose="020B0503020204020204" pitchFamily="34" charset="-122"/>
                <a:ea typeface="微软雅黑" panose="020B0503020204020204" pitchFamily="34" charset="-122"/>
              </a:rPr>
              <a:t>2080504</a:t>
            </a:r>
            <a:r>
              <a:rPr lang="zh-CN" altLang="en-US" sz="1600" dirty="0" smtClean="0">
                <a:solidFill>
                  <a:srgbClr val="114F95"/>
                </a:solidFill>
                <a:latin typeface="微软雅黑" panose="020B0503020204020204" pitchFamily="34" charset="-122"/>
                <a:ea typeface="微软雅黑" panose="020B0503020204020204" pitchFamily="34" charset="-122"/>
              </a:rPr>
              <a:t>”（未归口管理的行政单位离退休）时，</a:t>
            </a:r>
            <a:r>
              <a:rPr lang="en-US" altLang="en-US" sz="1600" dirty="0" smtClean="0">
                <a:solidFill>
                  <a:srgbClr val="114F95"/>
                </a:solidFill>
                <a:latin typeface="微软雅黑" panose="020B0503020204020204" pitchFamily="34" charset="-122"/>
                <a:ea typeface="微软雅黑" panose="020B0503020204020204" pitchFamily="34" charset="-122"/>
              </a:rPr>
              <a:t>2</a:t>
            </a:r>
            <a:r>
              <a:rPr lang="zh-CN" altLang="en-US" sz="1600" dirty="0" smtClean="0">
                <a:solidFill>
                  <a:srgbClr val="114F95"/>
                </a:solidFill>
                <a:latin typeface="微软雅黑" panose="020B0503020204020204" pitchFamily="34" charset="-122"/>
                <a:ea typeface="微软雅黑" panose="020B0503020204020204" pitchFamily="34" charset="-122"/>
              </a:rPr>
              <a:t>栏各行应为</a:t>
            </a:r>
            <a:r>
              <a:rPr lang="en-US" altLang="en-US" sz="1600" dirty="0" smtClean="0">
                <a:solidFill>
                  <a:srgbClr val="114F95"/>
                </a:solidFill>
                <a:latin typeface="微软雅黑" panose="020B0503020204020204" pitchFamily="34" charset="-122"/>
                <a:ea typeface="微软雅黑" panose="020B0503020204020204" pitchFamily="34" charset="-122"/>
              </a:rPr>
              <a:t>0</a:t>
            </a:r>
            <a:r>
              <a:rPr lang="zh-CN" altLang="en-US" sz="1600" dirty="0" smtClean="0">
                <a:solidFill>
                  <a:srgbClr val="114F95"/>
                </a:solidFill>
                <a:latin typeface="微软雅黑" panose="020B0503020204020204" pitchFamily="34" charset="-122"/>
                <a:ea typeface="微软雅黑" panose="020B0503020204020204" pitchFamily="34" charset="-122"/>
              </a:rPr>
              <a:t>。</a:t>
            </a:r>
            <a:endParaRPr lang="zh-CN" altLang="en-US" sz="16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endParaRPr lang="en-US" altLang="zh-CN" sz="24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None/>
            </a:pPr>
            <a:endParaRPr lang="en-US" altLang="zh-CN" sz="2400" dirty="0">
              <a:solidFill>
                <a:srgbClr val="114F95"/>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5436096" y="1268685"/>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八、基本</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13441" y="184566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321468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0" y="542926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35769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8290243-6641-45E1-8C45-BAD0550EE0A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30307" y="2139036"/>
            <a:ext cx="1441450" cy="720080"/>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286124"/>
            <a:ext cx="1428728" cy="78581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442913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剪去对角的矩形 10"/>
          <p:cNvSpPr/>
          <p:nvPr/>
        </p:nvSpPr>
        <p:spPr>
          <a:xfrm>
            <a:off x="6228184" y="1124744"/>
            <a:ext cx="2915816" cy="504056"/>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九、项目</a:t>
            </a:r>
            <a:r>
              <a:rPr lang="zh-CN" altLang="zh-CN"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表（财决</a:t>
            </a:r>
            <a:r>
              <a:rPr lang="en-US" altLang="zh-CN"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05-2</a:t>
            </a:r>
            <a:r>
              <a:rPr lang="zh-CN" altLang="en-US"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5429264"/>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95" name="Picture 3" descr="C:\Users\Administrator\Desktop\日常工作\王瑜亮\关于召开2020年全国部门决算工作会的通知\ppt\截图 - 副本\财决05-2表(1).PNG"/>
          <p:cNvPicPr>
            <a:picLocks noChangeAspect="1" noChangeArrowheads="1"/>
          </p:cNvPicPr>
          <p:nvPr/>
        </p:nvPicPr>
        <p:blipFill>
          <a:blip r:embed="rId2"/>
          <a:srcRect/>
          <a:stretch>
            <a:fillRect/>
          </a:stretch>
        </p:blipFill>
        <p:spPr bwMode="auto">
          <a:xfrm>
            <a:off x="1643042" y="1785926"/>
            <a:ext cx="6540489" cy="3378069"/>
          </a:xfrm>
          <a:prstGeom prst="rect">
            <a:avLst/>
          </a:prstGeom>
          <a:noFill/>
        </p:spPr>
      </p:pic>
      <p:pic>
        <p:nvPicPr>
          <p:cNvPr id="8196" name="Picture 4" descr="C:\Users\Administrator\Desktop\日常工作\王瑜亮\关于召开2020年全国部门决算工作会的通知\ppt\截图 - 副本\财决05-2表(2).PNG"/>
          <p:cNvPicPr>
            <a:picLocks noChangeAspect="1" noChangeArrowheads="1"/>
          </p:cNvPicPr>
          <p:nvPr/>
        </p:nvPicPr>
        <p:blipFill>
          <a:blip r:embed="rId3"/>
          <a:srcRect t="1943"/>
          <a:stretch>
            <a:fillRect/>
          </a:stretch>
        </p:blipFill>
        <p:spPr bwMode="auto">
          <a:xfrm>
            <a:off x="1857356" y="2428868"/>
            <a:ext cx="7000892" cy="3404565"/>
          </a:xfrm>
          <a:prstGeom prst="rect">
            <a:avLst/>
          </a:prstGeom>
          <a:noFill/>
        </p:spPr>
      </p:pic>
      <p:pic>
        <p:nvPicPr>
          <p:cNvPr id="8194" name="Picture 2" descr="C:\Users\Administrator\Desktop\日常工作\王瑜亮\关于召开2020年全国部门决算工作会的通知\ppt\截图 - 副本\财决05-2表(3).PNG"/>
          <p:cNvPicPr>
            <a:picLocks noChangeAspect="1" noChangeArrowheads="1"/>
          </p:cNvPicPr>
          <p:nvPr/>
        </p:nvPicPr>
        <p:blipFill>
          <a:blip r:embed="rId4"/>
          <a:srcRect/>
          <a:stretch>
            <a:fillRect/>
          </a:stretch>
        </p:blipFill>
        <p:spPr bwMode="auto">
          <a:xfrm>
            <a:off x="2084391" y="2987712"/>
            <a:ext cx="7059609" cy="3870288"/>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E5BE66C-1A7F-4B51-B2BA-AD9C42A1CED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36197" name="Rectangle 3"/>
          <p:cNvSpPr txBox="1">
            <a:spLocks noChangeArrowheads="1"/>
          </p:cNvSpPr>
          <p:nvPr/>
        </p:nvSpPr>
        <p:spPr bwMode="auto">
          <a:xfrm>
            <a:off x="1441450" y="2034286"/>
            <a:ext cx="7688818" cy="488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sz="2800" dirty="0">
              <a:solidFill>
                <a:srgbClr val="002060"/>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800" dirty="0">
                <a:solidFill>
                  <a:srgbClr val="002060"/>
                </a:solidFill>
                <a:latin typeface="微软雅黑" panose="020B0503020204020204" pitchFamily="34" charset="-122"/>
                <a:ea typeface="微软雅黑" panose="020B0503020204020204" pitchFamily="34" charset="-122"/>
              </a:rPr>
              <a:t>本表反映单位本年度项目支出的明细情况，根据单位支出明细账发生数，按支出功能分类科目分“类”、“款”、“项”并分</a:t>
            </a:r>
            <a:r>
              <a:rPr lang="zh-CN" altLang="en-US" dirty="0">
                <a:solidFill>
                  <a:srgbClr val="FF0000"/>
                </a:solidFill>
                <a:latin typeface="微软雅黑" panose="020B0503020204020204" pitchFamily="34" charset="-122"/>
                <a:ea typeface="微软雅黑" panose="020B0503020204020204" pitchFamily="34" charset="-122"/>
              </a:rPr>
              <a:t>项目</a:t>
            </a:r>
            <a:r>
              <a:rPr lang="zh-CN" altLang="en-US" sz="2800" dirty="0">
                <a:solidFill>
                  <a:srgbClr val="002060"/>
                </a:solidFill>
                <a:latin typeface="微软雅黑" panose="020B0503020204020204" pitchFamily="34" charset="-122"/>
                <a:ea typeface="微软雅黑" panose="020B0503020204020204" pitchFamily="34" charset="-122"/>
              </a:rPr>
              <a:t>逐一填列。 </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5375011" y="1268760"/>
            <a:ext cx="3779912"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九、项目</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05-2</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0" y="21431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0" y="3286124"/>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0" y="442913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550070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8DA3718-0C95-4958-B7BE-DC4A8055039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9" name="剪去对角的矩形 18"/>
          <p:cNvSpPr/>
          <p:nvPr/>
        </p:nvSpPr>
        <p:spPr>
          <a:xfrm>
            <a:off x="5436096" y="1340693"/>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九、项目</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05-2</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内容占位符 2"/>
          <p:cNvSpPr txBox="1"/>
          <p:nvPr/>
        </p:nvSpPr>
        <p:spPr bwMode="auto">
          <a:xfrm>
            <a:off x="1785918" y="2643182"/>
            <a:ext cx="6235056" cy="300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400" dirty="0">
              <a:solidFill>
                <a:srgbClr val="114F95"/>
              </a:solidFill>
              <a:latin typeface="微软雅黑" panose="020B0503020204020204" pitchFamily="34" charset="-122"/>
              <a:ea typeface="微软雅黑" panose="020B0503020204020204" pitchFamily="34" charset="-122"/>
            </a:endParaRPr>
          </a:p>
        </p:txBody>
      </p:sp>
      <p:sp>
        <p:nvSpPr>
          <p:cNvPr id="13" name="矩形 12"/>
          <p:cNvSpPr/>
          <p:nvPr/>
        </p:nvSpPr>
        <p:spPr>
          <a:xfrm>
            <a:off x="13441" y="184566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0" y="314324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0" y="4286256"/>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0" name="矩形 9"/>
          <p:cNvSpPr/>
          <p:nvPr/>
        </p:nvSpPr>
        <p:spPr>
          <a:xfrm>
            <a:off x="0" y="550070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8DA3718-0C95-4958-B7BE-DC4A8055039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9" name="剪去对角的矩形 18"/>
          <p:cNvSpPr/>
          <p:nvPr/>
        </p:nvSpPr>
        <p:spPr>
          <a:xfrm>
            <a:off x="5436096" y="1340693"/>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九、项目</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05-2</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内容占位符 2"/>
          <p:cNvSpPr txBox="1"/>
          <p:nvPr/>
        </p:nvSpPr>
        <p:spPr bwMode="auto">
          <a:xfrm>
            <a:off x="1785918" y="2643182"/>
            <a:ext cx="6715172" cy="300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本表支出不包括应在“上缴上级支出”“经营支出”“对附属单位补助支出”中核算的各项支出。</a:t>
            </a:r>
            <a:endParaRPr lang="en-US" altLang="zh-CN"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当支出功能分类科目＝“</a:t>
            </a:r>
            <a:r>
              <a:rPr lang="en-US" altLang="en-US" sz="2400" dirty="0" smtClean="0">
                <a:solidFill>
                  <a:srgbClr val="114F95"/>
                </a:solidFill>
                <a:latin typeface="微软雅黑" panose="020B0503020204020204" pitchFamily="34" charset="-122"/>
                <a:ea typeface="微软雅黑" panose="020B0503020204020204" pitchFamily="34" charset="-122"/>
              </a:rPr>
              <a:t>2011004</a:t>
            </a:r>
            <a:r>
              <a:rPr lang="zh-CN" altLang="en-US" sz="2400" dirty="0" smtClean="0">
                <a:solidFill>
                  <a:srgbClr val="114F95"/>
                </a:solidFill>
                <a:latin typeface="微软雅黑" panose="020B0503020204020204" pitchFamily="34" charset="-122"/>
                <a:ea typeface="微软雅黑" panose="020B0503020204020204" pitchFamily="34" charset="-122"/>
              </a:rPr>
              <a:t>”（政府特殊津贴），除</a:t>
            </a:r>
            <a:r>
              <a:rPr lang="en-US" altLang="en-US" sz="2400" dirty="0" smtClean="0">
                <a:solidFill>
                  <a:srgbClr val="114F95"/>
                </a:solidFill>
                <a:latin typeface="微软雅黑" panose="020B0503020204020204" pitchFamily="34" charset="-122"/>
                <a:ea typeface="微软雅黑" panose="020B0503020204020204" pitchFamily="34" charset="-122"/>
              </a:rPr>
              <a:t>1</a:t>
            </a:r>
            <a:r>
              <a:rPr lang="zh-CN" altLang="en-US" sz="2400" dirty="0" smtClean="0">
                <a:solidFill>
                  <a:srgbClr val="114F95"/>
                </a:solidFill>
                <a:latin typeface="微软雅黑" panose="020B0503020204020204" pitchFamily="34" charset="-122"/>
                <a:ea typeface="微软雅黑" panose="020B0503020204020204" pitchFamily="34" charset="-122"/>
              </a:rPr>
              <a:t>、</a:t>
            </a:r>
            <a:r>
              <a:rPr lang="en-US" altLang="en-US" sz="2400" dirty="0" smtClean="0">
                <a:solidFill>
                  <a:srgbClr val="114F95"/>
                </a:solidFill>
                <a:latin typeface="微软雅黑" panose="020B0503020204020204" pitchFamily="34" charset="-122"/>
                <a:ea typeface="微软雅黑" panose="020B0503020204020204" pitchFamily="34" charset="-122"/>
              </a:rPr>
              <a:t>2</a:t>
            </a:r>
            <a:r>
              <a:rPr lang="zh-CN" altLang="en-US" sz="2400" dirty="0" smtClean="0">
                <a:solidFill>
                  <a:srgbClr val="114F95"/>
                </a:solidFill>
                <a:latin typeface="微软雅黑" panose="020B0503020204020204" pitchFamily="34" charset="-122"/>
                <a:ea typeface="微软雅黑" panose="020B0503020204020204" pitchFamily="34" charset="-122"/>
              </a:rPr>
              <a:t>、</a:t>
            </a:r>
            <a:r>
              <a:rPr lang="en-US" altLang="en-US" sz="2400" dirty="0" smtClean="0">
                <a:solidFill>
                  <a:srgbClr val="114F95"/>
                </a:solidFill>
                <a:latin typeface="微软雅黑" panose="020B0503020204020204" pitchFamily="34" charset="-122"/>
                <a:ea typeface="微软雅黑" panose="020B0503020204020204" pitchFamily="34" charset="-122"/>
              </a:rPr>
              <a:t>4</a:t>
            </a:r>
            <a:r>
              <a:rPr lang="zh-CN" altLang="en-US" sz="2400" dirty="0" smtClean="0">
                <a:solidFill>
                  <a:srgbClr val="114F95"/>
                </a:solidFill>
                <a:latin typeface="微软雅黑" panose="020B0503020204020204" pitchFamily="34" charset="-122"/>
                <a:ea typeface="微软雅黑" panose="020B0503020204020204" pitchFamily="34" charset="-122"/>
              </a:rPr>
              <a:t>栏外，各栏均为</a:t>
            </a:r>
            <a:r>
              <a:rPr lang="en-US" altLang="en-US" sz="2400" dirty="0" smtClean="0">
                <a:solidFill>
                  <a:srgbClr val="114F95"/>
                </a:solidFill>
                <a:latin typeface="微软雅黑" panose="020B0503020204020204" pitchFamily="34" charset="-122"/>
                <a:ea typeface="微软雅黑" panose="020B0503020204020204" pitchFamily="34" charset="-122"/>
              </a:rPr>
              <a:t>0</a:t>
            </a:r>
            <a:r>
              <a:rPr lang="zh-CN" altLang="en-US" sz="2400" dirty="0" smtClean="0">
                <a:solidFill>
                  <a:srgbClr val="114F95"/>
                </a:solidFill>
                <a:latin typeface="微软雅黑" panose="020B0503020204020204" pitchFamily="34" charset="-122"/>
                <a:ea typeface="微软雅黑" panose="020B0503020204020204" pitchFamily="34" charset="-122"/>
              </a:rPr>
              <a:t>。</a:t>
            </a:r>
            <a:endParaRPr lang="zh-CN" altLang="en-US"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endParaRPr lang="zh-CN" altLang="en-US" sz="2400" dirty="0" smtClean="0">
              <a:solidFill>
                <a:srgbClr val="114F95"/>
              </a:solidFill>
              <a:latin typeface="微软雅黑" panose="020B0503020204020204" pitchFamily="34" charset="-122"/>
              <a:ea typeface="微软雅黑" panose="020B0503020204020204" pitchFamily="34" charset="-122"/>
            </a:endParaRPr>
          </a:p>
        </p:txBody>
      </p:sp>
      <p:sp>
        <p:nvSpPr>
          <p:cNvPr id="13" name="矩形 12"/>
          <p:cNvSpPr/>
          <p:nvPr/>
        </p:nvSpPr>
        <p:spPr>
          <a:xfrm>
            <a:off x="13441" y="184566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0" y="314324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0" y="428625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0" name="矩形 9"/>
          <p:cNvSpPr/>
          <p:nvPr/>
        </p:nvSpPr>
        <p:spPr>
          <a:xfrm>
            <a:off x="0" y="5500702"/>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灯片编号占位符 3"/>
          <p:cNvSpPr>
            <a:spLocks noGrp="1"/>
          </p:cNvSpPr>
          <p:nvPr>
            <p:ph type="sldNum" sz="quarter" idx="10"/>
          </p:nvPr>
        </p:nvSpPr>
        <p:spPr bwMode="auto">
          <a:xfrm>
            <a:off x="5553755" y="418304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8290243-6641-45E1-8C45-BAD0550EE0A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5384726" y="1305389"/>
            <a:ext cx="3779912"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十、经营</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05-3</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2433" y="220486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42900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471488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12" name="Picture 3" descr="C:\Users\Administrator\Desktop\日常工作\王瑜亮\关于召开2020年全国部门决算工作会的通知\ppt\截图 - 副本\财决05-2表(1).PNG"/>
          <p:cNvPicPr>
            <a:picLocks noChangeAspect="1" noChangeArrowheads="1"/>
          </p:cNvPicPr>
          <p:nvPr/>
        </p:nvPicPr>
        <p:blipFill>
          <a:blip r:embed="rId2"/>
          <a:stretch>
            <a:fillRect/>
          </a:stretch>
        </p:blipFill>
        <p:spPr bwMode="auto">
          <a:xfrm>
            <a:off x="2000232" y="2071678"/>
            <a:ext cx="6157691" cy="3378069"/>
          </a:xfrm>
          <a:prstGeom prst="rect">
            <a:avLst/>
          </a:prstGeom>
          <a:noFill/>
        </p:spPr>
      </p:pic>
      <p:pic>
        <p:nvPicPr>
          <p:cNvPr id="13" name="Picture 4" descr="C:\Users\Administrator\Desktop\日常工作\王瑜亮\关于召开2020年全国部门决算工作会的通知\ppt\截图 - 副本\财决05-2表(2).PNG"/>
          <p:cNvPicPr>
            <a:picLocks noChangeAspect="1" noChangeArrowheads="1"/>
          </p:cNvPicPr>
          <p:nvPr/>
        </p:nvPicPr>
        <p:blipFill>
          <a:blip r:embed="rId3"/>
          <a:stretch>
            <a:fillRect/>
          </a:stretch>
        </p:blipFill>
        <p:spPr bwMode="auto">
          <a:xfrm>
            <a:off x="2285984" y="2370090"/>
            <a:ext cx="6492238" cy="3404565"/>
          </a:xfrm>
          <a:prstGeom prst="rect">
            <a:avLst/>
          </a:prstGeom>
          <a:noFill/>
        </p:spPr>
      </p:pic>
      <p:pic>
        <p:nvPicPr>
          <p:cNvPr id="14" name="Picture 2" descr="C:\Users\Administrator\Desktop\日常工作\王瑜亮\关于召开2020年全国部门决算工作会的通知\ppt\截图 - 副本\财决05-2表(3).PNG"/>
          <p:cNvPicPr>
            <a:picLocks noChangeAspect="1" noChangeArrowheads="1"/>
          </p:cNvPicPr>
          <p:nvPr/>
        </p:nvPicPr>
        <p:blipFill>
          <a:blip r:embed="rId4"/>
          <a:stretch>
            <a:fillRect/>
          </a:stretch>
        </p:blipFill>
        <p:spPr bwMode="auto">
          <a:xfrm>
            <a:off x="2428860" y="2655842"/>
            <a:ext cx="6541331" cy="3870288"/>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E5BE66C-1A7F-4B51-B2BA-AD9C42A1CED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36197" name="Rectangle 3"/>
          <p:cNvSpPr txBox="1">
            <a:spLocks noChangeArrowheads="1"/>
          </p:cNvSpPr>
          <p:nvPr/>
        </p:nvSpPr>
        <p:spPr bwMode="auto">
          <a:xfrm>
            <a:off x="1547813" y="2132930"/>
            <a:ext cx="7491412" cy="447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sz="28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本表反映单位本年度经营支出的明细情况，根据单位经营支出明细账发生数，按支出功能分类科目分“类”、“款”、“项”填列。 </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5375011" y="1268760"/>
            <a:ext cx="3779912"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十、经营</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05-3</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235743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3714752"/>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00063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8DA3718-0C95-4958-B7BE-DC4A8055039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9" name="剪去对角的矩形 18"/>
          <p:cNvSpPr/>
          <p:nvPr/>
        </p:nvSpPr>
        <p:spPr>
          <a:xfrm>
            <a:off x="5436096" y="1340693"/>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十、经营</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支出决算</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明细</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05-3</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257174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85762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0" y="5214950"/>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内容占位符 2"/>
          <p:cNvSpPr txBox="1"/>
          <p:nvPr/>
        </p:nvSpPr>
        <p:spPr bwMode="auto">
          <a:xfrm>
            <a:off x="2051720" y="2708920"/>
            <a:ext cx="6092180" cy="22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1643042" y="2428868"/>
            <a:ext cx="7023724" cy="3600986"/>
          </a:xfrm>
          <a:prstGeom prst="rect">
            <a:avLst/>
          </a:prstGeom>
        </p:spPr>
        <p:txBody>
          <a:bodyPr wrap="square">
            <a:spAutoFit/>
          </a:bodyPr>
          <a:lstStyle/>
          <a:p>
            <a:endParaRPr lang="en-US" altLang="zh-CN" dirty="0">
              <a:solidFill>
                <a:srgbClr val="114F95"/>
              </a:solidFill>
            </a:endParaRPr>
          </a:p>
          <a:p>
            <a:endParaRPr lang="en-US" altLang="zh-CN" dirty="0">
              <a:solidFill>
                <a:srgbClr val="114F95"/>
              </a:solidFill>
            </a:endParaRPr>
          </a:p>
          <a:p>
            <a:endParaRPr lang="en-US" altLang="zh-CN" dirty="0">
              <a:solidFill>
                <a:srgbClr val="114F95"/>
              </a:solidFill>
            </a:endParaRPr>
          </a:p>
          <a:p>
            <a:endParaRPr lang="en-US" altLang="zh-CN" dirty="0">
              <a:solidFill>
                <a:srgbClr val="114F95"/>
              </a:solidFill>
            </a:endParaRPr>
          </a:p>
          <a:p>
            <a:pPr eaLnBrk="1" hangingPunct="1">
              <a:lnSpc>
                <a:spcPct val="150000"/>
              </a:lnSpc>
              <a:buFont typeface="Wingdings" panose="05000000000000000000" charset="0"/>
              <a:buChar char="Ø"/>
            </a:pPr>
            <a:r>
              <a:rPr lang="zh-CN" altLang="en-US" sz="28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800" dirty="0" smtClean="0">
                <a:solidFill>
                  <a:srgbClr val="114F95"/>
                </a:solidFill>
                <a:latin typeface="微软雅黑" panose="020B0503020204020204" pitchFamily="34" charset="-122"/>
                <a:ea typeface="微软雅黑" panose="020B0503020204020204" pitchFamily="34" charset="-122"/>
              </a:rPr>
              <a:t>30311</a:t>
            </a:r>
            <a:r>
              <a:rPr lang="zh-CN" altLang="en-US" sz="28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800" dirty="0" smtClean="0">
              <a:solidFill>
                <a:srgbClr val="114F95"/>
              </a:solidFill>
              <a:latin typeface="微软雅黑" panose="020B0503020204020204" pitchFamily="34" charset="-122"/>
              <a:ea typeface="微软雅黑" panose="020B0503020204020204" pitchFamily="34" charset="-122"/>
            </a:endParaRPr>
          </a:p>
          <a:p>
            <a:endParaRPr lang="en-US" altLang="zh-CN" dirty="0">
              <a:solidFill>
                <a:srgbClr val="114F95"/>
              </a:solidFill>
            </a:endParaRPr>
          </a:p>
          <a:p>
            <a:endParaRPr lang="en-US" altLang="zh-CN" dirty="0">
              <a:solidFill>
                <a:srgbClr val="114F95"/>
              </a:solidFill>
            </a:endParaRPr>
          </a:p>
          <a:p>
            <a:endParaRPr lang="en-US" altLang="zh-CN" dirty="0">
              <a:solidFill>
                <a:srgbClr val="114F95"/>
              </a:solidFill>
            </a:endParaRPr>
          </a:p>
          <a:p>
            <a:endParaRPr lang="en-US" altLang="zh-CN" dirty="0">
              <a:solidFill>
                <a:srgbClr val="114F95"/>
              </a:solidFill>
            </a:endParaRPr>
          </a:p>
        </p:txBody>
      </p:sp>
      <p:sp>
        <p:nvSpPr>
          <p:cNvPr id="11" name="矩形 10"/>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灯片编号占位符 1"/>
          <p:cNvSpPr>
            <a:spLocks noGrp="1"/>
          </p:cNvSpPr>
          <p:nvPr>
            <p:ph type="sldNum" sz="quarter" idx="4"/>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558404" y="1841897"/>
            <a:ext cx="3796904" cy="0"/>
          </a:xfrm>
          <a:prstGeom prst="line">
            <a:avLst/>
          </a:prstGeom>
          <a:ln>
            <a:solidFill>
              <a:srgbClr val="114F95"/>
            </a:solidFill>
          </a:ln>
        </p:spPr>
        <p:style>
          <a:lnRef idx="1">
            <a:schemeClr val="accent1"/>
          </a:lnRef>
          <a:fillRef idx="0">
            <a:schemeClr val="accent1"/>
          </a:fillRef>
          <a:effectRef idx="0">
            <a:schemeClr val="accent1"/>
          </a:effectRef>
          <a:fontRef idx="minor">
            <a:schemeClr val="tx1"/>
          </a:fontRef>
        </p:style>
      </p:cxnSp>
      <p:sp>
        <p:nvSpPr>
          <p:cNvPr id="16387" name="TextBox 3"/>
          <p:cNvSpPr txBox="1"/>
          <p:nvPr/>
        </p:nvSpPr>
        <p:spPr>
          <a:xfrm>
            <a:off x="521494" y="1448991"/>
            <a:ext cx="4550572" cy="415498"/>
          </a:xfrm>
          <a:prstGeom prst="rect">
            <a:avLst/>
          </a:prstGeom>
          <a:noFill/>
          <a:ln w="9525">
            <a:noFill/>
          </a:ln>
        </p:spPr>
        <p:txBody>
          <a:bodyPr wrap="square" anchor="t" anchorCtr="0">
            <a:spAutoFit/>
          </a:bodyPr>
          <a:lstStyle/>
          <a:p>
            <a:pPr>
              <a:spcBef>
                <a:spcPct val="20000"/>
              </a:spcBef>
            </a:pPr>
            <a:r>
              <a:rPr lang="zh-CN" altLang="en-US" sz="2100" b="1" dirty="0">
                <a:solidFill>
                  <a:srgbClr val="0070C0"/>
                </a:solidFill>
                <a:latin typeface="华文新魏" panose="02010800040101010101" pitchFamily="2" charset="-122"/>
                <a:ea typeface="华文新魏" panose="02010800040101010101" pitchFamily="2" charset="-122"/>
              </a:rPr>
              <a:t>报表设计有关情况</a:t>
            </a:r>
            <a:r>
              <a:rPr lang="en-US" altLang="zh-CN" sz="2100" b="1" dirty="0">
                <a:solidFill>
                  <a:srgbClr val="0070C0"/>
                </a:solidFill>
                <a:latin typeface="华文新魏" panose="02010800040101010101" pitchFamily="2" charset="-122"/>
                <a:ea typeface="华文新魏" panose="02010800040101010101" pitchFamily="2" charset="-122"/>
              </a:rPr>
              <a:t>~</a:t>
            </a:r>
            <a:r>
              <a:rPr lang="zh-CN" altLang="en-US" sz="2100" b="1" dirty="0">
                <a:solidFill>
                  <a:srgbClr val="0070C0"/>
                </a:solidFill>
                <a:latin typeface="华文新魏" panose="02010800040101010101" pitchFamily="2" charset="-122"/>
                <a:ea typeface="华文新魏" panose="02010800040101010101" pitchFamily="2" charset="-122"/>
              </a:rPr>
              <a:t>遵循的原则</a:t>
            </a:r>
            <a:endParaRPr lang="en-US" altLang="zh-CN" sz="2100" b="1" dirty="0">
              <a:solidFill>
                <a:srgbClr val="0070C0"/>
              </a:solidFill>
              <a:latin typeface="华文新魏" panose="02010800040101010101" pitchFamily="2" charset="-122"/>
              <a:ea typeface="华文新魏" panose="02010800040101010101" pitchFamily="2" charset="-122"/>
            </a:endParaRPr>
          </a:p>
        </p:txBody>
      </p:sp>
      <p:sp>
        <p:nvSpPr>
          <p:cNvPr id="5" name="文本框 4"/>
          <p:cNvSpPr txBox="1"/>
          <p:nvPr/>
        </p:nvSpPr>
        <p:spPr>
          <a:xfrm>
            <a:off x="558403" y="2110978"/>
            <a:ext cx="7931944" cy="4001095"/>
          </a:xfrm>
          <a:prstGeom prst="rect">
            <a:avLst/>
          </a:prstGeom>
          <a:noFill/>
          <a:ln w="9525">
            <a:noFill/>
          </a:ln>
        </p:spPr>
        <p:txBody>
          <a:bodyPr anchor="t" anchorCtr="0">
            <a:spAutoFit/>
          </a:bodyPr>
          <a:lstStyle/>
          <a:p>
            <a:pPr marL="358775" indent="-358775" algn="just" eaLnBrk="0" hangingPunct="0">
              <a:buFont typeface="Wingdings" panose="05000000000000000000" pitchFamily="2" charset="2"/>
              <a:buChar char="Ø"/>
            </a:pPr>
            <a:r>
              <a:rPr lang="zh-CN" altLang="en-US" sz="2800" dirty="0">
                <a:solidFill>
                  <a:srgbClr val="FF6600"/>
                </a:solidFill>
                <a:latin typeface="华文行楷" panose="02010800040101010101" pitchFamily="2" charset="-122"/>
                <a:ea typeface="华文行楷" panose="02010800040101010101" pitchFamily="2" charset="-122"/>
              </a:rPr>
              <a:t>部门决算报表设计与部门预算对应</a:t>
            </a:r>
            <a:endParaRPr lang="en-US" altLang="zh-CN" sz="2800" dirty="0">
              <a:solidFill>
                <a:srgbClr val="FF6600"/>
              </a:solidFill>
              <a:latin typeface="华文行楷" panose="02010800040101010101" pitchFamily="2" charset="-122"/>
              <a:ea typeface="华文行楷" panose="02010800040101010101" pitchFamily="2" charset="-122"/>
            </a:endParaRPr>
          </a:p>
          <a:p>
            <a:pPr marL="358775" indent="-358775" algn="just" eaLnBrk="0" hangingPunct="0"/>
            <a:r>
              <a:rPr lang="en-US" altLang="zh-CN" dirty="0">
                <a:latin typeface="楷体_GB2312" panose="02010609030101010101" pitchFamily="49" charset="-122"/>
                <a:ea typeface="楷体_GB2312" panose="02010609030101010101" pitchFamily="49" charset="-122"/>
              </a:rPr>
              <a:t>    《</a:t>
            </a:r>
            <a:r>
              <a:rPr lang="zh-CN" altLang="en-US" dirty="0">
                <a:latin typeface="楷体_GB2312" panose="02010609030101010101" pitchFamily="49" charset="-122"/>
                <a:ea typeface="楷体_GB2312" panose="02010609030101010101" pitchFamily="49" charset="-122"/>
              </a:rPr>
              <a:t>预算法</a:t>
            </a:r>
            <a:r>
              <a:rPr lang="en-US" altLang="zh-CN" dirty="0">
                <a:latin typeface="楷体_GB2312" panose="02010609030101010101" pitchFamily="49" charset="-122"/>
                <a:ea typeface="楷体_GB2312" panose="02010609030101010101" pitchFamily="49" charset="-122"/>
              </a:rPr>
              <a:t>》</a:t>
            </a:r>
            <a:r>
              <a:rPr lang="zh-CN" altLang="en-US" dirty="0">
                <a:latin typeface="楷体_GB2312" panose="02010609030101010101" pitchFamily="49" charset="-122"/>
                <a:ea typeface="楷体_GB2312" panose="02010609030101010101" pitchFamily="49" charset="-122"/>
              </a:rPr>
              <a:t>第七十四条“决算草案应当与预算相对应，按预算数、调整预算数、决算数分别列出”。</a:t>
            </a:r>
            <a:r>
              <a:rPr lang="en-US" altLang="zh-CN" dirty="0">
                <a:latin typeface="楷体_GB2312" panose="02010609030101010101" pitchFamily="49" charset="-122"/>
                <a:ea typeface="楷体_GB2312" panose="02010609030101010101" pitchFamily="49" charset="-122"/>
              </a:rPr>
              <a:t>——</a:t>
            </a:r>
            <a:r>
              <a:rPr lang="zh-CN" altLang="en-US" dirty="0">
                <a:latin typeface="楷体_GB2312" panose="02010609030101010101" pitchFamily="49" charset="-122"/>
                <a:ea typeface="楷体_GB2312" panose="02010609030101010101" pitchFamily="49" charset="-122"/>
              </a:rPr>
              <a:t>与预算会计报表有所区别。</a:t>
            </a:r>
            <a:endParaRPr lang="en-US" altLang="zh-CN" dirty="0">
              <a:latin typeface="楷体_GB2312" panose="02010609030101010101" pitchFamily="49" charset="-122"/>
              <a:ea typeface="楷体_GB2312" panose="02010609030101010101" pitchFamily="49" charset="-122"/>
            </a:endParaRPr>
          </a:p>
          <a:p>
            <a:pPr marL="358775" indent="-358775" algn="just" eaLnBrk="0" hangingPunct="0"/>
            <a:endParaRPr lang="en-US" altLang="zh-CN" dirty="0">
              <a:latin typeface="楷体_GB2312" panose="02010609030101010101" pitchFamily="49" charset="-122"/>
              <a:ea typeface="楷体_GB2312" panose="02010609030101010101" pitchFamily="49" charset="-122"/>
            </a:endParaRPr>
          </a:p>
          <a:p>
            <a:pPr marL="358775" indent="-358775" algn="just" eaLnBrk="0" hangingPunct="0">
              <a:buFont typeface="Wingdings" panose="05000000000000000000" pitchFamily="2" charset="2"/>
              <a:buChar char="Ø"/>
            </a:pPr>
            <a:r>
              <a:rPr lang="zh-CN" altLang="en-US" sz="2800" dirty="0">
                <a:solidFill>
                  <a:srgbClr val="FF6600"/>
                </a:solidFill>
                <a:latin typeface="华文行楷" panose="02010800040101010101" pitchFamily="2" charset="-122"/>
                <a:ea typeface="华文行楷" panose="02010800040101010101" pitchFamily="2" charset="-122"/>
              </a:rPr>
              <a:t>部门决算报表编制与政府会计准则制度相符</a:t>
            </a:r>
            <a:endParaRPr lang="en-US" altLang="zh-CN" sz="2800" dirty="0">
              <a:solidFill>
                <a:srgbClr val="FF6600"/>
              </a:solidFill>
              <a:latin typeface="华文行楷" panose="02010800040101010101" pitchFamily="2" charset="-122"/>
              <a:ea typeface="华文行楷" panose="02010800040101010101" pitchFamily="2" charset="-122"/>
            </a:endParaRPr>
          </a:p>
          <a:p>
            <a:pPr marL="358775" indent="-358775" algn="just" eaLnBrk="0" hangingPunct="0"/>
            <a:r>
              <a:rPr lang="en-US" altLang="zh-CN" dirty="0">
                <a:latin typeface="楷体_GB2312" panose="02010609030101010101" pitchFamily="49" charset="-122"/>
                <a:ea typeface="楷体_GB2312" panose="02010609030101010101" pitchFamily="49" charset="-122"/>
              </a:rPr>
              <a:t>    《</a:t>
            </a:r>
            <a:r>
              <a:rPr lang="zh-CN" altLang="en-US" dirty="0">
                <a:latin typeface="楷体_GB2312" panose="02010609030101010101" pitchFamily="49" charset="-122"/>
                <a:ea typeface="楷体_GB2312" panose="02010609030101010101" pitchFamily="49" charset="-122"/>
              </a:rPr>
              <a:t>政府会计准则</a:t>
            </a:r>
            <a:r>
              <a:rPr lang="en-US" altLang="zh-CN" dirty="0">
                <a:latin typeface="楷体_GB2312" panose="02010609030101010101" pitchFamily="49" charset="-122"/>
                <a:ea typeface="楷体_GB2312" panose="02010609030101010101" pitchFamily="49" charset="-122"/>
              </a:rPr>
              <a:t>—</a:t>
            </a:r>
            <a:r>
              <a:rPr lang="zh-CN" altLang="en-US" dirty="0">
                <a:latin typeface="楷体_GB2312" panose="02010609030101010101" pitchFamily="49" charset="-122"/>
                <a:ea typeface="楷体_GB2312" panose="02010609030101010101" pitchFamily="49" charset="-122"/>
              </a:rPr>
              <a:t>基本准则</a:t>
            </a:r>
            <a:r>
              <a:rPr lang="en-US" altLang="zh-CN" dirty="0">
                <a:latin typeface="楷体_GB2312" panose="02010609030101010101" pitchFamily="49" charset="-122"/>
                <a:ea typeface="楷体_GB2312" panose="02010609030101010101" pitchFamily="49" charset="-122"/>
              </a:rPr>
              <a:t>》</a:t>
            </a:r>
            <a:r>
              <a:rPr lang="zh-CN" altLang="en-US" dirty="0">
                <a:latin typeface="楷体_GB2312" panose="02010609030101010101" pitchFamily="49" charset="-122"/>
                <a:ea typeface="楷体_GB2312" panose="02010609030101010101" pitchFamily="49" charset="-122"/>
              </a:rPr>
              <a:t>第五十六条“政府决算报告的编制主要以收付实现制为基础，以预算会计核算生成的数据为准”。</a:t>
            </a:r>
            <a:r>
              <a:rPr lang="en-US" altLang="zh-CN" dirty="0">
                <a:latin typeface="楷体_GB2312" panose="02010609030101010101" pitchFamily="49" charset="-122"/>
                <a:ea typeface="楷体_GB2312" panose="02010609030101010101" pitchFamily="49" charset="-122"/>
              </a:rPr>
              <a:t>——</a:t>
            </a:r>
            <a:r>
              <a:rPr lang="zh-CN" altLang="en-US" dirty="0">
                <a:latin typeface="楷体_GB2312" panose="02010609030101010101" pitchFamily="49" charset="-122"/>
                <a:ea typeface="楷体_GB2312" panose="02010609030101010101" pitchFamily="49" charset="-122"/>
              </a:rPr>
              <a:t>修订完善“会计科目与部门决算报表栏目对应关系表”。</a:t>
            </a:r>
            <a:endParaRPr lang="en-US" altLang="zh-CN" dirty="0">
              <a:latin typeface="楷体_GB2312" panose="02010609030101010101" pitchFamily="49" charset="-122"/>
              <a:ea typeface="楷体_GB2312" panose="02010609030101010101" pitchFamily="49" charset="-122"/>
            </a:endParaRPr>
          </a:p>
          <a:p>
            <a:pPr marL="358775" indent="-358775" algn="just" eaLnBrk="0" hangingPunct="0"/>
            <a:endParaRPr lang="en-US" altLang="zh-CN" dirty="0">
              <a:latin typeface="楷体_GB2312" panose="02010609030101010101" pitchFamily="49" charset="-122"/>
              <a:ea typeface="楷体_GB2312" panose="02010609030101010101" pitchFamily="49" charset="-122"/>
            </a:endParaRPr>
          </a:p>
          <a:p>
            <a:pPr marL="358775" indent="-358775" algn="just" eaLnBrk="0" hangingPunct="0">
              <a:buFont typeface="Wingdings" panose="05000000000000000000" pitchFamily="2" charset="2"/>
              <a:buChar char="Ø"/>
            </a:pPr>
            <a:r>
              <a:rPr lang="zh-CN" altLang="en-US" sz="2800" dirty="0">
                <a:solidFill>
                  <a:srgbClr val="FF6600"/>
                </a:solidFill>
                <a:latin typeface="华文行楷" panose="02010800040101010101" pitchFamily="2" charset="-122"/>
                <a:ea typeface="华文行楷" panose="02010800040101010101" pitchFamily="2" charset="-122"/>
              </a:rPr>
              <a:t>部门决算报表内容与其他专业报告衔接</a:t>
            </a:r>
            <a:endParaRPr lang="en-US" altLang="zh-CN" sz="2800" dirty="0">
              <a:solidFill>
                <a:srgbClr val="FF6600"/>
              </a:solidFill>
              <a:latin typeface="华文行楷" panose="02010800040101010101" pitchFamily="2" charset="-122"/>
              <a:ea typeface="华文行楷" panose="02010800040101010101" pitchFamily="2" charset="-122"/>
            </a:endParaRPr>
          </a:p>
          <a:p>
            <a:pPr marL="358775" indent="-358775" algn="just" eaLnBrk="0" hangingPunct="0"/>
            <a:r>
              <a:rPr lang="zh-CN" altLang="en-US" sz="2800" dirty="0">
                <a:latin typeface="华文行楷" panose="02010800040101010101" pitchFamily="2" charset="-122"/>
                <a:ea typeface="华文行楷" panose="02010800040101010101" pitchFamily="2" charset="-122"/>
              </a:rPr>
              <a:t>      </a:t>
            </a:r>
            <a:r>
              <a:rPr lang="zh-CN" altLang="en-US" dirty="0">
                <a:latin typeface="楷体_GB2312" panose="02010609030101010101" pitchFamily="49" charset="-122"/>
                <a:ea typeface="楷体_GB2312" panose="02010609030101010101" pitchFamily="49" charset="-122"/>
              </a:rPr>
              <a:t>部门决算报告自有体系；与政府部门财务报告、行政事业单位国有资产报告统筹考虑、合理区分。</a:t>
            </a:r>
            <a:endParaRPr lang="en-US" altLang="zh-CN" dirty="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7B4DFE4-4493-4897-83B9-EA5615D1971F}"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5448504" y="1268760"/>
            <a:ext cx="3707904"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十一、项目收入支出</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1700808"/>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5080" y="292494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22108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4875" y="5589241"/>
            <a:ext cx="1441450" cy="82800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9218" name="Picture 2" descr="C:\Users\Administrator\Desktop\日常工作\王瑜亮\关于召开2020年全国部门决算工作会的通知\ppt\截图 - 副本\财决06表.PNG"/>
          <p:cNvPicPr>
            <a:picLocks noChangeAspect="1" noChangeArrowheads="1"/>
          </p:cNvPicPr>
          <p:nvPr/>
        </p:nvPicPr>
        <p:blipFill>
          <a:blip r:embed="rId2"/>
          <a:srcRect/>
          <a:stretch>
            <a:fillRect/>
          </a:stretch>
        </p:blipFill>
        <p:spPr bwMode="auto">
          <a:xfrm>
            <a:off x="1643042" y="2643182"/>
            <a:ext cx="7493940" cy="3071834"/>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6610CFA-F791-4D4E-9A0F-0A948283E9B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112891" y="1326107"/>
            <a:ext cx="405174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十一、</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4390" name="Rectangle 3"/>
          <p:cNvSpPr txBox="1">
            <a:spLocks noChangeArrowheads="1"/>
          </p:cNvSpPr>
          <p:nvPr/>
        </p:nvSpPr>
        <p:spPr bwMode="auto">
          <a:xfrm>
            <a:off x="1547813" y="1987500"/>
            <a:ext cx="7491412"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23850" eaLnBrk="1" hangingPunct="1">
              <a:lnSpc>
                <a:spcPct val="150000"/>
              </a:lnSpc>
              <a:buFontTx/>
              <a:buNone/>
            </a:pPr>
            <a:endParaRPr lang="en-US" altLang="zh-CN" sz="1800" dirty="0">
              <a:solidFill>
                <a:srgbClr val="114F95"/>
              </a:solidFill>
              <a:latin typeface="+mn-ea"/>
              <a:ea typeface="+mn-ea"/>
            </a:endParaRPr>
          </a:p>
          <a:p>
            <a:pPr indent="323850" eaLnBrk="1" hangingPunct="1">
              <a:lnSpc>
                <a:spcPct val="150000"/>
              </a:lnSpc>
              <a:buFontTx/>
              <a:buNone/>
            </a:pPr>
            <a:endParaRPr lang="en-US" altLang="zh-CN" sz="2400" dirty="0">
              <a:solidFill>
                <a:srgbClr val="114F95"/>
              </a:solidFill>
              <a:latin typeface="微软雅黑" panose="020B0503020204020204" pitchFamily="34" charset="-122"/>
              <a:ea typeface="微软雅黑" panose="020B0503020204020204" pitchFamily="34" charset="-122"/>
            </a:endParaRPr>
          </a:p>
          <a:p>
            <a:pPr indent="323850" eaLnBrk="1" hangingPunct="1">
              <a:lnSpc>
                <a:spcPct val="150000"/>
              </a:lnSpc>
              <a:buFontTx/>
              <a:buNone/>
            </a:pPr>
            <a:r>
              <a:rPr lang="zh-CN" altLang="en-US" sz="2400" dirty="0">
                <a:solidFill>
                  <a:srgbClr val="114F95"/>
                </a:solidFill>
                <a:latin typeface="微软雅黑" panose="020B0503020204020204" pitchFamily="34" charset="-122"/>
                <a:ea typeface="微软雅黑" panose="020B0503020204020204" pitchFamily="34" charset="-122"/>
              </a:rPr>
              <a:t>本表反映单位本年度项目资金收入、支出、结转和结余情况，根据单位项目资金收支明细账的发生数，按支出功能分类科目分“类”“款”“项”并分项目逐一填列。</a:t>
            </a:r>
            <a:endParaRPr lang="zh-CN" altLang="en-US" sz="2400" dirty="0">
              <a:solidFill>
                <a:srgbClr val="114F95"/>
              </a:solidFill>
              <a:latin typeface="微软雅黑" panose="020B0503020204020204" pitchFamily="34" charset="-122"/>
              <a:ea typeface="微软雅黑" panose="020B0503020204020204" pitchFamily="34" charset="-122"/>
            </a:endParaRPr>
          </a:p>
        </p:txBody>
      </p:sp>
      <p:sp>
        <p:nvSpPr>
          <p:cNvPr id="2" name="矩形 1"/>
          <p:cNvSpPr/>
          <p:nvPr/>
        </p:nvSpPr>
        <p:spPr>
          <a:xfrm>
            <a:off x="0" y="169318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080" y="2917324"/>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21346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4875" y="5581621"/>
            <a:ext cx="1441450" cy="82800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6610CFA-F791-4D4E-9A0F-0A948283E9B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112891" y="1326107"/>
            <a:ext cx="405174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十一、</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4390" name="Rectangle 3"/>
          <p:cNvSpPr txBox="1">
            <a:spLocks noChangeArrowheads="1"/>
          </p:cNvSpPr>
          <p:nvPr/>
        </p:nvSpPr>
        <p:spPr bwMode="auto">
          <a:xfrm>
            <a:off x="1500166" y="2928934"/>
            <a:ext cx="7643834" cy="25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None/>
            </a:pPr>
            <a:endParaRPr lang="en-US" altLang="zh-CN" sz="1800" dirty="0">
              <a:solidFill>
                <a:srgbClr val="114F95"/>
              </a:solidFill>
              <a:latin typeface="+mn-ea"/>
              <a:ea typeface="+mn-ea"/>
            </a:endParaRPr>
          </a:p>
          <a:p>
            <a:pPr>
              <a:lnSpc>
                <a:spcPct val="150000"/>
              </a:lnSpc>
              <a:buNone/>
            </a:pP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用事业基金弥补收支差额”栏改为“使用非财政拨款结余”。</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2" name="矩形 1"/>
          <p:cNvSpPr/>
          <p:nvPr/>
        </p:nvSpPr>
        <p:spPr>
          <a:xfrm>
            <a:off x="0" y="170080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080" y="292494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221088"/>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4875" y="5589241"/>
            <a:ext cx="1441450" cy="828000"/>
          </a:xfrm>
          <a:prstGeom prst="rect">
            <a:avLst/>
          </a:prstGeom>
          <a:solidFill>
            <a:srgbClr val="D9D9D9"/>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6610CFA-F791-4D4E-9A0F-0A948283E9B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5112891" y="1326107"/>
            <a:ext cx="405174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十一、</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项目收入支出决算表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4390" name="Rectangle 3"/>
          <p:cNvSpPr txBox="1">
            <a:spLocks noChangeArrowheads="1"/>
          </p:cNvSpPr>
          <p:nvPr/>
        </p:nvSpPr>
        <p:spPr bwMode="auto">
          <a:xfrm>
            <a:off x="1556703" y="2118668"/>
            <a:ext cx="7491412" cy="42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323850" eaLnBrk="1" hangingPunct="1">
              <a:lnSpc>
                <a:spcPct val="150000"/>
              </a:lnSpc>
              <a:buFontTx/>
              <a:buNone/>
            </a:pPr>
            <a:endParaRPr lang="en-US" altLang="zh-CN" sz="1800" dirty="0">
              <a:latin typeface="+mn-ea"/>
              <a:ea typeface="+mn-ea"/>
            </a:endParaRPr>
          </a:p>
          <a:p>
            <a:pPr indent="323850" eaLnBrk="1" hangingPunct="1">
              <a:lnSpc>
                <a:spcPct val="150000"/>
              </a:lnSpc>
              <a:buFontTx/>
              <a:buNone/>
            </a:pPr>
            <a:endParaRPr lang="en-US" altLang="zh-CN" sz="1800" dirty="0">
              <a:latin typeface="+mn-ea"/>
              <a:ea typeface="+mn-ea"/>
            </a:endParaRPr>
          </a:p>
        </p:txBody>
      </p:sp>
      <p:sp>
        <p:nvSpPr>
          <p:cNvPr id="2050" name="Rectangle 2"/>
          <p:cNvSpPr>
            <a:spLocks noChangeArrowheads="1"/>
          </p:cNvSpPr>
          <p:nvPr/>
        </p:nvSpPr>
        <p:spPr bwMode="auto">
          <a:xfrm>
            <a:off x="1902124" y="2118671"/>
            <a:ext cx="6929486" cy="373127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endParaRPr kumimoji="0" lang="en-US" altLang="zh-CN" sz="2000" b="1"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064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kumimoji="0" lang="zh-CN" sz="20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rPr>
              <a:t>基建项目属性：中央单位基本建设项目按其属性在发展改革委安排的基建项目、中央财政安排的基建项目和其他主管部门安排的基建项目（如国防科工局安排的军工基建等）三个类别选择填列。如非基本建设项目，本项选“非基建项目”填列。</a:t>
            </a:r>
            <a:endParaRPr kumimoji="0" lang="zh-CN" sz="20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406400" algn="l" defTabSz="914400" rtl="0" eaLnBrk="0" fontAlgn="base" latinLnBrk="0" hangingPunct="0">
              <a:lnSpc>
                <a:spcPct val="150000"/>
              </a:lnSpc>
              <a:spcBef>
                <a:spcPct val="0"/>
              </a:spcBef>
              <a:spcAft>
                <a:spcPct val="0"/>
              </a:spcAft>
              <a:buClrTx/>
              <a:buSzTx/>
              <a:buFont typeface="Wingdings" panose="05000000000000000000" pitchFamily="2" charset="2"/>
              <a:buChar char="Ø"/>
            </a:pPr>
            <a:r>
              <a:rPr kumimoji="0" lang="zh-CN" altLang="en-US" sz="20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rPr>
              <a:t>有关</a:t>
            </a:r>
            <a:r>
              <a:rPr kumimoji="0" lang="zh-CN" sz="20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rPr>
              <a:t>项目明细信息，地方单位按照同级财政部门有关规定填报。</a:t>
            </a:r>
            <a:endParaRPr kumimoji="0" lang="zh-CN" sz="2000" i="0" u="none" strike="noStrike" cap="none" normalizeH="0" dirty="0">
              <a:ln>
                <a:noFill/>
              </a:ln>
              <a:solidFill>
                <a:srgbClr val="114F95"/>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0" y="170080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080" y="2924944"/>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221088"/>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4875" y="5589241"/>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03810C2-372A-49DC-B76B-60A843D5BF0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4925219" y="1291435"/>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十二、</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一般公共预算财政拨款收入支出决算表（财决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07</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0" y="221455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0" y="3357562"/>
            <a:ext cx="1428728" cy="64294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0" y="5286388"/>
            <a:ext cx="1441450" cy="62869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0" name="矩形 9"/>
          <p:cNvSpPr/>
          <p:nvPr/>
        </p:nvSpPr>
        <p:spPr>
          <a:xfrm>
            <a:off x="0" y="4357694"/>
            <a:ext cx="1428728" cy="571504"/>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42" name="Picture 2" descr="C:\Users\Administrator\Desktop\日常工作\王瑜亮\关于召开2020年全国部门决算工作会的通知\ppt\截图 - 副本\财决07表.PNG"/>
          <p:cNvPicPr>
            <a:picLocks noChangeAspect="1" noChangeArrowheads="1"/>
          </p:cNvPicPr>
          <p:nvPr/>
        </p:nvPicPr>
        <p:blipFill>
          <a:blip r:embed="rId2"/>
          <a:srcRect/>
          <a:stretch>
            <a:fillRect/>
          </a:stretch>
        </p:blipFill>
        <p:spPr bwMode="auto">
          <a:xfrm>
            <a:off x="1643042" y="2500306"/>
            <a:ext cx="7345675" cy="3429024"/>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71FDB5A-C8DA-42D3-BD60-5B8F116CDB97}"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340768"/>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十二、</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一般公共预算财政拨款收入支出决算表（财决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07</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4870" name="Rectangle 3"/>
          <p:cNvSpPr txBox="1">
            <a:spLocks noChangeArrowheads="1"/>
          </p:cNvSpPr>
          <p:nvPr/>
        </p:nvSpPr>
        <p:spPr bwMode="auto">
          <a:xfrm>
            <a:off x="1441450" y="1988840"/>
            <a:ext cx="7451030" cy="46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endParaRPr lang="en-US" altLang="zh-CN" sz="28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本表反映单位本年度从</a:t>
            </a:r>
            <a:r>
              <a:rPr lang="zh-CN" altLang="en-US" sz="2800" b="1" dirty="0">
                <a:solidFill>
                  <a:srgbClr val="C00000"/>
                </a:solidFill>
                <a:latin typeface="微软雅黑" panose="020B0503020204020204" pitchFamily="34" charset="-122"/>
                <a:ea typeface="微软雅黑" panose="020B0503020204020204" pitchFamily="34" charset="-122"/>
              </a:rPr>
              <a:t>本级财政部门</a:t>
            </a:r>
            <a:r>
              <a:rPr lang="zh-CN" altLang="en-US" sz="2800" dirty="0">
                <a:solidFill>
                  <a:srgbClr val="114F95"/>
                </a:solidFill>
                <a:latin typeface="微软雅黑" panose="020B0503020204020204" pitchFamily="34" charset="-122"/>
                <a:ea typeface="微软雅黑" panose="020B0503020204020204" pitchFamily="34" charset="-122"/>
              </a:rPr>
              <a:t>取得一般公共预算财政拨款的收入、支出、结转和结余等情况，按支出功能分类科目分“类”、“款”、“项”分析填列。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2133277"/>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357562"/>
            <a:ext cx="144000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535782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500570"/>
            <a:ext cx="1441450" cy="64294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EF14C10-1A8A-4CD3-BDF5-73B6173F52C7}"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268760"/>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十二、</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一般公共预算财政拨款收入支出决算表（财决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07</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8966" name="Rectangle 3"/>
          <p:cNvSpPr txBox="1">
            <a:spLocks noChangeArrowheads="1"/>
          </p:cNvSpPr>
          <p:nvPr/>
        </p:nvSpPr>
        <p:spPr bwMode="auto">
          <a:xfrm>
            <a:off x="2000232" y="3214686"/>
            <a:ext cx="6643734" cy="207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“日常公用经费”改为“公用经费” 。</a:t>
            </a:r>
            <a:endParaRPr lang="en-US" altLang="zh-CN" sz="20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11762" y="1980675"/>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143248"/>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1811" y="5076805"/>
            <a:ext cx="1441451"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143380"/>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EF14C10-1A8A-4CD3-BDF5-73B6173F52C7}"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268760"/>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十二、</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一般公共预算财政拨款收入支出决算表（财决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07</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8966" name="Rectangle 3"/>
          <p:cNvSpPr txBox="1">
            <a:spLocks noChangeArrowheads="1"/>
          </p:cNvSpPr>
          <p:nvPr/>
        </p:nvSpPr>
        <p:spPr bwMode="auto">
          <a:xfrm>
            <a:off x="1547664" y="2788258"/>
            <a:ext cx="749141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本年收入：填列单位本年度从</a:t>
            </a:r>
            <a:r>
              <a:rPr lang="zh-CN" altLang="en-US" sz="2000" dirty="0">
                <a:solidFill>
                  <a:srgbClr val="C00000"/>
                </a:solidFill>
                <a:latin typeface="微软雅黑" panose="020B0503020204020204" pitchFamily="34" charset="-122"/>
                <a:ea typeface="微软雅黑" panose="020B0503020204020204" pitchFamily="34" charset="-122"/>
              </a:rPr>
              <a:t>本级财政部门</a:t>
            </a:r>
            <a:r>
              <a:rPr lang="zh-CN" altLang="en-US" sz="2000" dirty="0">
                <a:solidFill>
                  <a:srgbClr val="114F95"/>
                </a:solidFill>
                <a:latin typeface="微软雅黑" panose="020B0503020204020204" pitchFamily="34" charset="-122"/>
                <a:ea typeface="微软雅黑" panose="020B0503020204020204" pitchFamily="34" charset="-122"/>
              </a:rPr>
              <a:t>取得的一般公共预算财政拨款。（</a:t>
            </a:r>
            <a:r>
              <a:rPr lang="zh-CN" altLang="en-US" sz="2000" dirty="0">
                <a:solidFill>
                  <a:srgbClr val="C00000"/>
                </a:solidFill>
                <a:latin typeface="微软雅黑" panose="020B0503020204020204" pitchFamily="34" charset="-122"/>
                <a:ea typeface="微软雅黑" panose="020B0503020204020204" pitchFamily="34" charset="-122"/>
              </a:rPr>
              <a:t>与财政部门对账一致</a:t>
            </a:r>
            <a:r>
              <a:rPr lang="zh-CN" altLang="en-US" sz="2000" dirty="0">
                <a:solidFill>
                  <a:srgbClr val="114F95"/>
                </a:solidFill>
                <a:latin typeface="微软雅黑" panose="020B0503020204020204" pitchFamily="34" charset="-122"/>
                <a:ea typeface="微软雅黑" panose="020B0503020204020204" pitchFamily="34" charset="-122"/>
              </a:rPr>
              <a:t>）</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本年支出：填列单位本年度一般公共预算财政拨款支出情况</a:t>
            </a:r>
            <a:r>
              <a:rPr lang="zh-CN" altLang="en-US" sz="2000" dirty="0" smtClean="0">
                <a:solidFill>
                  <a:srgbClr val="114F95"/>
                </a:solidFill>
                <a:latin typeface="微软雅黑" panose="020B0503020204020204" pitchFamily="34" charset="-122"/>
                <a:ea typeface="微软雅黑" panose="020B0503020204020204" pitchFamily="34" charset="-122"/>
              </a:rPr>
              <a:t>。</a:t>
            </a:r>
            <a:endParaRPr lang="zh-CN" altLang="en-US" sz="20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日常公用经费：行政单位、参公事业单位机关运行经费同此口径。</a:t>
            </a:r>
            <a:endParaRPr lang="en-US" altLang="zh-CN" sz="20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smtClean="0">
                <a:solidFill>
                  <a:srgbClr val="114F95"/>
                </a:solidFill>
                <a:latin typeface="微软雅黑" panose="020B0503020204020204" pitchFamily="34" charset="-122"/>
                <a:ea typeface="微软雅黑" panose="020B0503020204020204" pitchFamily="34" charset="-122"/>
              </a:rPr>
              <a:t>结转和结余：注意表间关系一致。</a:t>
            </a: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11762" y="1980675"/>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143248"/>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1811" y="5076805"/>
            <a:ext cx="1441451"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143380"/>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3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6D2BBE-80BC-4DF6-A4B6-D88A82F0F2D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53001" y="1332953"/>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一般公共预算财政拨款支出决算明细表（财决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2285992"/>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357826"/>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1" name="矩形 10"/>
          <p:cNvSpPr/>
          <p:nvPr/>
        </p:nvSpPr>
        <p:spPr>
          <a:xfrm>
            <a:off x="0" y="335756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4357694"/>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灯片编号占位符 3"/>
          <p:cNvSpPr txBox="1"/>
          <p:nvPr/>
        </p:nvSpPr>
        <p:spPr bwMode="auto">
          <a:xfrm>
            <a:off x="7010400" y="66119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0C8AF3B-4B02-44FC-8E21-B57C84817BB2}"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5"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550966" y="2142844"/>
            <a:ext cx="6363589" cy="3439560"/>
          </a:xfrm>
          <a:prstGeom prst="rect">
            <a:avLst/>
          </a:prstGeom>
          <a:noFill/>
          <a:ln>
            <a:noFill/>
          </a:ln>
        </p:spPr>
      </p:pic>
      <p:pic>
        <p:nvPicPr>
          <p:cNvPr id="16" name="Picture 3" descr="C:\Users\Administrator\Desktop\日常工作\王瑜亮\关于召开2020年全国部门决算工作会的通知\ppt\截图 - 副本\财决05-1表(2).PNG"/>
          <p:cNvPicPr>
            <a:picLocks noChangeAspect="1" noChangeArrowheads="1"/>
          </p:cNvPicPr>
          <p:nvPr/>
        </p:nvPicPr>
        <p:blipFill>
          <a:blip r:embed="rId3"/>
          <a:stretch>
            <a:fillRect/>
          </a:stretch>
        </p:blipFill>
        <p:spPr bwMode="auto">
          <a:xfrm>
            <a:off x="2004238" y="2387240"/>
            <a:ext cx="7054639" cy="3695698"/>
          </a:xfrm>
          <a:prstGeom prst="rect">
            <a:avLst/>
          </a:prstGeom>
          <a:noFill/>
        </p:spPr>
      </p:pic>
      <p:pic>
        <p:nvPicPr>
          <p:cNvPr id="18"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334272" y="2781300"/>
            <a:ext cx="6769392" cy="407670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3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6D2BBE-80BC-4DF6-A4B6-D88A82F0F2D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53001" y="1332953"/>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一般公共预算财政拨款支出决算明细表（财决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228599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357826"/>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1" name="矩形 10"/>
          <p:cNvSpPr/>
          <p:nvPr/>
        </p:nvSpPr>
        <p:spPr>
          <a:xfrm>
            <a:off x="0" y="3357562"/>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4357694"/>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857356" y="2571744"/>
            <a:ext cx="6786610" cy="3145476"/>
          </a:xfrm>
          <a:prstGeom prst="rect">
            <a:avLst/>
          </a:prstGeom>
        </p:spPr>
        <p:txBody>
          <a:bodyPr wrap="square">
            <a:spAutoFit/>
          </a:bodyPr>
          <a:lstStyle/>
          <a:p>
            <a:pPr indent="533400" eaLnBrk="1" hangingPunct="1">
              <a:lnSpc>
                <a:spcPct val="150000"/>
              </a:lnSpc>
              <a:spcBef>
                <a:spcPct val="20000"/>
              </a:spcBef>
            </a:pPr>
            <a:r>
              <a:rPr lang="zh-CN" altLang="en-US" sz="3200" dirty="0" smtClean="0">
                <a:solidFill>
                  <a:srgbClr val="114F95"/>
                </a:solidFill>
                <a:latin typeface="微软雅黑" panose="020B0503020204020204" pitchFamily="34" charset="-122"/>
                <a:ea typeface="微软雅黑" panose="020B0503020204020204" pitchFamily="34" charset="-122"/>
              </a:rPr>
              <a:t>本表反映单位从本级财政部门取得的一般公共预算财政拨款本年度列支的基本支出和项目支出的明细情况。</a:t>
            </a:r>
            <a:endParaRPr lang="zh-CN" altLang="en-US" sz="3200" dirty="0" smtClean="0">
              <a:solidFill>
                <a:srgbClr val="114F95"/>
              </a:solidFill>
              <a:latin typeface="微软雅黑" panose="020B0503020204020204" pitchFamily="34" charset="-122"/>
              <a:ea typeface="微软雅黑" panose="020B0503020204020204" pitchFamily="34" charset="-122"/>
            </a:endParaRPr>
          </a:p>
          <a:p>
            <a:pPr indent="533400" eaLnBrk="1" hangingPunct="1">
              <a:lnSpc>
                <a:spcPct val="150000"/>
              </a:lnSpc>
              <a:spcBef>
                <a:spcPct val="20000"/>
              </a:spcBef>
            </a:pPr>
            <a:r>
              <a:rPr lang="zh-CN" altLang="en-US" sz="3200" dirty="0" smtClean="0">
                <a:solidFill>
                  <a:srgbClr val="114F95"/>
                </a:solidFill>
                <a:latin typeface="微软雅黑" panose="020B0503020204020204" pitchFamily="34" charset="-122"/>
                <a:ea typeface="微软雅黑" panose="020B0503020204020204" pitchFamily="34" charset="-122"/>
              </a:rPr>
              <a:t>本表为自动生成表。</a:t>
            </a:r>
            <a:endParaRPr lang="zh-CN" altLang="en-US" sz="3200" dirty="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灯片编号占位符 1"/>
          <p:cNvSpPr>
            <a:spLocks noGrp="1"/>
          </p:cNvSpPr>
          <p:nvPr>
            <p:ph type="sldNum" sz="quarter" idx="4"/>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57159" y="1991916"/>
            <a:ext cx="8429683" cy="5247590"/>
          </a:xfrm>
          <a:prstGeom prst="rect">
            <a:avLst/>
          </a:prstGeom>
          <a:noFill/>
        </p:spPr>
        <p:txBody>
          <a:bodyPr wrap="square">
            <a:spAutoFit/>
          </a:bodyPr>
          <a:lstStyle/>
          <a:p>
            <a:pPr marR="0" algn="just" defTabSz="914400" eaLnBrk="0" hangingPunct="0">
              <a:buClrTx/>
              <a:buSzTx/>
              <a:buFontTx/>
              <a:buNone/>
              <a:defRPr/>
            </a:pPr>
            <a:r>
              <a:rPr kumimoji="0" lang="zh-CN" altLang="en-US"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    </a:t>
            </a:r>
            <a:endParaRPr kumimoji="0" lang="en-US" altLang="zh-CN"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endParaRPr>
          </a:p>
          <a:p>
            <a:pPr marR="0" algn="just" defTabSz="914400" eaLnBrk="0" hangingPunct="0">
              <a:buClrTx/>
              <a:buSzTx/>
              <a:buFontTx/>
              <a:buNone/>
              <a:defRPr/>
            </a:pPr>
            <a:r>
              <a:rPr lang="en-US" altLang="zh-CN" sz="2400" dirty="0" smtClean="0">
                <a:solidFill>
                  <a:srgbClr val="FF6600"/>
                </a:solidFill>
                <a:latin typeface="华文行楷" panose="02010800040101010101" pitchFamily="2" charset="-122"/>
                <a:ea typeface="华文行楷" panose="02010800040101010101" pitchFamily="2" charset="-122"/>
              </a:rPr>
              <a:t>      </a:t>
            </a:r>
            <a:r>
              <a:rPr kumimoji="0" lang="en-US" altLang="zh-CN" sz="2400"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rPr>
              <a:t>2020</a:t>
            </a:r>
            <a:r>
              <a:rPr kumimoji="0" lang="zh-CN" altLang="en-US" sz="2400"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rPr>
              <a:t>年度</a:t>
            </a:r>
            <a:r>
              <a:rPr kumimoji="0" lang="zh-CN" altLang="en-US"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部门决算报表共</a:t>
            </a:r>
            <a:r>
              <a:rPr kumimoji="0" lang="en-US" altLang="zh-CN"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22</a:t>
            </a:r>
            <a:r>
              <a:rPr kumimoji="0" lang="zh-CN" altLang="en-US"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张</a:t>
            </a:r>
            <a:r>
              <a:rPr kumimoji="0" lang="zh-CN" altLang="en-US" sz="2400"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rPr>
              <a:t>，数量与上年一致</a:t>
            </a:r>
            <a:r>
              <a:rPr lang="zh-CN" altLang="en-US" sz="2400" dirty="0" smtClean="0">
                <a:solidFill>
                  <a:srgbClr val="FF6600"/>
                </a:solidFill>
                <a:latin typeface="华文行楷" panose="02010800040101010101" pitchFamily="2" charset="-122"/>
                <a:ea typeface="华文行楷" panose="02010800040101010101" pitchFamily="2" charset="-122"/>
              </a:rPr>
              <a:t>。</a:t>
            </a:r>
            <a:r>
              <a:rPr kumimoji="0" lang="zh-CN" altLang="en-US" sz="2400"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rPr>
              <a:t>其中</a:t>
            </a:r>
            <a:r>
              <a:rPr kumimoji="0" lang="zh-CN" altLang="en-US"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：主表</a:t>
            </a:r>
            <a:r>
              <a:rPr kumimoji="0" lang="en-US" altLang="zh-CN"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18</a:t>
            </a:r>
            <a:r>
              <a:rPr kumimoji="0" lang="zh-CN" altLang="en-US"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张，侧重反映年度预算执行结果；附表</a:t>
            </a:r>
            <a:r>
              <a:rPr kumimoji="0" lang="en-US" altLang="zh-CN"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4</a:t>
            </a:r>
            <a:r>
              <a:rPr kumimoji="0" lang="zh-CN" altLang="en-US" sz="2400" kern="1200" cap="none" spc="0" normalizeH="0" baseline="0" noProof="0" dirty="0">
                <a:solidFill>
                  <a:srgbClr val="FF6600"/>
                </a:solidFill>
                <a:latin typeface="华文行楷" panose="02010800040101010101" pitchFamily="2" charset="-122"/>
                <a:ea typeface="华文行楷" panose="02010800040101010101" pitchFamily="2" charset="-122"/>
                <a:cs typeface="+mn-cs"/>
              </a:rPr>
              <a:t>张，侧重反映与预决算管理相关统计信息</a:t>
            </a:r>
            <a:r>
              <a:rPr kumimoji="0" lang="zh-CN" altLang="en-US" sz="2400" kern="1200" cap="none" spc="0" normalizeH="0" baseline="0" noProof="0" dirty="0" smtClean="0">
                <a:solidFill>
                  <a:srgbClr val="FF6600"/>
                </a:solidFill>
                <a:latin typeface="华文行楷" panose="02010800040101010101" pitchFamily="2" charset="-122"/>
                <a:ea typeface="华文行楷" panose="02010800040101010101" pitchFamily="2" charset="-122"/>
                <a:cs typeface="+mn-cs"/>
              </a:rPr>
              <a:t>。主要变动如下：</a:t>
            </a:r>
            <a:endParaRPr lang="en-US" altLang="zh-CN" sz="2400" dirty="0" smtClean="0">
              <a:solidFill>
                <a:srgbClr val="FF6600"/>
              </a:solidFill>
              <a:latin typeface="华文行楷" panose="02010800040101010101" pitchFamily="2" charset="-122"/>
              <a:ea typeface="华文行楷" panose="02010800040101010101" pitchFamily="2" charset="-122"/>
            </a:endParaRPr>
          </a:p>
          <a:p>
            <a:pPr marR="0" algn="just" defTabSz="914400" eaLnBrk="0" hangingPunct="0">
              <a:buClrTx/>
              <a:buSzTx/>
              <a:buFontTx/>
              <a:buNone/>
              <a:defRPr/>
            </a:pPr>
            <a:r>
              <a:rPr lang="en-US" altLang="zh-CN" sz="2000" b="1" dirty="0" smtClean="0">
                <a:solidFill>
                  <a:srgbClr val="FF6600"/>
                </a:solidFill>
                <a:latin typeface="华文行楷" panose="02010800040101010101" pitchFamily="2" charset="-122"/>
                <a:ea typeface="华文行楷" panose="02010800040101010101" pitchFamily="2" charset="-122"/>
              </a:rPr>
              <a:t>    </a:t>
            </a:r>
            <a:endParaRPr lang="en-US" altLang="zh-CN" sz="2000" b="1" dirty="0" smtClean="0">
              <a:solidFill>
                <a:srgbClr val="FF6600"/>
              </a:solidFill>
              <a:latin typeface="华文行楷" panose="02010800040101010101" pitchFamily="2" charset="-122"/>
              <a:ea typeface="华文行楷" panose="02010800040101010101" pitchFamily="2" charset="-122"/>
            </a:endParaRPr>
          </a:p>
          <a:p>
            <a:pPr marR="0" algn="just" defTabSz="914400" eaLnBrk="0" hangingPunct="0">
              <a:buClrTx/>
              <a:buSzTx/>
              <a:buFont typeface="Wingdings" panose="05000000000000000000" pitchFamily="2" charset="2"/>
              <a:buChar char="ü"/>
              <a:defRPr/>
            </a:pPr>
            <a:r>
              <a:rPr lang="zh-CN" altLang="en-US" sz="2000" b="1" dirty="0" smtClean="0">
                <a:latin typeface="楷体_GB2312" panose="02010609030101010101" pitchFamily="49" charset="-122"/>
                <a:ea typeface="楷体_GB2312" panose="02010609030101010101" pitchFamily="49" charset="-122"/>
              </a:rPr>
              <a:t>报送范围有所扩大。</a:t>
            </a:r>
            <a:r>
              <a:rPr lang="zh-CN" altLang="en-US" sz="2000" dirty="0" smtClean="0">
                <a:latin typeface="楷体_GB2312" panose="02010609030101010101" pitchFamily="49" charset="-122"/>
                <a:ea typeface="楷体_GB2312" panose="02010609030101010101" pitchFamily="49" charset="-122"/>
              </a:rPr>
              <a:t>组织</a:t>
            </a:r>
            <a:r>
              <a:rPr lang="en-US" sz="2000" dirty="0" smtClean="0">
                <a:latin typeface="楷体_GB2312" panose="02010609030101010101" pitchFamily="49" charset="-122"/>
                <a:ea typeface="楷体_GB2312" panose="02010609030101010101" pitchFamily="49" charset="-122"/>
              </a:rPr>
              <a:t>2020</a:t>
            </a:r>
            <a:r>
              <a:rPr lang="zh-CN" altLang="en-US" sz="2000" dirty="0" smtClean="0">
                <a:latin typeface="楷体_GB2312" panose="02010609030101010101" pitchFamily="49" charset="-122"/>
                <a:ea typeface="楷体_GB2312" panose="02010609030101010101" pitchFamily="49" charset="-122"/>
              </a:rPr>
              <a:t>年预算批复的非一级预算单位编报部门决算，对应</a:t>
            </a:r>
            <a:r>
              <a:rPr lang="en-US" sz="2000" dirty="0" smtClean="0">
                <a:latin typeface="楷体_GB2312" panose="02010609030101010101" pitchFamily="49" charset="-122"/>
                <a:ea typeface="楷体_GB2312" panose="02010609030101010101" pitchFamily="49" charset="-122"/>
              </a:rPr>
              <a:t>2020</a:t>
            </a:r>
            <a:r>
              <a:rPr lang="zh-CN" altLang="en-US" sz="2000" dirty="0" smtClean="0">
                <a:latin typeface="楷体_GB2312" panose="02010609030101010101" pitchFamily="49" charset="-122"/>
                <a:ea typeface="楷体_GB2312" panose="02010609030101010101" pitchFamily="49" charset="-122"/>
              </a:rPr>
              <a:t>年部门预算要求，主要反映一般公共预算财政拨款和政府性基金预算财政拨款收支情况。</a:t>
            </a:r>
            <a:endParaRPr lang="en-US" altLang="zh-CN" sz="2000" dirty="0" smtClean="0">
              <a:latin typeface="楷体_GB2312" panose="02010609030101010101" pitchFamily="49" charset="-122"/>
              <a:ea typeface="楷体_GB2312" panose="02010609030101010101" pitchFamily="49" charset="-122"/>
            </a:endParaRPr>
          </a:p>
          <a:p>
            <a:pPr algn="just">
              <a:defRPr/>
            </a:pPr>
            <a:r>
              <a:rPr lang="zh-CN" altLang="en-US" sz="2000" b="1" dirty="0" smtClean="0">
                <a:latin typeface="楷体_GB2312" panose="02010609030101010101" pitchFamily="49" charset="-122"/>
                <a:ea typeface="楷体_GB2312" panose="02010609030101010101" pitchFamily="49" charset="-122"/>
              </a:rPr>
              <a:t>    </a:t>
            </a:r>
            <a:endParaRPr lang="en-US" altLang="zh-CN" sz="2000" b="1" dirty="0" smtClean="0">
              <a:latin typeface="楷体_GB2312" panose="02010609030101010101" pitchFamily="49" charset="-122"/>
              <a:ea typeface="楷体_GB2312" panose="02010609030101010101" pitchFamily="49" charset="-122"/>
            </a:endParaRPr>
          </a:p>
          <a:p>
            <a:pPr algn="just">
              <a:buFont typeface="Wingdings" panose="05000000000000000000" pitchFamily="2" charset="2"/>
              <a:buChar char="ü"/>
              <a:defRPr/>
            </a:pPr>
            <a:r>
              <a:rPr lang="zh-CN" altLang="en-US" sz="2000" b="1" dirty="0" smtClean="0">
                <a:latin typeface="楷体_GB2312" panose="02010609030101010101" pitchFamily="49" charset="-122"/>
                <a:ea typeface="楷体_GB2312" panose="02010609030101010101" pitchFamily="49" charset="-122"/>
              </a:rPr>
              <a:t>修改指标名称。</a:t>
            </a:r>
            <a:r>
              <a:rPr lang="zh-CN" altLang="en-US" sz="2000" dirty="0" smtClean="0">
                <a:latin typeface="楷体_GB2312" panose="02010609030101010101" pitchFamily="49" charset="-122"/>
                <a:ea typeface="楷体_GB2312" panose="02010609030101010101" pitchFamily="49" charset="-122"/>
              </a:rPr>
              <a:t>根据</a:t>
            </a:r>
            <a:r>
              <a:rPr lang="en-US" sz="2000" dirty="0" smtClean="0">
                <a:latin typeface="楷体_GB2312" panose="02010609030101010101" pitchFamily="49" charset="-122"/>
                <a:ea typeface="楷体_GB2312" panose="02010609030101010101" pitchFamily="49" charset="-122"/>
              </a:rPr>
              <a:t>2020</a:t>
            </a:r>
            <a:r>
              <a:rPr lang="zh-CN" altLang="en-US" sz="2000" dirty="0" smtClean="0">
                <a:latin typeface="楷体_GB2312" panose="02010609030101010101" pitchFamily="49" charset="-122"/>
                <a:ea typeface="楷体_GB2312" panose="02010609030101010101" pitchFamily="49" charset="-122"/>
              </a:rPr>
              <a:t>年度部门预算报表，将原报表项目“用事业基金弥补收支差额”修改为“使用非财政拨款结余”，指标口径保持不变。</a:t>
            </a:r>
            <a:endParaRPr lang="zh-CN" altLang="en-US" sz="2000" dirty="0" smtClean="0">
              <a:latin typeface="楷体_GB2312" panose="02010609030101010101" pitchFamily="49" charset="-122"/>
              <a:ea typeface="楷体_GB2312" panose="02010609030101010101" pitchFamily="49" charset="-122"/>
            </a:endParaRPr>
          </a:p>
          <a:p>
            <a:pPr algn="just">
              <a:defRPr/>
            </a:pPr>
            <a:endParaRPr lang="zh-CN" altLang="en-US" sz="2000" dirty="0" smtClean="0"/>
          </a:p>
          <a:p>
            <a:pPr marR="0" algn="just" defTabSz="914400" eaLnBrk="0" hangingPunct="0">
              <a:buClrTx/>
              <a:buSzTx/>
              <a:buFontTx/>
              <a:buNone/>
              <a:defRPr/>
            </a:pPr>
            <a:endParaRPr kumimoji="0" lang="en-US" altLang="zh-CN" kern="1200" cap="none" spc="0" normalizeH="0" baseline="0" noProof="0" dirty="0">
              <a:solidFill>
                <a:srgbClr val="FF660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300" kern="1200" cap="none" spc="0" normalizeH="0" baseline="0" noProof="0" dirty="0">
              <a:latin typeface="楷体_GB2312" panose="02010609030101010101" pitchFamily="49" charset="-122"/>
              <a:ea typeface="楷体_GB2312" panose="02010609030101010101" pitchFamily="49"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p:txBody>
      </p:sp>
      <p:cxnSp>
        <p:nvCxnSpPr>
          <p:cNvPr id="6" name="直接连接符 5"/>
          <p:cNvCxnSpPr/>
          <p:nvPr/>
        </p:nvCxnSpPr>
        <p:spPr>
          <a:xfrm flipH="1">
            <a:off x="558404" y="1841897"/>
            <a:ext cx="3796904" cy="0"/>
          </a:xfrm>
          <a:prstGeom prst="line">
            <a:avLst/>
          </a:prstGeom>
          <a:ln>
            <a:solidFill>
              <a:srgbClr val="114F95"/>
            </a:solidFill>
          </a:ln>
        </p:spPr>
        <p:style>
          <a:lnRef idx="1">
            <a:schemeClr val="accent1"/>
          </a:lnRef>
          <a:fillRef idx="0">
            <a:schemeClr val="accent1"/>
          </a:fillRef>
          <a:effectRef idx="0">
            <a:schemeClr val="accent1"/>
          </a:effectRef>
          <a:fontRef idx="minor">
            <a:schemeClr val="tx1"/>
          </a:fontRef>
        </p:style>
      </p:cxnSp>
      <p:sp>
        <p:nvSpPr>
          <p:cNvPr id="17412" name="TextBox 3"/>
          <p:cNvSpPr txBox="1"/>
          <p:nvPr/>
        </p:nvSpPr>
        <p:spPr>
          <a:xfrm>
            <a:off x="521494" y="1448991"/>
            <a:ext cx="3870722" cy="414020"/>
          </a:xfrm>
          <a:prstGeom prst="rect">
            <a:avLst/>
          </a:prstGeom>
          <a:noFill/>
          <a:ln w="9525">
            <a:noFill/>
          </a:ln>
        </p:spPr>
        <p:txBody>
          <a:bodyPr anchor="t" anchorCtr="0">
            <a:spAutoFit/>
          </a:bodyPr>
          <a:lstStyle/>
          <a:p>
            <a:pPr>
              <a:spcBef>
                <a:spcPct val="20000"/>
              </a:spcBef>
            </a:pPr>
            <a:r>
              <a:rPr lang="zh-CN" altLang="en-US" sz="2100" b="1" dirty="0">
                <a:solidFill>
                  <a:srgbClr val="0070C0"/>
                </a:solidFill>
                <a:latin typeface="华文新魏" panose="02010800040101010101" pitchFamily="2" charset="-122"/>
                <a:ea typeface="华文新魏" panose="02010800040101010101" pitchFamily="2" charset="-122"/>
              </a:rPr>
              <a:t>报表设计有关情况</a:t>
            </a:r>
            <a:r>
              <a:rPr lang="en-US" altLang="zh-CN" sz="2100" b="1" dirty="0">
                <a:solidFill>
                  <a:srgbClr val="0070C0"/>
                </a:solidFill>
                <a:latin typeface="华文新魏" panose="02010800040101010101" pitchFamily="2" charset="-122"/>
                <a:ea typeface="华文新魏" panose="02010800040101010101" pitchFamily="2" charset="-122"/>
              </a:rPr>
              <a:t>~</a:t>
            </a:r>
            <a:r>
              <a:rPr lang="zh-CN" altLang="en-US" sz="2100" b="1" dirty="0">
                <a:solidFill>
                  <a:srgbClr val="0070C0"/>
                </a:solidFill>
                <a:latin typeface="华文新魏" panose="02010800040101010101" pitchFamily="2" charset="-122"/>
                <a:ea typeface="华文新魏" panose="02010800040101010101" pitchFamily="2" charset="-122"/>
              </a:rPr>
              <a:t>主要变化</a:t>
            </a:r>
            <a:endParaRPr lang="en-US" altLang="zh-CN" sz="2100" b="1" dirty="0">
              <a:solidFill>
                <a:srgbClr val="0070C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3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6D2BBE-80BC-4DF6-A4B6-D88A82F0F2D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53001" y="1332953"/>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一般公共预算财政拨款支出决算明细表（财决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228599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357826"/>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1" name="矩形 10"/>
          <p:cNvSpPr/>
          <p:nvPr/>
        </p:nvSpPr>
        <p:spPr>
          <a:xfrm>
            <a:off x="0" y="335756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4357694"/>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785918" y="2500306"/>
            <a:ext cx="7358082" cy="2308324"/>
          </a:xfrm>
          <a:prstGeom prst="rect">
            <a:avLst/>
          </a:prstGeom>
        </p:spPr>
        <p:txBody>
          <a:bodyPr wrap="square">
            <a:spAutoFit/>
          </a:bodyPr>
          <a:lstStyle/>
          <a:p>
            <a:pPr eaLnBrk="1" hangingPunct="1">
              <a:lnSpc>
                <a:spcPct val="150000"/>
              </a:lnSpc>
              <a:buFont typeface="Wingdings" panose="05000000000000000000" charset="0"/>
              <a:buChar char="Ø"/>
            </a:pPr>
            <a:endParaRPr lang="en-US" altLang="zh-CN" sz="32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r>
              <a:rPr lang="zh-CN" altLang="en-US" sz="32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3200" dirty="0" smtClean="0">
                <a:solidFill>
                  <a:srgbClr val="114F95"/>
                </a:solidFill>
                <a:latin typeface="微软雅黑" panose="020B0503020204020204" pitchFamily="34" charset="-122"/>
                <a:ea typeface="微软雅黑" panose="020B0503020204020204" pitchFamily="34" charset="-122"/>
              </a:rPr>
              <a:t>30311</a:t>
            </a:r>
            <a:r>
              <a:rPr lang="zh-CN" altLang="en-US" sz="32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3200" dirty="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3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6D2BBE-80BC-4DF6-A4B6-D88A82F0F2D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53001" y="1332953"/>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十三、</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一般公共预算财政拨款支出决算明细表（财决</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228599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5357826"/>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1" name="矩形 10"/>
          <p:cNvSpPr/>
          <p:nvPr/>
        </p:nvSpPr>
        <p:spPr>
          <a:xfrm>
            <a:off x="0" y="335756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4357694"/>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1714448" y="2500306"/>
            <a:ext cx="7429552" cy="3046988"/>
          </a:xfrm>
          <a:prstGeom prst="rect">
            <a:avLst/>
          </a:prstGeom>
        </p:spPr>
        <p:txBody>
          <a:bodyPr wrap="square">
            <a:spAutoFit/>
          </a:bodyPr>
          <a:lstStyle/>
          <a:p>
            <a:pPr eaLnBrk="1" hangingPunct="1">
              <a:lnSpc>
                <a:spcPct val="150000"/>
              </a:lnSpc>
              <a:buFont typeface="Wingdings" panose="05000000000000000000" charset="0"/>
              <a:buChar char="Ø"/>
            </a:pPr>
            <a:endParaRPr lang="en-US" altLang="zh-CN" sz="32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r>
              <a:rPr lang="zh-CN" altLang="en-US" sz="3200" dirty="0" smtClean="0">
                <a:solidFill>
                  <a:srgbClr val="114F95"/>
                </a:solidFill>
                <a:latin typeface="微软雅黑" panose="020B0503020204020204" pitchFamily="34" charset="-122"/>
                <a:ea typeface="微软雅黑" panose="020B0503020204020204" pitchFamily="34" charset="-122"/>
              </a:rPr>
              <a:t>如果报表类型≠“</a:t>
            </a:r>
            <a:r>
              <a:rPr lang="en-US" altLang="en-US" sz="3200" dirty="0" smtClean="0">
                <a:solidFill>
                  <a:srgbClr val="114F95"/>
                </a:solidFill>
                <a:latin typeface="微软雅黑" panose="020B0503020204020204" pitchFamily="34" charset="-122"/>
                <a:ea typeface="微软雅黑" panose="020B0503020204020204" pitchFamily="34" charset="-122"/>
              </a:rPr>
              <a:t>2</a:t>
            </a:r>
            <a:r>
              <a:rPr lang="zh-CN" altLang="en-US" sz="3200" dirty="0" smtClean="0">
                <a:solidFill>
                  <a:srgbClr val="114F95"/>
                </a:solidFill>
                <a:latin typeface="微软雅黑" panose="020B0503020204020204" pitchFamily="34" charset="-122"/>
                <a:ea typeface="微软雅黑" panose="020B0503020204020204" pitchFamily="34" charset="-122"/>
              </a:rPr>
              <a:t>”（调整表），则本表各栏＋财决</a:t>
            </a:r>
            <a:r>
              <a:rPr lang="en-US" altLang="en-US" sz="3200" dirty="0" smtClean="0">
                <a:solidFill>
                  <a:srgbClr val="114F95"/>
                </a:solidFill>
                <a:latin typeface="微软雅黑" panose="020B0503020204020204" pitchFamily="34" charset="-122"/>
                <a:ea typeface="微软雅黑" panose="020B0503020204020204" pitchFamily="34" charset="-122"/>
              </a:rPr>
              <a:t>10</a:t>
            </a:r>
            <a:r>
              <a:rPr lang="zh-CN" altLang="en-US" sz="3200" dirty="0" smtClean="0">
                <a:solidFill>
                  <a:srgbClr val="114F95"/>
                </a:solidFill>
                <a:latin typeface="微软雅黑" panose="020B0503020204020204" pitchFamily="34" charset="-122"/>
                <a:ea typeface="微软雅黑" panose="020B0503020204020204" pitchFamily="34" charset="-122"/>
              </a:rPr>
              <a:t>表各栏≤财决</a:t>
            </a:r>
            <a:r>
              <a:rPr lang="en-US" altLang="en-US" sz="3200" dirty="0" smtClean="0">
                <a:solidFill>
                  <a:srgbClr val="114F95"/>
                </a:solidFill>
                <a:latin typeface="微软雅黑" panose="020B0503020204020204" pitchFamily="34" charset="-122"/>
                <a:ea typeface="微软雅黑" panose="020B0503020204020204" pitchFamily="34" charset="-122"/>
              </a:rPr>
              <a:t>05</a:t>
            </a:r>
            <a:r>
              <a:rPr lang="zh-CN" altLang="en-US" sz="3200" dirty="0" smtClean="0">
                <a:solidFill>
                  <a:srgbClr val="114F95"/>
                </a:solidFill>
                <a:latin typeface="微软雅黑" panose="020B0503020204020204" pitchFamily="34" charset="-122"/>
                <a:ea typeface="微软雅黑" panose="020B0503020204020204" pitchFamily="34" charset="-122"/>
              </a:rPr>
              <a:t>表对应栏。</a:t>
            </a:r>
            <a:endParaRPr lang="zh-CN" altLang="en-US" sz="3200" dirty="0" smtClean="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剪去对角的矩形 10"/>
          <p:cNvSpPr/>
          <p:nvPr/>
        </p:nvSpPr>
        <p:spPr>
          <a:xfrm>
            <a:off x="4932363" y="1247442"/>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十四、</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一般公共预算财政拨款基本支出决算明细表（财决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2174651"/>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3357562"/>
            <a:ext cx="1441450" cy="571504"/>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0" y="5049272"/>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4143380"/>
            <a:ext cx="1441450" cy="571504"/>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6D2BBE-80BC-4DF6-A4B6-D88A82F0F2D8}"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4" name="灯片编号占位符 3"/>
          <p:cNvSpPr txBox="1"/>
          <p:nvPr/>
        </p:nvSpPr>
        <p:spPr bwMode="auto">
          <a:xfrm>
            <a:off x="7010400" y="66119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0C8AF3B-4B02-44FC-8E21-B57C84817BB2}"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5"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581835" y="2142844"/>
            <a:ext cx="6301851" cy="3439560"/>
          </a:xfrm>
          <a:prstGeom prst="rect">
            <a:avLst/>
          </a:prstGeom>
          <a:noFill/>
          <a:ln>
            <a:noFill/>
          </a:ln>
        </p:spPr>
      </p:pic>
      <p:pic>
        <p:nvPicPr>
          <p:cNvPr id="16" name="Picture 3" descr="C:\Users\Administrator\Desktop\日常工作\王瑜亮\关于召开2020年全国部门决算工作会的通知\ppt\截图 - 副本\财决05-1表(2).PNG"/>
          <p:cNvPicPr>
            <a:picLocks noChangeAspect="1" noChangeArrowheads="1"/>
          </p:cNvPicPr>
          <p:nvPr/>
        </p:nvPicPr>
        <p:blipFill>
          <a:blip r:embed="rId3"/>
          <a:stretch>
            <a:fillRect/>
          </a:stretch>
        </p:blipFill>
        <p:spPr bwMode="auto">
          <a:xfrm>
            <a:off x="2004238" y="2471429"/>
            <a:ext cx="7054639" cy="3527319"/>
          </a:xfrm>
          <a:prstGeom prst="rect">
            <a:avLst/>
          </a:prstGeom>
          <a:noFill/>
        </p:spPr>
      </p:pic>
      <p:pic>
        <p:nvPicPr>
          <p:cNvPr id="19"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334272" y="2801941"/>
            <a:ext cx="6769392" cy="4035418"/>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DE6B66D-3303-40F8-9B81-6581558B490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268760"/>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十四、</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一般公共预算财政拨款基本支出决算明细表（财决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2278" name="Rectangle 3"/>
          <p:cNvSpPr txBox="1">
            <a:spLocks noChangeArrowheads="1"/>
          </p:cNvSpPr>
          <p:nvPr/>
        </p:nvSpPr>
        <p:spPr bwMode="auto">
          <a:xfrm>
            <a:off x="1547813" y="2294504"/>
            <a:ext cx="7491412" cy="431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从本级财政部门取得的一般公共预算财政拨款本年度列支的基本支出明细情况。根据单位基本支出明细账中一般公共预算财政拨款支出的发生数，按支出功能分类科目分“类”、“款”、“项”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21431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357562"/>
            <a:ext cx="1441450" cy="642942"/>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14351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286256"/>
            <a:ext cx="1441450" cy="571504"/>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DE6B66D-3303-40F8-9B81-6581558B490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268760"/>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十四、</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一般公共预算财政拨款基本支出决算明细表（财决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2278" name="Rectangle 3"/>
          <p:cNvSpPr txBox="1">
            <a:spLocks noChangeArrowheads="1"/>
          </p:cNvSpPr>
          <p:nvPr/>
        </p:nvSpPr>
        <p:spPr bwMode="auto">
          <a:xfrm>
            <a:off x="1643042" y="2500306"/>
            <a:ext cx="7286676" cy="321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8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800" dirty="0" smtClean="0">
                <a:solidFill>
                  <a:srgbClr val="114F95"/>
                </a:solidFill>
                <a:latin typeface="微软雅黑" panose="020B0503020204020204" pitchFamily="34" charset="-122"/>
                <a:ea typeface="微软雅黑" panose="020B0503020204020204" pitchFamily="34" charset="-122"/>
              </a:rPr>
              <a:t>30311</a:t>
            </a:r>
            <a:r>
              <a:rPr lang="zh-CN" altLang="en-US" sz="28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8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21431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357562"/>
            <a:ext cx="1441450" cy="64294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14351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286256"/>
            <a:ext cx="1441450" cy="571504"/>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767838F-7ADA-4F5E-B93F-498D9E001572}"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53001" y="1290140"/>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十四、</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一般公共预算财政拨款基本支出决算明细表（财决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6374" name="Rectangle 3"/>
          <p:cNvSpPr txBox="1">
            <a:spLocks noChangeArrowheads="1"/>
          </p:cNvSpPr>
          <p:nvPr/>
        </p:nvSpPr>
        <p:spPr bwMode="auto">
          <a:xfrm>
            <a:off x="1547664" y="2127451"/>
            <a:ext cx="7491412" cy="416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endParaRPr lang="en-US" altLang="zh-CN"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114F95"/>
                </a:solidFill>
                <a:latin typeface="微软雅黑" panose="020B0503020204020204" pitchFamily="34" charset="-122"/>
                <a:ea typeface="微软雅黑" panose="020B0503020204020204" pitchFamily="34" charset="-122"/>
              </a:rPr>
              <a:t>各栏应按照支出经济分类科目规定的核算内容填列，避免误填 （各类下其他款占本类支出小计大于</a:t>
            </a:r>
            <a:r>
              <a:rPr lang="en-US" altLang="zh-CN" sz="2200" dirty="0">
                <a:solidFill>
                  <a:srgbClr val="114F95"/>
                </a:solidFill>
                <a:latin typeface="微软雅黑" panose="020B0503020204020204" pitchFamily="34" charset="-122"/>
                <a:ea typeface="微软雅黑" panose="020B0503020204020204" pitchFamily="34" charset="-122"/>
              </a:rPr>
              <a:t>30%</a:t>
            </a:r>
            <a:r>
              <a:rPr lang="zh-CN" altLang="en-US" sz="2200" dirty="0">
                <a:solidFill>
                  <a:srgbClr val="114F95"/>
                </a:solidFill>
                <a:latin typeface="微软雅黑" panose="020B0503020204020204" pitchFamily="34" charset="-122"/>
                <a:ea typeface="微软雅黑" panose="020B0503020204020204" pitchFamily="34" charset="-122"/>
              </a:rPr>
              <a:t>的，应予说明）</a:t>
            </a:r>
            <a:endParaRPr lang="zh-CN" altLang="en-US"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114F95"/>
                </a:solidFill>
                <a:latin typeface="微软雅黑" panose="020B0503020204020204" pitchFamily="34" charset="-122"/>
                <a:ea typeface="微软雅黑" panose="020B0503020204020204" pitchFamily="34" charset="-122"/>
              </a:rPr>
              <a:t>与财决</a:t>
            </a:r>
            <a:r>
              <a:rPr lang="en-US" altLang="zh-CN" sz="2200" dirty="0">
                <a:solidFill>
                  <a:srgbClr val="114F95"/>
                </a:solidFill>
                <a:latin typeface="微软雅黑" panose="020B0503020204020204" pitchFamily="34" charset="-122"/>
                <a:ea typeface="微软雅黑" panose="020B0503020204020204" pitchFamily="34" charset="-122"/>
              </a:rPr>
              <a:t>05</a:t>
            </a:r>
            <a:r>
              <a:rPr lang="zh-CN" altLang="en-US" sz="2200" dirty="0">
                <a:solidFill>
                  <a:srgbClr val="114F95"/>
                </a:solidFill>
                <a:latin typeface="微软雅黑" panose="020B0503020204020204" pitchFamily="34" charset="-122"/>
                <a:ea typeface="微软雅黑" panose="020B0503020204020204" pitchFamily="34" charset="-122"/>
              </a:rPr>
              <a:t>－</a:t>
            </a:r>
            <a:r>
              <a:rPr lang="en-US" altLang="zh-CN" sz="2200" dirty="0">
                <a:solidFill>
                  <a:srgbClr val="114F95"/>
                </a:solidFill>
                <a:latin typeface="微软雅黑" panose="020B0503020204020204" pitchFamily="34" charset="-122"/>
                <a:ea typeface="微软雅黑" panose="020B0503020204020204" pitchFamily="34" charset="-122"/>
              </a:rPr>
              <a:t>1</a:t>
            </a:r>
            <a:r>
              <a:rPr lang="zh-CN" altLang="en-US" sz="2200" dirty="0">
                <a:solidFill>
                  <a:srgbClr val="114F95"/>
                </a:solidFill>
                <a:latin typeface="微软雅黑" panose="020B0503020204020204" pitchFamily="34" charset="-122"/>
                <a:ea typeface="微软雅黑" panose="020B0503020204020204" pitchFamily="34" charset="-122"/>
              </a:rPr>
              <a:t>表对应数据的对比衔接：总体上是小于等于前表的关系</a:t>
            </a:r>
            <a:endParaRPr lang="zh-CN" altLang="en-US"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None/>
            </a:pPr>
            <a:endParaRPr lang="zh-CN" altLang="en-US" sz="22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1998021"/>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00037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072074"/>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000504"/>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C6F9F8F-0254-4F76-B781-702E27BE2CB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53001" y="1293992"/>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十五、</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一般公共预算财政拨款项目支出决算明细表（财决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2458" y="1502416"/>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285293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414908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0" y="5589241"/>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灯片编号占位符 3"/>
          <p:cNvSpPr txBox="1"/>
          <p:nvPr/>
        </p:nvSpPr>
        <p:spPr bwMode="auto">
          <a:xfrm>
            <a:off x="7031038" y="66119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6D2BBE-80BC-4DF6-A4B6-D88A82F0F2D8}"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4"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550966" y="2275418"/>
            <a:ext cx="6363589" cy="3174412"/>
          </a:xfrm>
          <a:prstGeom prst="rect">
            <a:avLst/>
          </a:prstGeom>
          <a:noFill/>
          <a:ln>
            <a:noFill/>
          </a:ln>
        </p:spPr>
      </p:pic>
      <p:pic>
        <p:nvPicPr>
          <p:cNvPr id="15" name="Picture 3" descr="C:\Users\Administrator\Desktop\日常工作\王瑜亮\关于召开2020年全国部门决算工作会的通知\ppt\截图 - 副本\财决05-1表(2).PNG"/>
          <p:cNvPicPr>
            <a:picLocks noChangeAspect="1" noChangeArrowheads="1"/>
          </p:cNvPicPr>
          <p:nvPr/>
        </p:nvPicPr>
        <p:blipFill>
          <a:blip r:embed="rId3"/>
          <a:stretch>
            <a:fillRect/>
          </a:stretch>
        </p:blipFill>
        <p:spPr bwMode="auto">
          <a:xfrm>
            <a:off x="1928794" y="2571744"/>
            <a:ext cx="7054639" cy="3369849"/>
          </a:xfrm>
          <a:prstGeom prst="rect">
            <a:avLst/>
          </a:prstGeom>
          <a:noFill/>
        </p:spPr>
      </p:pic>
      <p:pic>
        <p:nvPicPr>
          <p:cNvPr id="16"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285984" y="2857496"/>
            <a:ext cx="6769392" cy="372230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灯片编号占位符 3"/>
          <p:cNvSpPr>
            <a:spLocks noGrp="1"/>
          </p:cNvSpPr>
          <p:nvPr>
            <p:ph type="sldNum" sz="quarter" idx="10"/>
          </p:nvPr>
        </p:nvSpPr>
        <p:spPr bwMode="auto">
          <a:xfrm>
            <a:off x="7031038" y="66119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C60CD46-0895-4B7A-8531-CFDCFB6EFF49}"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752"/>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十五、</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一般公共预算财政拨款项目支出决算明细表（财决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0470" name="Rectangle 3"/>
          <p:cNvSpPr txBox="1">
            <a:spLocks noChangeArrowheads="1"/>
          </p:cNvSpPr>
          <p:nvPr/>
        </p:nvSpPr>
        <p:spPr bwMode="auto">
          <a:xfrm>
            <a:off x="1547813" y="2132856"/>
            <a:ext cx="7491412" cy="4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本表反映单位从本级财政部门取得的一般公共预算财政拨款本年度列支的项目支出明细情况，按支出功能分类科目分“类”、“款”、“项”并分项目填列。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12458" y="15024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2708920"/>
            <a:ext cx="1441450" cy="82800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414908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589241"/>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8DF084A-FD1D-4493-9C64-B59711CD8185}"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3" name="剪去对角的矩形 12"/>
          <p:cNvSpPr/>
          <p:nvPr/>
        </p:nvSpPr>
        <p:spPr>
          <a:xfrm>
            <a:off x="4932040" y="1183481"/>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十五、</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一般公共预算财政拨款项目支出决算明细表（财决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内容占位符 2"/>
          <p:cNvSpPr txBox="1"/>
          <p:nvPr/>
        </p:nvSpPr>
        <p:spPr bwMode="auto">
          <a:xfrm>
            <a:off x="1714480" y="2357430"/>
            <a:ext cx="7024294" cy="324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endParaRPr lang="en-US" altLang="zh-CN" sz="2400" dirty="0">
              <a:solidFill>
                <a:srgbClr val="114F95"/>
              </a:solidFill>
            </a:endParaRPr>
          </a:p>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4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12458" y="15024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0" y="285243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0" y="4149080"/>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51748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1A97A29-1B87-43C1-992C-8D3780F29FDD}"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十五、</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一般公共预算财政拨款项目支出决算明细表（财决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08</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4566" name="Rectangle 3"/>
          <p:cNvSpPr txBox="1">
            <a:spLocks noChangeArrowheads="1"/>
          </p:cNvSpPr>
          <p:nvPr/>
        </p:nvSpPr>
        <p:spPr bwMode="auto">
          <a:xfrm>
            <a:off x="1652588" y="2180674"/>
            <a:ext cx="7491412" cy="398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28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各栏应按照支出经济分类科目规定的核算内容填列，避免误填 （各类下其他款占本类支出小计大于</a:t>
            </a:r>
            <a:r>
              <a:rPr lang="en-US" altLang="zh-CN" sz="2000" dirty="0">
                <a:solidFill>
                  <a:srgbClr val="114F95"/>
                </a:solidFill>
                <a:latin typeface="微软雅黑" panose="020B0503020204020204" pitchFamily="34" charset="-122"/>
                <a:ea typeface="微软雅黑" panose="020B0503020204020204" pitchFamily="34" charset="-122"/>
              </a:rPr>
              <a:t>30%</a:t>
            </a:r>
            <a:r>
              <a:rPr lang="zh-CN" altLang="en-US" sz="2000" dirty="0">
                <a:solidFill>
                  <a:srgbClr val="114F95"/>
                </a:solidFill>
                <a:latin typeface="微软雅黑" panose="020B0503020204020204" pitchFamily="34" charset="-122"/>
                <a:ea typeface="微软雅黑" panose="020B0503020204020204" pitchFamily="34" charset="-122"/>
              </a:rPr>
              <a:t>的，应予说明）</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ts val="28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与财决</a:t>
            </a:r>
            <a:r>
              <a:rPr lang="en-US" altLang="zh-CN" sz="2000" dirty="0">
                <a:solidFill>
                  <a:srgbClr val="114F95"/>
                </a:solidFill>
                <a:latin typeface="微软雅黑" panose="020B0503020204020204" pitchFamily="34" charset="-122"/>
                <a:ea typeface="微软雅黑" panose="020B0503020204020204" pitchFamily="34" charset="-122"/>
              </a:rPr>
              <a:t>05</a:t>
            </a:r>
            <a:r>
              <a:rPr lang="zh-CN" altLang="en-US" sz="2000" dirty="0">
                <a:solidFill>
                  <a:srgbClr val="114F95"/>
                </a:solidFill>
                <a:latin typeface="微软雅黑" panose="020B0503020204020204" pitchFamily="34" charset="-122"/>
                <a:ea typeface="微软雅黑" panose="020B0503020204020204" pitchFamily="34" charset="-122"/>
              </a:rPr>
              <a:t>－</a:t>
            </a:r>
            <a:r>
              <a:rPr lang="en-US" altLang="zh-CN" sz="2000" dirty="0">
                <a:solidFill>
                  <a:srgbClr val="114F95"/>
                </a:solidFill>
                <a:latin typeface="微软雅黑" panose="020B0503020204020204" pitchFamily="34" charset="-122"/>
                <a:ea typeface="微软雅黑" panose="020B0503020204020204" pitchFamily="34" charset="-122"/>
              </a:rPr>
              <a:t>2</a:t>
            </a:r>
            <a:r>
              <a:rPr lang="zh-CN" altLang="en-US" sz="2000" dirty="0">
                <a:solidFill>
                  <a:srgbClr val="114F95"/>
                </a:solidFill>
                <a:latin typeface="微软雅黑" panose="020B0503020204020204" pitchFamily="34" charset="-122"/>
                <a:ea typeface="微软雅黑" panose="020B0503020204020204" pitchFamily="34" charset="-122"/>
              </a:rPr>
              <a:t>表对应数据的对比衔接：总体上是小于等于前表的关系</a:t>
            </a:r>
            <a:endParaRPr lang="en-US" altLang="zh-CN" sz="2000" dirty="0">
              <a:solidFill>
                <a:srgbClr val="114F95"/>
              </a:solidFill>
              <a:latin typeface="微软雅黑" panose="020B0503020204020204" pitchFamily="34" charset="-122"/>
              <a:ea typeface="微软雅黑" panose="020B0503020204020204" pitchFamily="34" charset="-122"/>
            </a:endParaRPr>
          </a:p>
          <a:p>
            <a:pPr>
              <a:lnSpc>
                <a:spcPts val="28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基建项目属性：中央单位基本建设项目按其属性在发展改革委安排的基建项目、中央财政安排的基建项目和其他主管部门安排的基建项目（如国防科工局安排的军工基建等）三个类别选择填列。如非基本建设项目，本项选“非基建项目”填列。</a:t>
            </a:r>
            <a:endParaRPr lang="zh-CN" altLang="en-US" sz="2000" dirty="0">
              <a:solidFill>
                <a:srgbClr val="114F95"/>
              </a:solidFill>
              <a:latin typeface="微软雅黑" panose="020B0503020204020204" pitchFamily="34" charset="-122"/>
              <a:ea typeface="微软雅黑" panose="020B0503020204020204" pitchFamily="34" charset="-122"/>
            </a:endParaRPr>
          </a:p>
          <a:p>
            <a:pPr>
              <a:lnSpc>
                <a:spcPts val="28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有关项目明细信息，地方单位按照同级财政部门有关规定填报。</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endParaRPr lang="zh-CN" altLang="en-US" sz="2000" dirty="0">
              <a:solidFill>
                <a:srgbClr val="114F95"/>
              </a:solidFill>
              <a:latin typeface="微软雅黑" panose="020B0503020204020204" pitchFamily="34" charset="-122"/>
              <a:ea typeface="微软雅黑" panose="020B0503020204020204" pitchFamily="34" charset="-122"/>
            </a:endParaRPr>
          </a:p>
        </p:txBody>
      </p:sp>
      <p:sp>
        <p:nvSpPr>
          <p:cNvPr id="3" name="矩形 2"/>
          <p:cNvSpPr/>
          <p:nvPr/>
        </p:nvSpPr>
        <p:spPr>
          <a:xfrm>
            <a:off x="12458" y="1502416"/>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0" y="285243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eaLnBrk="1" hangingPunct="1">
              <a:buClrTx/>
              <a:buSzTx/>
              <a:buFontTx/>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编制说明</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0" y="4149080"/>
            <a:ext cx="1441450" cy="82800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0" y="5445224"/>
            <a:ext cx="1441450" cy="828000"/>
          </a:xfrm>
          <a:prstGeom prst="rect">
            <a:avLst/>
          </a:prstGeom>
          <a:solidFill>
            <a:srgbClr val="114F9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灯片编号占位符 1"/>
          <p:cNvSpPr>
            <a:spLocks noGrp="1"/>
          </p:cNvSpPr>
          <p:nvPr>
            <p:ph type="sldNum" sz="quarter" idx="4"/>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58403" y="2000241"/>
            <a:ext cx="8157001" cy="5093702"/>
          </a:xfrm>
          <a:prstGeom prst="rect">
            <a:avLst/>
          </a:prstGeom>
          <a:noFill/>
        </p:spPr>
        <p:txBody>
          <a:bodyPr wrap="square">
            <a:spAutoFit/>
          </a:bodyPr>
          <a:lstStyle/>
          <a:p>
            <a:pPr algn="just">
              <a:defRPr/>
            </a:pPr>
            <a:r>
              <a:rPr lang="zh-CN" altLang="en-US" sz="2000" dirty="0" smtClean="0">
                <a:latin typeface="楷体_GB2312" panose="02010609030101010101" pitchFamily="49" charset="-122"/>
                <a:ea typeface="楷体_GB2312" panose="02010609030101010101" pitchFamily="49" charset="-122"/>
              </a:rPr>
              <a:t>    </a:t>
            </a:r>
            <a:endParaRPr lang="en-US" altLang="zh-CN" sz="2000" dirty="0" smtClean="0">
              <a:latin typeface="楷体_GB2312" panose="02010609030101010101" pitchFamily="49" charset="-122"/>
              <a:ea typeface="楷体_GB2312" panose="02010609030101010101" pitchFamily="49" charset="-122"/>
            </a:endParaRPr>
          </a:p>
          <a:p>
            <a:pPr algn="just">
              <a:buFont typeface="Wingdings" panose="05000000000000000000" pitchFamily="2" charset="2"/>
              <a:buChar char="ü"/>
              <a:defRPr/>
            </a:pPr>
            <a:r>
              <a:rPr lang="zh-CN" altLang="en-US" sz="2000" b="1" dirty="0" smtClean="0">
                <a:latin typeface="楷体_GB2312" panose="02010609030101010101" pitchFamily="49" charset="-122"/>
                <a:ea typeface="楷体_GB2312" panose="02010609030101010101" pitchFamily="49" charset="-122"/>
              </a:rPr>
              <a:t>补充完善预算管理所需指标。</a:t>
            </a:r>
            <a:r>
              <a:rPr lang="zh-CN" altLang="en-US" sz="2000" dirty="0" smtClean="0">
                <a:latin typeface="楷体_GB2312" panose="02010609030101010101" pitchFamily="49" charset="-122"/>
                <a:ea typeface="楷体_GB2312" panose="02010609030101010101" pitchFamily="49" charset="-122"/>
              </a:rPr>
              <a:t>综合预算司和社会保障司意见，将原填报说明附表“其他收入明细表”修改成“其他收入等明细情况表”。左边列示其他收入明细情况，其中非本级财政拨款需列明具体来源、以何种名义从地方申请、用途等情况。右边将</a:t>
            </a:r>
            <a:r>
              <a:rPr lang="en-US" altLang="en-US" sz="2000" dirty="0" smtClean="0">
                <a:latin typeface="楷体_GB2312" panose="02010609030101010101" pitchFamily="49" charset="-122"/>
                <a:ea typeface="楷体_GB2312" panose="02010609030101010101" pitchFamily="49" charset="-122"/>
              </a:rPr>
              <a:t>“</a:t>
            </a:r>
            <a:r>
              <a:rPr lang="zh-CN" altLang="en-US" sz="2000" dirty="0" smtClean="0">
                <a:latin typeface="楷体_GB2312" panose="02010609030101010101" pitchFamily="49" charset="-122"/>
                <a:ea typeface="楷体_GB2312" panose="02010609030101010101" pitchFamily="49" charset="-122"/>
              </a:rPr>
              <a:t>由养老保险基金发放养老金的离退休人员</a:t>
            </a:r>
            <a:r>
              <a:rPr lang="en-US" altLang="en-US" sz="2000" dirty="0" smtClean="0">
                <a:latin typeface="楷体_GB2312" panose="02010609030101010101" pitchFamily="49" charset="-122"/>
                <a:ea typeface="楷体_GB2312" panose="02010609030101010101" pitchFamily="49" charset="-122"/>
              </a:rPr>
              <a:t>”</a:t>
            </a:r>
            <a:r>
              <a:rPr lang="zh-CN" altLang="en-US" sz="2000" dirty="0" smtClean="0">
                <a:latin typeface="楷体_GB2312" panose="02010609030101010101" pitchFamily="49" charset="-122"/>
                <a:ea typeface="楷体_GB2312" panose="02010609030101010101" pitchFamily="49" charset="-122"/>
              </a:rPr>
              <a:t>指标进一步细化为离休人员、财政补助退休人员、经费自理退休人员。</a:t>
            </a:r>
            <a:endParaRPr lang="en-US" altLang="zh-CN" sz="2000" dirty="0" smtClean="0">
              <a:latin typeface="楷体_GB2312" panose="02010609030101010101" pitchFamily="49" charset="-122"/>
              <a:ea typeface="楷体_GB2312" panose="02010609030101010101" pitchFamily="49" charset="-122"/>
            </a:endParaRPr>
          </a:p>
          <a:p>
            <a:pPr algn="just">
              <a:buFont typeface="Wingdings" panose="05000000000000000000" pitchFamily="2" charset="2"/>
              <a:buChar char="ü"/>
              <a:defRPr/>
            </a:pPr>
            <a:endParaRPr lang="zh-CN" altLang="en-US" sz="2000" dirty="0" smtClean="0">
              <a:latin typeface="楷体_GB2312" panose="02010609030101010101" pitchFamily="49" charset="-122"/>
              <a:ea typeface="楷体_GB2312" panose="02010609030101010101" pitchFamily="49" charset="-122"/>
            </a:endParaRPr>
          </a:p>
          <a:p>
            <a:pPr algn="just">
              <a:buFont typeface="Wingdings" panose="05000000000000000000" pitchFamily="2" charset="2"/>
              <a:buChar char="ü"/>
              <a:defRPr/>
            </a:pPr>
            <a:r>
              <a:rPr lang="zh-CN" altLang="en-US" sz="2000" b="1" dirty="0" smtClean="0">
                <a:latin typeface="楷体_GB2312" panose="02010609030101010101" pitchFamily="49" charset="-122"/>
                <a:ea typeface="楷体_GB2312" panose="02010609030101010101" pitchFamily="49" charset="-122"/>
              </a:rPr>
              <a:t>删减</a:t>
            </a:r>
            <a:r>
              <a:rPr lang="en-US" altLang="en-US" sz="2000" b="1" dirty="0" smtClean="0">
                <a:latin typeface="楷体_GB2312" panose="02010609030101010101" pitchFamily="49" charset="-122"/>
                <a:ea typeface="楷体_GB2312" panose="02010609030101010101" pitchFamily="49" charset="-122"/>
              </a:rPr>
              <a:t>1</a:t>
            </a:r>
            <a:r>
              <a:rPr lang="zh-CN" altLang="en-US" sz="2000" b="1" dirty="0" smtClean="0">
                <a:latin typeface="楷体_GB2312" panose="02010609030101010101" pitchFamily="49" charset="-122"/>
                <a:ea typeface="楷体_GB2312" panose="02010609030101010101" pitchFamily="49" charset="-122"/>
              </a:rPr>
              <a:t>张填报说明附表。</a:t>
            </a:r>
            <a:r>
              <a:rPr lang="zh-CN" altLang="en-US" sz="2000" dirty="0" smtClean="0">
                <a:latin typeface="楷体_GB2312" panose="02010609030101010101" pitchFamily="49" charset="-122"/>
                <a:ea typeface="楷体_GB2312" panose="02010609030101010101" pitchFamily="49" charset="-122"/>
              </a:rPr>
              <a:t>随着权责发生制政府综合财务报告编制工作推进，为统筹决算报告与财务报告反映内容，删减</a:t>
            </a:r>
            <a:r>
              <a:rPr lang="en-US" altLang="en-US" sz="2000" dirty="0" smtClean="0">
                <a:latin typeface="楷体_GB2312" panose="02010609030101010101" pitchFamily="49" charset="-122"/>
                <a:ea typeface="楷体_GB2312" panose="02010609030101010101" pitchFamily="49" charset="-122"/>
              </a:rPr>
              <a:t>1</a:t>
            </a:r>
            <a:r>
              <a:rPr lang="zh-CN" altLang="en-US" sz="2000" dirty="0" smtClean="0">
                <a:latin typeface="楷体_GB2312" panose="02010609030101010101" pitchFamily="49" charset="-122"/>
                <a:ea typeface="楷体_GB2312" panose="02010609030101010101" pitchFamily="49" charset="-122"/>
              </a:rPr>
              <a:t>张填报说明附表“资产负债简表”。</a:t>
            </a:r>
            <a:endParaRPr lang="zh-CN" altLang="en-US" sz="2000" dirty="0" smtClean="0">
              <a:latin typeface="楷体_GB2312" panose="02010609030101010101" pitchFamily="49" charset="-122"/>
              <a:ea typeface="楷体_GB2312" panose="02010609030101010101" pitchFamily="49" charset="-122"/>
            </a:endParaRPr>
          </a:p>
          <a:p>
            <a:pPr algn="just">
              <a:defRPr/>
            </a:pPr>
            <a:endParaRPr lang="zh-CN" altLang="en-US" sz="2000" dirty="0" smtClean="0"/>
          </a:p>
          <a:p>
            <a:pPr marR="0" algn="just" defTabSz="914400" eaLnBrk="0" hangingPunct="0">
              <a:buClrTx/>
              <a:buSzTx/>
              <a:buFontTx/>
              <a:buNone/>
              <a:defRPr/>
            </a:pPr>
            <a:endParaRPr kumimoji="0" lang="en-US" altLang="zh-CN" kern="1200" cap="none" spc="0" normalizeH="0" baseline="0" noProof="0" dirty="0">
              <a:solidFill>
                <a:srgbClr val="FF660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300" kern="1200" cap="none" spc="0" normalizeH="0" baseline="0" noProof="0" dirty="0">
              <a:latin typeface="楷体_GB2312" panose="02010609030101010101" pitchFamily="49" charset="-122"/>
              <a:ea typeface="楷体_GB2312" panose="02010609030101010101" pitchFamily="49"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a:p>
            <a:pPr marL="342900" marR="0" indent="-342900" algn="just" defTabSz="914400" eaLnBrk="0" hangingPunct="0">
              <a:buClrTx/>
              <a:buSzTx/>
              <a:buFont typeface="Wingdings" panose="05000000000000000000" pitchFamily="2" charset="2"/>
              <a:buChar char="ü"/>
              <a:defRPr/>
            </a:pPr>
            <a:endParaRPr kumimoji="0" lang="en-US" altLang="zh-CN" sz="1600" kern="1200" cap="none" spc="0" normalizeH="0" baseline="0" noProof="0" dirty="0">
              <a:solidFill>
                <a:srgbClr val="7030A0"/>
              </a:solidFill>
              <a:latin typeface="华文行楷" panose="02010800040101010101" pitchFamily="2" charset="-122"/>
              <a:ea typeface="华文行楷" panose="02010800040101010101" pitchFamily="2" charset="-122"/>
              <a:cs typeface="+mn-cs"/>
            </a:endParaRPr>
          </a:p>
        </p:txBody>
      </p:sp>
      <p:cxnSp>
        <p:nvCxnSpPr>
          <p:cNvPr id="6" name="直接连接符 5"/>
          <p:cNvCxnSpPr/>
          <p:nvPr/>
        </p:nvCxnSpPr>
        <p:spPr>
          <a:xfrm flipH="1">
            <a:off x="558404" y="1841897"/>
            <a:ext cx="3796904" cy="0"/>
          </a:xfrm>
          <a:prstGeom prst="line">
            <a:avLst/>
          </a:prstGeom>
          <a:ln>
            <a:solidFill>
              <a:srgbClr val="114F95"/>
            </a:solidFill>
          </a:ln>
        </p:spPr>
        <p:style>
          <a:lnRef idx="1">
            <a:schemeClr val="accent1"/>
          </a:lnRef>
          <a:fillRef idx="0">
            <a:schemeClr val="accent1"/>
          </a:fillRef>
          <a:effectRef idx="0">
            <a:schemeClr val="accent1"/>
          </a:effectRef>
          <a:fontRef idx="minor">
            <a:schemeClr val="tx1"/>
          </a:fontRef>
        </p:style>
      </p:cxnSp>
      <p:sp>
        <p:nvSpPr>
          <p:cNvPr id="17412" name="TextBox 3"/>
          <p:cNvSpPr txBox="1"/>
          <p:nvPr/>
        </p:nvSpPr>
        <p:spPr>
          <a:xfrm>
            <a:off x="521494" y="1448991"/>
            <a:ext cx="3870722" cy="414020"/>
          </a:xfrm>
          <a:prstGeom prst="rect">
            <a:avLst/>
          </a:prstGeom>
          <a:noFill/>
          <a:ln w="9525">
            <a:noFill/>
          </a:ln>
        </p:spPr>
        <p:txBody>
          <a:bodyPr anchor="t" anchorCtr="0">
            <a:spAutoFit/>
          </a:bodyPr>
          <a:lstStyle/>
          <a:p>
            <a:pPr>
              <a:spcBef>
                <a:spcPct val="20000"/>
              </a:spcBef>
            </a:pPr>
            <a:r>
              <a:rPr lang="zh-CN" altLang="en-US" sz="2100" b="1" dirty="0">
                <a:solidFill>
                  <a:srgbClr val="0070C0"/>
                </a:solidFill>
                <a:latin typeface="华文新魏" panose="02010800040101010101" pitchFamily="2" charset="-122"/>
                <a:ea typeface="华文新魏" panose="02010800040101010101" pitchFamily="2" charset="-122"/>
              </a:rPr>
              <a:t>报表设计有关情况</a:t>
            </a:r>
            <a:r>
              <a:rPr lang="en-US" altLang="zh-CN" sz="2100" b="1" dirty="0">
                <a:solidFill>
                  <a:srgbClr val="0070C0"/>
                </a:solidFill>
                <a:latin typeface="华文新魏" panose="02010800040101010101" pitchFamily="2" charset="-122"/>
                <a:ea typeface="华文新魏" panose="02010800040101010101" pitchFamily="2" charset="-122"/>
              </a:rPr>
              <a:t>~</a:t>
            </a:r>
            <a:r>
              <a:rPr lang="zh-CN" altLang="en-US" sz="2100" b="1" dirty="0">
                <a:solidFill>
                  <a:srgbClr val="0070C0"/>
                </a:solidFill>
                <a:latin typeface="华文新魏" panose="02010800040101010101" pitchFamily="2" charset="-122"/>
                <a:ea typeface="华文新魏" panose="02010800040101010101" pitchFamily="2" charset="-122"/>
              </a:rPr>
              <a:t>主要变化</a:t>
            </a:r>
            <a:endParaRPr lang="en-US" altLang="zh-CN" sz="2100" b="1" dirty="0">
              <a:solidFill>
                <a:srgbClr val="0070C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3DC8279-4731-460B-A7B3-B1E9F467FC5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十六、</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政府性基金预算财政拨款收入支出决算表（财决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09</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357430"/>
            <a:ext cx="1453908" cy="3828397"/>
            <a:chOff x="0" y="1502415"/>
            <a:chExt cx="1453908" cy="4065267"/>
          </a:xfrm>
        </p:grpSpPr>
        <p:sp>
          <p:nvSpPr>
            <p:cNvPr id="15" name="矩形 14"/>
            <p:cNvSpPr/>
            <p:nvPr/>
          </p:nvSpPr>
          <p:spPr>
            <a:xfrm>
              <a:off x="12458" y="1502415"/>
              <a:ext cx="1441450" cy="87923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2724234"/>
              <a:ext cx="1428728" cy="7585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4688452"/>
              <a:ext cx="1441450" cy="87923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0" name="矩形 9"/>
          <p:cNvSpPr/>
          <p:nvPr/>
        </p:nvSpPr>
        <p:spPr>
          <a:xfrm>
            <a:off x="0" y="4429132"/>
            <a:ext cx="1428728"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2290" name="Picture 2" descr="C:\Users\Administrator\Desktop\日常工作\王瑜亮\关于召开2020年全国部门决算工作会的通知\ppt\截图 - 副本\财决09表.PNG"/>
          <p:cNvPicPr>
            <a:picLocks noChangeAspect="1" noChangeArrowheads="1"/>
          </p:cNvPicPr>
          <p:nvPr/>
        </p:nvPicPr>
        <p:blipFill>
          <a:blip r:embed="rId2"/>
          <a:srcRect/>
          <a:stretch>
            <a:fillRect/>
          </a:stretch>
        </p:blipFill>
        <p:spPr bwMode="auto">
          <a:xfrm>
            <a:off x="1681608" y="2714620"/>
            <a:ext cx="7462392" cy="3143272"/>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B8E2BFA-4DE7-477A-9625-76FFC430D507}"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十六、</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政府性基金预算财政拨款收入支出决算表（财决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09</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8662" name="Rectangle 3"/>
          <p:cNvSpPr txBox="1">
            <a:spLocks noChangeArrowheads="1"/>
          </p:cNvSpPr>
          <p:nvPr/>
        </p:nvSpPr>
        <p:spPr bwMode="auto">
          <a:xfrm>
            <a:off x="1547813" y="2204864"/>
            <a:ext cx="749141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本表反映单位本年度从本级财政部门取得纳入预算管理的政府性基金预算财政拨款的收入、支出、结转和结余等情况，按支出功能分类科目分“类”、“款”、“项”分析填列。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00174"/>
            <a:ext cx="1441450" cy="4572032"/>
            <a:chOff x="0" y="1351680"/>
            <a:chExt cx="1441450" cy="4027041"/>
          </a:xfrm>
        </p:grpSpPr>
        <p:sp>
          <p:nvSpPr>
            <p:cNvPr id="10" name="矩形 9"/>
            <p:cNvSpPr/>
            <p:nvPr/>
          </p:nvSpPr>
          <p:spPr>
            <a:xfrm>
              <a:off x="0" y="135168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673054"/>
              <a:ext cx="1441450" cy="692148"/>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4812418"/>
              <a:ext cx="1441450" cy="56630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4214818"/>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B8E2BFA-4DE7-477A-9625-76FFC430D507}"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十六、</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政府性基金预算财政拨款收入支出决算表（财决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09</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8662" name="Rectangle 3"/>
          <p:cNvSpPr txBox="1">
            <a:spLocks noChangeArrowheads="1"/>
          </p:cNvSpPr>
          <p:nvPr/>
        </p:nvSpPr>
        <p:spPr bwMode="auto">
          <a:xfrm>
            <a:off x="1714480" y="2643182"/>
            <a:ext cx="707236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800" dirty="0" smtClean="0">
                <a:solidFill>
                  <a:srgbClr val="114F95"/>
                </a:solidFill>
                <a:latin typeface="微软雅黑" panose="020B0503020204020204" pitchFamily="34" charset="-122"/>
                <a:ea typeface="微软雅黑" panose="020B0503020204020204" pitchFamily="34" charset="-122"/>
              </a:rPr>
              <a:t>“日常公用经费”改为“公用经费” 。</a:t>
            </a:r>
            <a:endParaRPr lang="en-US" altLang="zh-CN" sz="28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00174"/>
            <a:ext cx="1441450" cy="4572032"/>
            <a:chOff x="0" y="1351680"/>
            <a:chExt cx="1441450" cy="4027041"/>
          </a:xfrm>
        </p:grpSpPr>
        <p:sp>
          <p:nvSpPr>
            <p:cNvPr id="10" name="矩形 9"/>
            <p:cNvSpPr/>
            <p:nvPr/>
          </p:nvSpPr>
          <p:spPr>
            <a:xfrm>
              <a:off x="0" y="135168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673054"/>
              <a:ext cx="1441450" cy="69214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4812418"/>
              <a:ext cx="1441450" cy="566303"/>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4214818"/>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F41C4DF-715A-4F5F-B7F5-B314039F5A5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752"/>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十六、</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政府性基金预算财政拨款收入支出决算表（财决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09</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071678"/>
            <a:ext cx="1441450" cy="3957464"/>
            <a:chOff x="0" y="1803467"/>
            <a:chExt cx="1441450" cy="4202321"/>
          </a:xfrm>
        </p:grpSpPr>
        <p:sp>
          <p:nvSpPr>
            <p:cNvPr id="10" name="矩形 9"/>
            <p:cNvSpPr/>
            <p:nvPr/>
          </p:nvSpPr>
          <p:spPr>
            <a:xfrm>
              <a:off x="0" y="1803467"/>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941337"/>
              <a:ext cx="1441450" cy="7585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141221"/>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Rectangle 3"/>
          <p:cNvSpPr txBox="1">
            <a:spLocks noChangeArrowheads="1"/>
          </p:cNvSpPr>
          <p:nvPr/>
        </p:nvSpPr>
        <p:spPr bwMode="auto">
          <a:xfrm>
            <a:off x="1547813" y="2060848"/>
            <a:ext cx="749141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800" dirty="0">
                <a:solidFill>
                  <a:srgbClr val="114F95"/>
                </a:solidFill>
                <a:latin typeface="微软雅黑" panose="020B0503020204020204" pitchFamily="34" charset="-122"/>
                <a:ea typeface="微软雅黑" panose="020B0503020204020204" pitchFamily="34" charset="-122"/>
              </a:rPr>
              <a:t>本年收入：填列单位本年度从</a:t>
            </a:r>
            <a:r>
              <a:rPr lang="zh-CN" altLang="en-US" sz="2800" dirty="0">
                <a:solidFill>
                  <a:srgbClr val="C00000"/>
                </a:solidFill>
                <a:latin typeface="微软雅黑" panose="020B0503020204020204" pitchFamily="34" charset="-122"/>
                <a:ea typeface="微软雅黑" panose="020B0503020204020204" pitchFamily="34" charset="-122"/>
              </a:rPr>
              <a:t>本级财政部门</a:t>
            </a:r>
            <a:r>
              <a:rPr lang="zh-CN" altLang="en-US" sz="2800" dirty="0">
                <a:solidFill>
                  <a:srgbClr val="114F95"/>
                </a:solidFill>
                <a:latin typeface="微软雅黑" panose="020B0503020204020204" pitchFamily="34" charset="-122"/>
                <a:ea typeface="微软雅黑" panose="020B0503020204020204" pitchFamily="34" charset="-122"/>
              </a:rPr>
              <a:t>取得的政府性基金预算财政拨款。</a:t>
            </a:r>
            <a:r>
              <a:rPr lang="zh-CN" altLang="en-US" sz="2800" dirty="0">
                <a:solidFill>
                  <a:srgbClr val="C00000"/>
                </a:solidFill>
                <a:latin typeface="微软雅黑" panose="020B0503020204020204" pitchFamily="34" charset="-122"/>
                <a:ea typeface="微软雅黑" panose="020B0503020204020204" pitchFamily="34" charset="-122"/>
              </a:rPr>
              <a:t>（与财政部门对账一致）</a:t>
            </a:r>
            <a:endParaRPr lang="en-US" altLang="zh-CN" sz="280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800" dirty="0">
                <a:solidFill>
                  <a:srgbClr val="114F95"/>
                </a:solidFill>
                <a:latin typeface="微软雅黑" panose="020B0503020204020204" pitchFamily="34" charset="-122"/>
                <a:ea typeface="微软雅黑" panose="020B0503020204020204" pitchFamily="34" charset="-122"/>
              </a:rPr>
              <a:t>结转和结余：注意表间关系一致。</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2" name="矩形 11"/>
          <p:cNvSpPr/>
          <p:nvPr/>
        </p:nvSpPr>
        <p:spPr>
          <a:xfrm>
            <a:off x="0" y="4143380"/>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剪去对角的矩形 11"/>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十七、</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25" name="矩形 24"/>
          <p:cNvSpPr/>
          <p:nvPr/>
        </p:nvSpPr>
        <p:spPr>
          <a:xfrm>
            <a:off x="0" y="2571744"/>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矩形 25"/>
          <p:cNvSpPr/>
          <p:nvPr/>
        </p:nvSpPr>
        <p:spPr>
          <a:xfrm>
            <a:off x="0" y="3786190"/>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0" y="4857760"/>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灯片编号占位符 3"/>
          <p:cNvSpPr txBox="1"/>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C6F9F8F-0254-4F76-B781-702E27BE2CB4}"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 name="灯片编号占位符 3"/>
          <p:cNvSpPr txBox="1"/>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6D2BBE-80BC-4DF6-A4B6-D88A82F0F2D8}" type="slidenum">
              <a:rPr kumimoji="0" lang="zh-CN" altLang="en-US" sz="12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fld>
            <a:endParaRPr kumimoji="0" lang="zh-CN" altLang="en-US" sz="1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9"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863849" y="2156355"/>
            <a:ext cx="5696547" cy="3174412"/>
          </a:xfrm>
          <a:prstGeom prst="rect">
            <a:avLst/>
          </a:prstGeom>
          <a:noFill/>
          <a:ln>
            <a:noFill/>
          </a:ln>
        </p:spPr>
      </p:pic>
      <p:pic>
        <p:nvPicPr>
          <p:cNvPr id="20" name="Picture 3" descr="C:\Users\Administrator\Desktop\日常工作\王瑜亮\关于召开2020年全国部门决算工作会的通知\ppt\截图 - 副本\财决05-1表(2).PNG"/>
          <p:cNvPicPr>
            <a:picLocks noChangeAspect="1" noChangeArrowheads="1"/>
          </p:cNvPicPr>
          <p:nvPr/>
        </p:nvPicPr>
        <p:blipFill>
          <a:blip r:embed="rId3"/>
          <a:srcRect/>
          <a:stretch>
            <a:fillRect/>
          </a:stretch>
        </p:blipFill>
        <p:spPr bwMode="auto">
          <a:xfrm>
            <a:off x="2143108" y="2500306"/>
            <a:ext cx="6465407" cy="3162673"/>
          </a:xfrm>
          <a:prstGeom prst="rect">
            <a:avLst/>
          </a:prstGeom>
          <a:noFill/>
        </p:spPr>
      </p:pic>
      <p:pic>
        <p:nvPicPr>
          <p:cNvPr id="21"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504742" y="2738433"/>
            <a:ext cx="6290599" cy="372230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998FBB0-A723-490F-AFAE-77EB948235FA}"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十七、</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4806" name="Rectangle 3"/>
          <p:cNvSpPr txBox="1">
            <a:spLocks noChangeArrowheads="1"/>
          </p:cNvSpPr>
          <p:nvPr/>
        </p:nvSpPr>
        <p:spPr bwMode="auto">
          <a:xfrm>
            <a:off x="1547664" y="2132856"/>
            <a:ext cx="749141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本表反映单位从本级财政部门取得的政府性基金预算财政拨款本年度列支的基本支出和项目支出的明细情况。</a:t>
            </a:r>
            <a:endParaRPr lang="zh-CN" altLang="en-US" sz="28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本表为自动生成表。</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264318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0" y="3714752"/>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478632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998FBB0-A723-490F-AFAE-77EB948235FA}"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十七、</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政府性基金预算财政拨款支出决算明细表（财决</a:t>
            </a:r>
            <a:r>
              <a:rPr lang="en-US"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4806" name="Rectangle 3"/>
          <p:cNvSpPr txBox="1">
            <a:spLocks noChangeArrowheads="1"/>
          </p:cNvSpPr>
          <p:nvPr/>
        </p:nvSpPr>
        <p:spPr bwMode="auto">
          <a:xfrm>
            <a:off x="1652588" y="3000348"/>
            <a:ext cx="7491412" cy="385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endParaRPr lang="en-US" altLang="zh-CN" sz="2800" dirty="0" smtClean="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400" dirty="0" smtClean="0">
              <a:solidFill>
                <a:srgbClr val="114F95"/>
              </a:solidFill>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2714620"/>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0" y="3714752"/>
            <a:ext cx="1441450" cy="71438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4786322"/>
            <a:ext cx="1441450" cy="714380"/>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F4FD27E-C255-4889-8357-FDF751EC278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十八、</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政府性基金预算财政拨款基本支出决算明细表（财决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134423"/>
            <a:ext cx="1453922" cy="3912403"/>
            <a:chOff x="0" y="1939207"/>
            <a:chExt cx="1453922" cy="4091297"/>
          </a:xfrm>
        </p:grpSpPr>
        <p:sp>
          <p:nvSpPr>
            <p:cNvPr id="13" name="矩形 12"/>
            <p:cNvSpPr/>
            <p:nvPr/>
          </p:nvSpPr>
          <p:spPr>
            <a:xfrm>
              <a:off x="0" y="1939207"/>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3292979"/>
              <a:ext cx="1441450" cy="672340"/>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12472" y="5165938"/>
              <a:ext cx="1441450" cy="864566"/>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矩形 10"/>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8" name="矩形 17"/>
          <p:cNvSpPr/>
          <p:nvPr/>
        </p:nvSpPr>
        <p:spPr>
          <a:xfrm>
            <a:off x="0" y="4286256"/>
            <a:ext cx="1441450" cy="642942"/>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5"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863849" y="2242936"/>
            <a:ext cx="5696547" cy="3001249"/>
          </a:xfrm>
          <a:prstGeom prst="rect">
            <a:avLst/>
          </a:prstGeom>
          <a:noFill/>
          <a:ln>
            <a:noFill/>
          </a:ln>
        </p:spPr>
      </p:pic>
      <p:pic>
        <p:nvPicPr>
          <p:cNvPr id="16" name="Picture 3" descr="C:\Users\Administrator\Desktop\日常工作\王瑜亮\关于召开2020年全国部门决算工作会的通知\ppt\截图 - 副本\财决05-1表(2).PNG"/>
          <p:cNvPicPr>
            <a:picLocks noChangeAspect="1" noChangeArrowheads="1"/>
          </p:cNvPicPr>
          <p:nvPr/>
        </p:nvPicPr>
        <p:blipFill>
          <a:blip r:embed="rId3"/>
          <a:srcRect l="1087"/>
          <a:stretch>
            <a:fillRect/>
          </a:stretch>
        </p:blipFill>
        <p:spPr bwMode="auto">
          <a:xfrm>
            <a:off x="2071670" y="2500306"/>
            <a:ext cx="6368970" cy="3369849"/>
          </a:xfrm>
          <a:prstGeom prst="rect">
            <a:avLst/>
          </a:prstGeom>
          <a:noFill/>
        </p:spPr>
      </p:pic>
      <p:pic>
        <p:nvPicPr>
          <p:cNvPr id="17"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504742" y="2744551"/>
            <a:ext cx="6290599" cy="3710063"/>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B7FAECE-41DD-4EF8-AB83-E25421DFBA4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十八、</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政府性基金预算财政拨款基本支出决算明细表（财决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2998" name="Rectangle 3"/>
          <p:cNvSpPr txBox="1">
            <a:spLocks noChangeArrowheads="1"/>
          </p:cNvSpPr>
          <p:nvPr/>
        </p:nvSpPr>
        <p:spPr bwMode="auto">
          <a:xfrm>
            <a:off x="1547813" y="1988840"/>
            <a:ext cx="7491412" cy="46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从本级财政部门取得的政府性基金预算财政拨款本年度列支的基本支出明细情况。根据单位基本支出明细账中政府性基金预算财政拨款支出的发生数，按支出功能分类科目分“类”、“款”、“项”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185736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000372"/>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07207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071942"/>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B7FAECE-41DD-4EF8-AB83-E25421DFBA46}"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十八、</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政府性基金预算财政拨款基本支出决算明细表（财决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2998" name="Rectangle 3"/>
          <p:cNvSpPr txBox="1">
            <a:spLocks noChangeArrowheads="1"/>
          </p:cNvSpPr>
          <p:nvPr/>
        </p:nvSpPr>
        <p:spPr bwMode="auto">
          <a:xfrm>
            <a:off x="1547813" y="2357430"/>
            <a:ext cx="6953277" cy="30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800" dirty="0" smtClean="0">
                <a:solidFill>
                  <a:srgbClr val="114F95"/>
                </a:solidFill>
                <a:latin typeface="微软雅黑" panose="020B0503020204020204" pitchFamily="34" charset="-122"/>
                <a:ea typeface="微软雅黑" panose="020B0503020204020204" pitchFamily="34" charset="-122"/>
              </a:rPr>
              <a:t>调整按经济分类列示的支出明细栏目，增加“</a:t>
            </a:r>
            <a:r>
              <a:rPr lang="en-US" altLang="zh-CN" sz="2800" dirty="0" smtClean="0">
                <a:solidFill>
                  <a:srgbClr val="114F95"/>
                </a:solidFill>
                <a:latin typeface="微软雅黑" panose="020B0503020204020204" pitchFamily="34" charset="-122"/>
                <a:ea typeface="微软雅黑" panose="020B0503020204020204" pitchFamily="34" charset="-122"/>
              </a:rPr>
              <a:t>30311</a:t>
            </a:r>
            <a:r>
              <a:rPr lang="zh-CN" altLang="en-US" sz="28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800" dirty="0" smtClean="0">
              <a:solidFill>
                <a:srgbClr val="114F95"/>
              </a:solidFill>
              <a:latin typeface="微软雅黑" panose="020B0503020204020204" pitchFamily="34" charset="-122"/>
              <a:ea typeface="微软雅黑" panose="020B0503020204020204" pitchFamily="34" charset="-122"/>
            </a:endParaRPr>
          </a:p>
        </p:txBody>
      </p:sp>
      <p:sp>
        <p:nvSpPr>
          <p:cNvPr id="12" name="矩形 11"/>
          <p:cNvSpPr/>
          <p:nvPr/>
        </p:nvSpPr>
        <p:spPr>
          <a:xfrm>
            <a:off x="0" y="185736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000372"/>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07207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9" name="矩形 8"/>
          <p:cNvSpPr/>
          <p:nvPr/>
        </p:nvSpPr>
        <p:spPr>
          <a:xfrm>
            <a:off x="0" y="4071942"/>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灯片编号占位符 15"/>
          <p:cNvSpPr>
            <a:spLocks noGrp="1"/>
          </p:cNvSpPr>
          <p:nvPr>
            <p:ph type="sldNum" sz="quarter" idx="10"/>
          </p:nvPr>
        </p:nvSpPr>
        <p:spPr>
          <a:noFill/>
          <a:ln>
            <a:noFill/>
          </a:ln>
        </p:spPr>
        <p:txBody>
          <a:bodyPr lIns="68580" tIns="34290" rIns="68580" bIns="3429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stStyle>
          <a:p>
            <a:pPr lvl="0" algn="r" eaLnBrk="1" fontAlgn="base" hangingPunct="1">
              <a:spcAft>
                <a:spcPct val="0"/>
              </a:spcAft>
            </a:pPr>
            <a:fld id="{9A0DB2DC-4C9A-4742-B13C-FB6460FD3503}" type="slidenum">
              <a:rPr lang="zh-CN" altLang="en-US" sz="900" b="1" dirty="0">
                <a:latin typeface="微软雅黑" panose="020B0503020204020204" pitchFamily="34" charset="-122"/>
                <a:ea typeface="微软雅黑" panose="020B0503020204020204" pitchFamily="34" charset="-122"/>
              </a:rPr>
            </a:fld>
            <a:endParaRPr lang="zh-CN" altLang="en-US" sz="900" b="1" dirty="0">
              <a:latin typeface="微软雅黑" panose="020B0503020204020204" pitchFamily="34" charset="-122"/>
              <a:ea typeface="微软雅黑" panose="020B0503020204020204" pitchFamily="34" charset="-122"/>
            </a:endParaRPr>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08E5CEF-77EA-4919-9201-F01DC23C7F4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十八、</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政府性基金预算财政拨款基本支出决算明细表（财决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7094" name="Rectangle 3"/>
          <p:cNvSpPr txBox="1">
            <a:spLocks noChangeArrowheads="1"/>
          </p:cNvSpPr>
          <p:nvPr/>
        </p:nvSpPr>
        <p:spPr bwMode="auto">
          <a:xfrm>
            <a:off x="1547813" y="2060848"/>
            <a:ext cx="749141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endParaRPr lang="en-US" altLang="zh-CN"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114F95"/>
                </a:solidFill>
                <a:latin typeface="微软雅黑" panose="020B0503020204020204" pitchFamily="34" charset="-122"/>
                <a:ea typeface="微软雅黑" panose="020B0503020204020204" pitchFamily="34" charset="-122"/>
              </a:rPr>
              <a:t>各栏应按照支出经济分类科目规定的核算内容填列，避免误填 （各类下其他款占本类支出小计大于</a:t>
            </a:r>
            <a:r>
              <a:rPr lang="en-US" altLang="zh-CN" sz="2200" dirty="0">
                <a:solidFill>
                  <a:srgbClr val="114F95"/>
                </a:solidFill>
                <a:latin typeface="微软雅黑" panose="020B0503020204020204" pitchFamily="34" charset="-122"/>
                <a:ea typeface="微软雅黑" panose="020B0503020204020204" pitchFamily="34" charset="-122"/>
              </a:rPr>
              <a:t>30%</a:t>
            </a:r>
            <a:r>
              <a:rPr lang="zh-CN" altLang="en-US" sz="2200" dirty="0">
                <a:solidFill>
                  <a:srgbClr val="114F95"/>
                </a:solidFill>
                <a:latin typeface="微软雅黑" panose="020B0503020204020204" pitchFamily="34" charset="-122"/>
                <a:ea typeface="微软雅黑" panose="020B0503020204020204" pitchFamily="34" charset="-122"/>
              </a:rPr>
              <a:t>的，应予说明）</a:t>
            </a:r>
            <a:endParaRPr lang="zh-CN" altLang="en-US"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114F95"/>
                </a:solidFill>
                <a:latin typeface="微软雅黑" panose="020B0503020204020204" pitchFamily="34" charset="-122"/>
                <a:ea typeface="微软雅黑" panose="020B0503020204020204" pitchFamily="34" charset="-122"/>
              </a:rPr>
              <a:t>与财决</a:t>
            </a:r>
            <a:r>
              <a:rPr lang="en-US" altLang="zh-CN" sz="2200" dirty="0">
                <a:solidFill>
                  <a:srgbClr val="114F95"/>
                </a:solidFill>
                <a:latin typeface="微软雅黑" panose="020B0503020204020204" pitchFamily="34" charset="-122"/>
                <a:ea typeface="微软雅黑" panose="020B0503020204020204" pitchFamily="34" charset="-122"/>
              </a:rPr>
              <a:t>05</a:t>
            </a:r>
            <a:r>
              <a:rPr lang="zh-CN" altLang="en-US" sz="2200" dirty="0">
                <a:solidFill>
                  <a:srgbClr val="114F95"/>
                </a:solidFill>
                <a:latin typeface="微软雅黑" panose="020B0503020204020204" pitchFamily="34" charset="-122"/>
                <a:ea typeface="微软雅黑" panose="020B0503020204020204" pitchFamily="34" charset="-122"/>
              </a:rPr>
              <a:t>－</a:t>
            </a:r>
            <a:r>
              <a:rPr lang="en-US" altLang="zh-CN" sz="2200" dirty="0">
                <a:solidFill>
                  <a:srgbClr val="114F95"/>
                </a:solidFill>
                <a:latin typeface="微软雅黑" panose="020B0503020204020204" pitchFamily="34" charset="-122"/>
                <a:ea typeface="微软雅黑" panose="020B0503020204020204" pitchFamily="34" charset="-122"/>
              </a:rPr>
              <a:t>1</a:t>
            </a:r>
            <a:r>
              <a:rPr lang="zh-CN" altLang="en-US" sz="2200" dirty="0">
                <a:solidFill>
                  <a:srgbClr val="114F95"/>
                </a:solidFill>
                <a:latin typeface="微软雅黑" panose="020B0503020204020204" pitchFamily="34" charset="-122"/>
                <a:ea typeface="微软雅黑" panose="020B0503020204020204" pitchFamily="34" charset="-122"/>
              </a:rPr>
              <a:t>表对应数据的对比衔接：总体上是小于等于前表的关系</a:t>
            </a:r>
            <a:endParaRPr lang="zh-CN" altLang="en-US" sz="22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endParaRPr lang="zh-CN" altLang="en-US" sz="22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357298"/>
            <a:ext cx="1441450" cy="4643471"/>
            <a:chOff x="0" y="2234980"/>
            <a:chExt cx="1441450" cy="3851934"/>
          </a:xfrm>
        </p:grpSpPr>
        <p:sp>
          <p:nvSpPr>
            <p:cNvPr id="12" name="矩形 11"/>
            <p:cNvSpPr/>
            <p:nvPr/>
          </p:nvSpPr>
          <p:spPr>
            <a:xfrm>
              <a:off x="0" y="223498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3301669"/>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316527"/>
              <a:ext cx="1441450" cy="77038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 name="矩形 8"/>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0" name="矩形 9"/>
          <p:cNvSpPr/>
          <p:nvPr/>
        </p:nvSpPr>
        <p:spPr>
          <a:xfrm>
            <a:off x="0" y="3929066"/>
            <a:ext cx="1441450" cy="839338"/>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0D15417-785F-4193-B918-9A0D4DC1260B}"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政府性基金预算财政拨款项目支出决算明细表（财决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14104" y="1566504"/>
            <a:ext cx="1459563" cy="4535424"/>
            <a:chOff x="0" y="1637767"/>
            <a:chExt cx="1459563" cy="4816040"/>
          </a:xfrm>
        </p:grpSpPr>
        <p:sp>
          <p:nvSpPr>
            <p:cNvPr id="13" name="矩形 12"/>
            <p:cNvSpPr/>
            <p:nvPr/>
          </p:nvSpPr>
          <p:spPr>
            <a:xfrm>
              <a:off x="18113" y="1637767"/>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8113" y="283677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0" y="4134559"/>
              <a:ext cx="1441450" cy="968674"/>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0" y="558924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16" name="Picture 2" descr="C:\Users\Administrator\Desktop\日常工作\王瑜亮\关于召开2020年全国部门决算工作会的通知\ppt\截图 - 副本\财决05-1表(1).PNG"/>
          <p:cNvPicPr>
            <a:picLocks noChangeAspect="1" noChangeArrowheads="1"/>
          </p:cNvPicPr>
          <p:nvPr/>
        </p:nvPicPr>
        <p:blipFill>
          <a:blip r:embed="rId2"/>
          <a:stretch>
            <a:fillRect/>
          </a:stretch>
        </p:blipFill>
        <p:spPr bwMode="auto">
          <a:xfrm>
            <a:off x="1863849" y="2311096"/>
            <a:ext cx="5696547" cy="2864930"/>
          </a:xfrm>
          <a:prstGeom prst="rect">
            <a:avLst/>
          </a:prstGeom>
          <a:noFill/>
          <a:ln>
            <a:noFill/>
          </a:ln>
        </p:spPr>
      </p:pic>
      <p:pic>
        <p:nvPicPr>
          <p:cNvPr id="17" name="Picture 3" descr="C:\Users\Administrator\Desktop\日常工作\王瑜亮\关于召开2020年全国部门决算工作会的通知\ppt\截图 - 副本\财决05-1表(2).PNG"/>
          <p:cNvPicPr>
            <a:picLocks noChangeAspect="1" noChangeArrowheads="1"/>
          </p:cNvPicPr>
          <p:nvPr/>
        </p:nvPicPr>
        <p:blipFill>
          <a:blip r:embed="rId3"/>
          <a:stretch>
            <a:fillRect/>
          </a:stretch>
        </p:blipFill>
        <p:spPr bwMode="auto">
          <a:xfrm>
            <a:off x="2202772" y="2613718"/>
            <a:ext cx="6465407" cy="3047774"/>
          </a:xfrm>
          <a:prstGeom prst="rect">
            <a:avLst/>
          </a:prstGeom>
          <a:noFill/>
        </p:spPr>
      </p:pic>
      <p:pic>
        <p:nvPicPr>
          <p:cNvPr id="18" name="Picture 4" descr="C:\Users\Administrator\Desktop\日常工作\王瑜亮\关于召开2020年全国部门决算工作会的通知\ppt\截图 - 副本\财决05-1表(3).PNG"/>
          <p:cNvPicPr>
            <a:picLocks noChangeAspect="1" noChangeArrowheads="1"/>
          </p:cNvPicPr>
          <p:nvPr/>
        </p:nvPicPr>
        <p:blipFill>
          <a:blip r:embed="rId4"/>
          <a:stretch>
            <a:fillRect/>
          </a:stretch>
        </p:blipFill>
        <p:spPr bwMode="auto">
          <a:xfrm>
            <a:off x="2643174" y="2857496"/>
            <a:ext cx="6290599" cy="3272382"/>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BFFFC07-7FE5-47B0-B23F-8434E4506B2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政府性基金预算财政拨款项目支出决算明细表（财决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1190" name="Rectangle 3"/>
          <p:cNvSpPr txBox="1">
            <a:spLocks noChangeArrowheads="1"/>
          </p:cNvSpPr>
          <p:nvPr/>
        </p:nvSpPr>
        <p:spPr bwMode="auto">
          <a:xfrm>
            <a:off x="1547813" y="2204864"/>
            <a:ext cx="749141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None/>
            </a:pPr>
            <a:r>
              <a:rPr lang="zh-CN" altLang="en-US" sz="2800" dirty="0">
                <a:solidFill>
                  <a:srgbClr val="114F95"/>
                </a:solidFill>
                <a:latin typeface="微软雅黑" panose="020B0503020204020204" pitchFamily="34" charset="-122"/>
                <a:ea typeface="微软雅黑" panose="020B0503020204020204" pitchFamily="34" charset="-122"/>
              </a:rPr>
              <a:t>本表反映单位从本级财政部门取得的政府性基金预算财政拨款本年度列支的项目支出明细情况，根据单位项目支出明细账中政府性基金预算财政拨款支出数，按支出功能分类科目分“类”、“款”、“项”并分项目填列。</a:t>
            </a:r>
            <a:endParaRPr lang="zh-CN" altLang="en-US" sz="28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02415"/>
            <a:ext cx="1453908" cy="4806905"/>
            <a:chOff x="0" y="1502415"/>
            <a:chExt cx="1453908" cy="4951392"/>
          </a:xfrm>
        </p:grpSpPr>
        <p:sp>
          <p:nvSpPr>
            <p:cNvPr id="12" name="矩形 11"/>
            <p:cNvSpPr/>
            <p:nvPr/>
          </p:nvSpPr>
          <p:spPr>
            <a:xfrm>
              <a:off x="12458" y="150241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2745185"/>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4154462"/>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58924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7BA8588-A374-44CA-A364-DF9B13F20E21}"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3" name="剪去对角的矩形 12"/>
          <p:cNvSpPr/>
          <p:nvPr/>
        </p:nvSpPr>
        <p:spPr>
          <a:xfrm>
            <a:off x="4932363" y="1196752"/>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政府性基金预算财政拨款项目支出决算明细表（财决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6558" y="1871864"/>
            <a:ext cx="1447629" cy="4346398"/>
            <a:chOff x="-244296" y="1469885"/>
            <a:chExt cx="1447629" cy="4545129"/>
          </a:xfrm>
        </p:grpSpPr>
        <p:sp>
          <p:nvSpPr>
            <p:cNvPr id="12" name="矩形 11"/>
            <p:cNvSpPr/>
            <p:nvPr/>
          </p:nvSpPr>
          <p:spPr>
            <a:xfrm>
              <a:off x="-244296" y="146988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38117" y="266926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244296" y="3951068"/>
              <a:ext cx="1441450" cy="903605"/>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238355" y="5150447"/>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内容占位符 2"/>
          <p:cNvSpPr txBox="1"/>
          <p:nvPr/>
        </p:nvSpPr>
        <p:spPr bwMode="auto">
          <a:xfrm>
            <a:off x="1643042" y="3214686"/>
            <a:ext cx="7286676" cy="324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 indent="-1143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 调整按经济分类列示的支出明细栏目，增加“</a:t>
            </a:r>
            <a:r>
              <a:rPr lang="en-US" altLang="zh-CN" sz="2400" dirty="0" smtClean="0">
                <a:solidFill>
                  <a:srgbClr val="114F95"/>
                </a:solidFill>
                <a:latin typeface="微软雅黑" panose="020B0503020204020204" pitchFamily="34" charset="-122"/>
                <a:ea typeface="微软雅黑" panose="020B0503020204020204" pitchFamily="34" charset="-122"/>
              </a:rPr>
              <a:t>30311</a:t>
            </a:r>
            <a:r>
              <a:rPr lang="zh-CN" altLang="en-US" sz="2400" dirty="0" smtClean="0">
                <a:solidFill>
                  <a:srgbClr val="114F95"/>
                </a:solidFill>
                <a:latin typeface="微软雅黑" panose="020B0503020204020204" pitchFamily="34" charset="-122"/>
                <a:ea typeface="微软雅黑" panose="020B0503020204020204" pitchFamily="34" charset="-122"/>
              </a:rPr>
              <a:t>代缴社会保险费”。</a:t>
            </a:r>
            <a:endParaRPr lang="en-US" altLang="zh-CN" sz="2400" dirty="0" smtClean="0">
              <a:solidFill>
                <a:srgbClr val="114F95"/>
              </a:solidFill>
              <a:latin typeface="微软雅黑" panose="020B0503020204020204" pitchFamily="34" charset="-122"/>
              <a:ea typeface="微软雅黑" panose="020B0503020204020204" pitchFamily="34" charset="-122"/>
            </a:endParaRPr>
          </a:p>
        </p:txBody>
      </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FE337A5-C855-4DCA-A436-C552268AA744}"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25285" name="Rectangle 3"/>
          <p:cNvSpPr txBox="1">
            <a:spLocks noChangeArrowheads="1"/>
          </p:cNvSpPr>
          <p:nvPr/>
        </p:nvSpPr>
        <p:spPr bwMode="auto">
          <a:xfrm>
            <a:off x="1547813" y="1857364"/>
            <a:ext cx="7491412" cy="414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buNone/>
            </a:pPr>
            <a:endParaRPr lang="en-US" altLang="zh-CN" sz="21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各栏应按照支出经济分类科目规定的核算内容填列，避免误填 （各类下其他款占本类支出小计大于</a:t>
            </a:r>
            <a:r>
              <a:rPr lang="en-US" altLang="zh-CN" sz="2000" dirty="0">
                <a:solidFill>
                  <a:srgbClr val="114F95"/>
                </a:solidFill>
                <a:latin typeface="微软雅黑" panose="020B0503020204020204" pitchFamily="34" charset="-122"/>
                <a:ea typeface="微软雅黑" panose="020B0503020204020204" pitchFamily="34" charset="-122"/>
              </a:rPr>
              <a:t>30%</a:t>
            </a:r>
            <a:r>
              <a:rPr lang="zh-CN" altLang="en-US" sz="2000" dirty="0">
                <a:solidFill>
                  <a:srgbClr val="114F95"/>
                </a:solidFill>
                <a:latin typeface="微软雅黑" panose="020B0503020204020204" pitchFamily="34" charset="-122"/>
                <a:ea typeface="微软雅黑" panose="020B0503020204020204" pitchFamily="34" charset="-122"/>
              </a:rPr>
              <a:t>的，应予说明）</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与财决</a:t>
            </a:r>
            <a:r>
              <a:rPr lang="en-US" altLang="zh-CN" sz="2000" dirty="0">
                <a:solidFill>
                  <a:srgbClr val="114F95"/>
                </a:solidFill>
                <a:latin typeface="微软雅黑" panose="020B0503020204020204" pitchFamily="34" charset="-122"/>
                <a:ea typeface="微软雅黑" panose="020B0503020204020204" pitchFamily="34" charset="-122"/>
              </a:rPr>
              <a:t>05</a:t>
            </a:r>
            <a:r>
              <a:rPr lang="zh-CN" altLang="en-US" sz="2000" dirty="0">
                <a:solidFill>
                  <a:srgbClr val="114F95"/>
                </a:solidFill>
                <a:latin typeface="微软雅黑" panose="020B0503020204020204" pitchFamily="34" charset="-122"/>
                <a:ea typeface="微软雅黑" panose="020B0503020204020204" pitchFamily="34" charset="-122"/>
              </a:rPr>
              <a:t>－</a:t>
            </a:r>
            <a:r>
              <a:rPr lang="en-US" altLang="zh-CN" sz="2000" dirty="0">
                <a:solidFill>
                  <a:srgbClr val="114F95"/>
                </a:solidFill>
                <a:latin typeface="微软雅黑" panose="020B0503020204020204" pitchFamily="34" charset="-122"/>
                <a:ea typeface="微软雅黑" panose="020B0503020204020204" pitchFamily="34" charset="-122"/>
              </a:rPr>
              <a:t>2</a:t>
            </a:r>
            <a:r>
              <a:rPr lang="zh-CN" altLang="en-US" sz="2000" dirty="0">
                <a:solidFill>
                  <a:srgbClr val="114F95"/>
                </a:solidFill>
                <a:latin typeface="微软雅黑" panose="020B0503020204020204" pitchFamily="34" charset="-122"/>
                <a:ea typeface="微软雅黑" panose="020B0503020204020204" pitchFamily="34" charset="-122"/>
              </a:rPr>
              <a:t>表对应数据的对比衔接：总体上是小于等于前表的关系</a:t>
            </a:r>
            <a:endParaRPr lang="en-US" altLang="zh-CN"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000" dirty="0">
                <a:solidFill>
                  <a:srgbClr val="114F95"/>
                </a:solidFill>
                <a:latin typeface="微软雅黑" panose="020B0503020204020204" pitchFamily="34" charset="-122"/>
                <a:ea typeface="微软雅黑" panose="020B0503020204020204" pitchFamily="34" charset="-122"/>
              </a:rPr>
              <a:t>有关项目明细信息，地方单位按照同级财政部门有关规定填报。</a:t>
            </a:r>
            <a:endParaRPr lang="zh-CN" altLang="en-US" sz="20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endParaRPr lang="zh-CN" altLang="en-US" sz="2100" dirty="0">
              <a:solidFill>
                <a:srgbClr val="114F95"/>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Ø"/>
            </a:pPr>
            <a:endParaRPr lang="zh-CN" altLang="en-US" sz="2100" dirty="0">
              <a:solidFill>
                <a:srgbClr val="114F95"/>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政府性基金预算财政拨款项目支出决算明细表（财决</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19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02415"/>
            <a:ext cx="1453908" cy="4662889"/>
            <a:chOff x="0" y="1502415"/>
            <a:chExt cx="1453908" cy="4951392"/>
          </a:xfrm>
        </p:grpSpPr>
        <p:sp>
          <p:nvSpPr>
            <p:cNvPr id="12" name="矩形 11"/>
            <p:cNvSpPr/>
            <p:nvPr/>
          </p:nvSpPr>
          <p:spPr>
            <a:xfrm>
              <a:off x="12458" y="150241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0" y="2783569"/>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159908"/>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5589240"/>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矩形 10"/>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083377B-B950-44D7-995B-F1B51CCEDFA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2" name="剪去对角的矩形 11"/>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二十、预算支出相关信息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02414"/>
            <a:ext cx="1453908" cy="4734897"/>
            <a:chOff x="0" y="1502415"/>
            <a:chExt cx="1453908" cy="4951392"/>
          </a:xfrm>
        </p:grpSpPr>
        <p:sp>
          <p:nvSpPr>
            <p:cNvPr id="10" name="矩形 9"/>
            <p:cNvSpPr/>
            <p:nvPr/>
          </p:nvSpPr>
          <p:spPr>
            <a:xfrm>
              <a:off x="12458" y="1502415"/>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688786"/>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0" y="411949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558924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矩形 12"/>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14338" name="Picture 2" descr="C:\Users\Administrator\Desktop\日常工作\王瑜亮\关于召开2020年全国部门决算工作会的通知\ppt\截图 - 副本\财决附01表.PNG"/>
          <p:cNvPicPr>
            <a:picLocks noChangeAspect="1" noChangeArrowheads="1"/>
          </p:cNvPicPr>
          <p:nvPr/>
        </p:nvPicPr>
        <p:blipFill>
          <a:blip r:embed="rId2"/>
          <a:srcRect/>
          <a:stretch>
            <a:fillRect/>
          </a:stretch>
        </p:blipFill>
        <p:spPr bwMode="auto">
          <a:xfrm>
            <a:off x="1857356" y="2000240"/>
            <a:ext cx="6318408" cy="4452949"/>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F5C3F05-A141-44B6-82AF-5AB26CB75163}"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二十、预算支出相关信息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3718" name="Rectangle 3"/>
          <p:cNvSpPr txBox="1">
            <a:spLocks noChangeArrowheads="1"/>
          </p:cNvSpPr>
          <p:nvPr/>
        </p:nvSpPr>
        <p:spPr bwMode="auto">
          <a:xfrm>
            <a:off x="1535691" y="2107348"/>
            <a:ext cx="7491412" cy="3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None/>
            </a:pPr>
            <a:endParaRPr lang="en-US" altLang="zh-CN" sz="2000" dirty="0">
              <a:solidFill>
                <a:srgbClr val="114F95"/>
              </a:solidFill>
              <a:latin typeface="微软雅黑" panose="020B0503020204020204" pitchFamily="34" charset="-122"/>
              <a:ea typeface="微软雅黑" panose="020B0503020204020204" pitchFamily="34" charset="-122"/>
            </a:endParaRPr>
          </a:p>
          <a:p>
            <a:pPr>
              <a:lnSpc>
                <a:spcPct val="150000"/>
              </a:lnSpc>
              <a:buNone/>
            </a:pPr>
            <a:r>
              <a:rPr lang="zh-CN" altLang="en-US" sz="2000" dirty="0">
                <a:solidFill>
                  <a:srgbClr val="114F95"/>
                </a:solidFill>
                <a:latin typeface="微软雅黑" panose="020B0503020204020204" pitchFamily="34" charset="-122"/>
                <a:ea typeface="微软雅黑" panose="020B0503020204020204" pitchFamily="34" charset="-122"/>
              </a:rPr>
              <a:t>本表反映与单位预算支出相关的资产、负债和预算结转结余信息等情况。涉及资产的信息应与行政事业单位国有资产年度报告对应信息保持衔接。有关资产信息指标比照国家标准</a:t>
            </a:r>
            <a:r>
              <a:rPr lang="en-US" altLang="zh-CN" sz="2000" dirty="0">
                <a:solidFill>
                  <a:srgbClr val="114F95"/>
                </a:solidFill>
                <a:latin typeface="微软雅黑" panose="020B0503020204020204" pitchFamily="34" charset="-122"/>
                <a:ea typeface="微软雅黑" panose="020B0503020204020204" pitchFamily="34" charset="-122"/>
              </a:rPr>
              <a:t>《</a:t>
            </a:r>
            <a:r>
              <a:rPr lang="zh-CN" altLang="en-US" sz="2000" dirty="0">
                <a:solidFill>
                  <a:srgbClr val="114F95"/>
                </a:solidFill>
                <a:latin typeface="微软雅黑" panose="020B0503020204020204" pitchFamily="34" charset="-122"/>
                <a:ea typeface="微软雅黑" panose="020B0503020204020204" pitchFamily="34" charset="-122"/>
              </a:rPr>
              <a:t>固定资产分类与代码</a:t>
            </a:r>
            <a:r>
              <a:rPr lang="en-US" altLang="zh-CN" sz="2000" dirty="0">
                <a:solidFill>
                  <a:srgbClr val="114F95"/>
                </a:solidFill>
                <a:latin typeface="微软雅黑" panose="020B0503020204020204" pitchFamily="34" charset="-122"/>
                <a:ea typeface="微软雅黑" panose="020B0503020204020204" pitchFamily="34" charset="-122"/>
              </a:rPr>
              <a:t>》</a:t>
            </a:r>
            <a:r>
              <a:rPr lang="zh-CN" altLang="en-US" sz="2000" dirty="0">
                <a:solidFill>
                  <a:srgbClr val="114F95"/>
                </a:solidFill>
                <a:latin typeface="微软雅黑" panose="020B0503020204020204" pitchFamily="34" charset="-122"/>
                <a:ea typeface="微软雅黑" panose="020B0503020204020204" pitchFamily="34" charset="-122"/>
              </a:rPr>
              <a:t>（</a:t>
            </a:r>
            <a:r>
              <a:rPr lang="en-US" sz="2000" dirty="0">
                <a:solidFill>
                  <a:srgbClr val="114F95"/>
                </a:solidFill>
                <a:latin typeface="微软雅黑" panose="020B0503020204020204" pitchFamily="34" charset="-122"/>
                <a:ea typeface="微软雅黑" panose="020B0503020204020204" pitchFamily="34" charset="-122"/>
              </a:rPr>
              <a:t>GB/T 14885</a:t>
            </a:r>
            <a:r>
              <a:rPr lang="zh-CN" altLang="en-US" sz="2000" dirty="0">
                <a:solidFill>
                  <a:srgbClr val="114F95"/>
                </a:solidFill>
                <a:latin typeface="微软雅黑" panose="020B0503020204020204" pitchFamily="34" charset="-122"/>
                <a:ea typeface="微软雅黑" panose="020B0503020204020204" pitchFamily="34" charset="-122"/>
              </a:rPr>
              <a:t>－</a:t>
            </a:r>
            <a:r>
              <a:rPr lang="en-US" sz="2000" dirty="0">
                <a:solidFill>
                  <a:srgbClr val="114F95"/>
                </a:solidFill>
                <a:latin typeface="微软雅黑" panose="020B0503020204020204" pitchFamily="34" charset="-122"/>
                <a:ea typeface="微软雅黑" panose="020B0503020204020204" pitchFamily="34" charset="-122"/>
              </a:rPr>
              <a:t>2010</a:t>
            </a:r>
            <a:r>
              <a:rPr lang="zh-CN" altLang="en-US" sz="2000" dirty="0">
                <a:solidFill>
                  <a:srgbClr val="114F95"/>
                </a:solidFill>
                <a:latin typeface="微软雅黑" panose="020B0503020204020204" pitchFamily="34" charset="-122"/>
                <a:ea typeface="微软雅黑" panose="020B0503020204020204" pitchFamily="34" charset="-122"/>
              </a:rPr>
              <a:t>，下同）分类填报。</a:t>
            </a:r>
            <a:endParaRPr lang="zh-CN" altLang="en-US" sz="20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494795"/>
            <a:ext cx="1453908" cy="4734897"/>
            <a:chOff x="0" y="1502415"/>
            <a:chExt cx="1453908" cy="4951392"/>
          </a:xfrm>
        </p:grpSpPr>
        <p:sp>
          <p:nvSpPr>
            <p:cNvPr id="10" name="矩形 9"/>
            <p:cNvSpPr/>
            <p:nvPr/>
          </p:nvSpPr>
          <p:spPr>
            <a:xfrm>
              <a:off x="12458" y="150241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688785"/>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4194794"/>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0" y="558924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1FD0E92-C3EA-44EE-86E5-184F5A748800}"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572001" y="1196677"/>
            <a:ext cx="4572000"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二十、预算支出相关信息</a:t>
            </a: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Rectangle 3"/>
          <p:cNvSpPr txBox="1">
            <a:spLocks noChangeArrowheads="1"/>
          </p:cNvSpPr>
          <p:nvPr/>
        </p:nvSpPr>
        <p:spPr bwMode="auto">
          <a:xfrm>
            <a:off x="1547813" y="2132856"/>
            <a:ext cx="749141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endParaRPr lang="en-US" altLang="zh-CN" sz="2400" dirty="0">
              <a:solidFill>
                <a:srgbClr val="114F95"/>
              </a:solidFill>
            </a:endParaRPr>
          </a:p>
          <a:p>
            <a:endParaRPr lang="en-US" altLang="zh-CN" sz="2400" dirty="0">
              <a:solidFill>
                <a:srgbClr val="114F95"/>
              </a:solidFill>
            </a:endParaRPr>
          </a:p>
        </p:txBody>
      </p:sp>
      <p:grpSp>
        <p:nvGrpSpPr>
          <p:cNvPr id="2" name="组合 1"/>
          <p:cNvGrpSpPr/>
          <p:nvPr/>
        </p:nvGrpSpPr>
        <p:grpSpPr>
          <a:xfrm>
            <a:off x="0" y="1628800"/>
            <a:ext cx="1453908" cy="4734897"/>
            <a:chOff x="0" y="1502415"/>
            <a:chExt cx="1453908" cy="4951392"/>
          </a:xfrm>
        </p:grpSpPr>
        <p:sp>
          <p:nvSpPr>
            <p:cNvPr id="10" name="矩形 9"/>
            <p:cNvSpPr/>
            <p:nvPr/>
          </p:nvSpPr>
          <p:spPr>
            <a:xfrm>
              <a:off x="12458" y="150241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0" y="2902817"/>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4287209"/>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0" y="5589240"/>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矩形 12"/>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
        <p:nvSpPr>
          <p:cNvPr id="14" name="矩形 13"/>
          <p:cNvSpPr/>
          <p:nvPr/>
        </p:nvSpPr>
        <p:spPr>
          <a:xfrm>
            <a:off x="1714480" y="3429000"/>
            <a:ext cx="7143800" cy="1015663"/>
          </a:xfrm>
          <a:prstGeom prst="rect">
            <a:avLst/>
          </a:prstGeom>
        </p:spPr>
        <p:txBody>
          <a:bodyPr wrap="square">
            <a:spAutoFit/>
          </a:bodyPr>
          <a:lstStyle/>
          <a:p>
            <a:pPr eaLnBrk="1" hangingPunct="1">
              <a:lnSpc>
                <a:spcPct val="150000"/>
              </a:lnSpc>
              <a:buFont typeface="Wingdings" panose="05000000000000000000" charset="0"/>
              <a:buChar char="Ø"/>
            </a:pPr>
            <a:r>
              <a:rPr lang="zh-CN" altLang="en-US" sz="2000" dirty="0" smtClean="0">
                <a:solidFill>
                  <a:srgbClr val="114F95"/>
                </a:solidFill>
                <a:latin typeface="微软雅黑" panose="020B0503020204020204" pitchFamily="34" charset="-122"/>
                <a:ea typeface="微软雅黑" panose="020B0503020204020204" pitchFamily="34" charset="-122"/>
              </a:rPr>
              <a:t>表格列示有调整。左边为财务会计补充信息，右边为预算会计补充信息。</a:t>
            </a:r>
            <a:endParaRPr lang="en-US" altLang="zh-CN" sz="2000" dirty="0" smtClean="0">
              <a:solidFill>
                <a:srgbClr val="114F95"/>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F1CFBDD-F03C-408C-A649-FF901C25E92F}"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 name="剪去对角的矩形 3"/>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二十、预算支出相关信息</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7814" name="Rectangle 3"/>
          <p:cNvSpPr txBox="1">
            <a:spLocks noChangeArrowheads="1"/>
          </p:cNvSpPr>
          <p:nvPr/>
        </p:nvSpPr>
        <p:spPr bwMode="auto">
          <a:xfrm>
            <a:off x="1652588" y="1214422"/>
            <a:ext cx="7491412" cy="39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5400"/>
              </a:lnSpc>
              <a:spcBef>
                <a:spcPct val="0"/>
              </a:spcBef>
              <a:buClr>
                <a:srgbClr val="002060"/>
              </a:buClr>
              <a:buFont typeface="Wingdings" panose="05000000000000000000" pitchFamily="2" charset="2"/>
              <a:buChar char="Ø"/>
            </a:pPr>
            <a:endParaRPr lang="en-US" altLang="zh-CN" sz="2400" b="1" dirty="0"/>
          </a:p>
          <a:p>
            <a:pPr eaLnBrk="1" hangingPunct="1">
              <a:lnSpc>
                <a:spcPts val="5400"/>
              </a:lnSpc>
              <a:spcBef>
                <a:spcPct val="0"/>
              </a:spcBef>
              <a:buClr>
                <a:srgbClr val="002060"/>
              </a:buClr>
              <a:buFont typeface="Wingdings" panose="05000000000000000000" pitchFamily="2" charset="2"/>
              <a:buChar char="Ø"/>
            </a:pPr>
            <a:endParaRPr lang="en-US" altLang="zh-CN" sz="2400" dirty="0">
              <a:solidFill>
                <a:srgbClr val="002060"/>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2060"/>
              </a:buClr>
              <a:buFont typeface="Wingdings" panose="05000000000000000000" charset="0"/>
              <a:buChar char="Ø"/>
            </a:pPr>
            <a:r>
              <a:rPr lang="zh-CN" altLang="en-US" sz="2400" dirty="0" smtClean="0">
                <a:solidFill>
                  <a:srgbClr val="114F95"/>
                </a:solidFill>
                <a:latin typeface="微软雅黑" panose="020B0503020204020204" pitchFamily="34" charset="-122"/>
                <a:ea typeface="微软雅黑" panose="020B0503020204020204" pitchFamily="34" charset="-122"/>
              </a:rPr>
              <a:t>本表资产有关信息，按原值填列。</a:t>
            </a:r>
            <a:endParaRPr lang="en-US" altLang="zh-CN" sz="2400" dirty="0" smtClean="0">
              <a:solidFill>
                <a:srgbClr val="114F95"/>
              </a:solidFill>
              <a:latin typeface="微软雅黑" panose="020B0503020204020204" pitchFamily="34" charset="-122"/>
              <a:ea typeface="微软雅黑" panose="020B0503020204020204" pitchFamily="34" charset="-122"/>
            </a:endParaRPr>
          </a:p>
          <a:p>
            <a:pPr eaLnBrk="1" hangingPunct="1">
              <a:lnSpc>
                <a:spcPts val="5400"/>
              </a:lnSpc>
              <a:spcBef>
                <a:spcPct val="0"/>
              </a:spcBef>
              <a:buClr>
                <a:srgbClr val="002060"/>
              </a:buClr>
              <a:buFont typeface="Wingdings" panose="05000000000000000000" pitchFamily="2" charset="2"/>
              <a:buChar char="Ø"/>
            </a:pPr>
            <a:r>
              <a:rPr lang="zh-CN" altLang="en-US" sz="2400" dirty="0" smtClean="0">
                <a:solidFill>
                  <a:srgbClr val="114F95"/>
                </a:solidFill>
                <a:latin typeface="微软雅黑" panose="020B0503020204020204" pitchFamily="34" charset="-122"/>
                <a:ea typeface="微软雅黑" panose="020B0503020204020204" pitchFamily="34" charset="-122"/>
              </a:rPr>
              <a:t>涉及</a:t>
            </a:r>
            <a:r>
              <a:rPr lang="zh-CN" altLang="en-US" sz="2400" dirty="0">
                <a:solidFill>
                  <a:srgbClr val="114F95"/>
                </a:solidFill>
                <a:latin typeface="微软雅黑" panose="020B0503020204020204" pitchFamily="34" charset="-122"/>
                <a:ea typeface="微软雅黑" panose="020B0503020204020204" pitchFamily="34" charset="-122"/>
              </a:rPr>
              <a:t>资产的信息，除特殊情况外，应与行政事业单位国有资产年度报告对应信息保持一致。</a:t>
            </a:r>
            <a:endParaRPr lang="en-US" altLang="zh-CN" sz="2400" dirty="0">
              <a:solidFill>
                <a:srgbClr val="114F95"/>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577518"/>
            <a:ext cx="1453908" cy="4444816"/>
            <a:chOff x="0" y="1502415"/>
            <a:chExt cx="1453908" cy="4648048"/>
          </a:xfrm>
        </p:grpSpPr>
        <p:sp>
          <p:nvSpPr>
            <p:cNvPr id="10" name="矩形 9"/>
            <p:cNvSpPr/>
            <p:nvPr/>
          </p:nvSpPr>
          <p:spPr>
            <a:xfrm>
              <a:off x="12458" y="1502415"/>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2458" y="2747341"/>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0" y="3992268"/>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变动内容</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12458" y="5285896"/>
              <a:ext cx="1441450" cy="864567"/>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灯片编号占位符 3"/>
          <p:cNvSpPr>
            <a:spLocks noGrp="1"/>
          </p:cNvSpPr>
          <p:nvPr>
            <p:ph type="sldNum" sz="quarter" idx="10"/>
          </p:nvPr>
        </p:nvSpPr>
        <p:spPr bwMode="auto">
          <a:xfrm>
            <a:off x="7010400" y="6414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D99DE67-F755-4F63-9590-1E6340A0021C}" type="slidenum">
              <a:rPr lang="zh-CN" altLang="en-US" sz="1200">
                <a:solidFill>
                  <a:srgbClr val="000000"/>
                </a:solidFill>
                <a:latin typeface="微软雅黑" panose="020B0503020204020204" pitchFamily="34" charset="-122"/>
                <a:ea typeface="微软雅黑" panose="020B0503020204020204" pitchFamily="34" charset="-122"/>
              </a:rPr>
            </a:fld>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4932363" y="1196677"/>
            <a:ext cx="4211637" cy="792163"/>
          </a:xfrm>
          <a:prstGeom prst="snip2DiagRect">
            <a:avLst/>
          </a:prstGeom>
          <a:gradFill flip="none" rotWithShape="1">
            <a:gsLst>
              <a:gs pos="0">
                <a:srgbClr val="0078D7">
                  <a:shade val="30000"/>
                  <a:satMod val="115000"/>
                </a:srgbClr>
              </a:gs>
              <a:gs pos="50000">
                <a:srgbClr val="0078D7">
                  <a:shade val="67500"/>
                  <a:satMod val="115000"/>
                </a:srgbClr>
              </a:gs>
              <a:gs pos="100000">
                <a:srgbClr val="0078D7">
                  <a:shade val="100000"/>
                  <a:satMod val="115000"/>
                </a:srgbClr>
              </a:gs>
            </a:gsLst>
            <a:lin ang="2700000" scaled="1"/>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二十一、基本数字表</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（财决附</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0" y="2500306"/>
            <a:ext cx="1464974" cy="3258141"/>
            <a:chOff x="0" y="2698860"/>
            <a:chExt cx="1464974" cy="3491356"/>
          </a:xfrm>
        </p:grpSpPr>
        <p:sp>
          <p:nvSpPr>
            <p:cNvPr id="13" name="矩形 12"/>
            <p:cNvSpPr/>
            <p:nvPr/>
          </p:nvSpPr>
          <p:spPr>
            <a:xfrm>
              <a:off x="0" y="2698860"/>
              <a:ext cx="1453212" cy="864569"/>
            </a:xfrm>
            <a:prstGeom prst="rect">
              <a:avLst/>
            </a:prstGeom>
            <a:solidFill>
              <a:srgbClr val="114F95"/>
            </a:solidFill>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报表样式</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0" y="4000235"/>
              <a:ext cx="1453212"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编制说明</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23524" y="5325649"/>
              <a:ext cx="1441450" cy="864567"/>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927165" y="6381010"/>
            <a:ext cx="2816977" cy="306705"/>
          </a:xfrm>
          <a:prstGeom prst="rect">
            <a:avLst/>
          </a:prstGeom>
        </p:spPr>
        <p:txBody>
          <a:bodyPr wrap="square">
            <a:spAutoFit/>
          </a:bodyPr>
          <a:lstStyle/>
          <a:p>
            <a:pPr eaLnBrk="1" hangingPunct="1">
              <a:spcBef>
                <a:spcPct val="20000"/>
              </a:spcBef>
              <a:buClr>
                <a:schemeClr val="hlink"/>
              </a:buClr>
              <a:buSzPct val="120000"/>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第二部分</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部门决算报表编制指南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hlinkClick r:id="rId1" action="ppaction://hlinksldjump"/>
            </a:endParaRPr>
          </a:p>
        </p:txBody>
      </p:sp>
      <p:pic>
        <p:nvPicPr>
          <p:cNvPr id="15362" name="Picture 2" descr="C:\Users\Administrator\Desktop\日常工作\王瑜亮\关于召开2020年全国部门决算工作会的通知\ppt\截图 - 副本\财决附02表.PNG"/>
          <p:cNvPicPr>
            <a:picLocks noChangeAspect="1" noChangeArrowheads="1"/>
          </p:cNvPicPr>
          <p:nvPr/>
        </p:nvPicPr>
        <p:blipFill>
          <a:blip r:embed="rId2"/>
          <a:srcRect t="2143"/>
          <a:stretch>
            <a:fillRect/>
          </a:stretch>
        </p:blipFill>
        <p:spPr bwMode="auto">
          <a:xfrm>
            <a:off x="1500166" y="2666710"/>
            <a:ext cx="7643834" cy="3238254"/>
          </a:xfrm>
          <a:prstGeom prst="rect">
            <a:avLst/>
          </a:prstGeom>
          <a:noFill/>
        </p:spPr>
      </p:pic>
    </p:spTree>
  </p:cSld>
  <p:clrMapOvr>
    <a:masterClrMapping/>
  </p:clrMapOvr>
  <p:transition spd="slow">
    <p:blinds dir="vert"/>
  </p:transition>
  <p:timing>
    <p:tnLst>
      <p:par>
        <p:cTn id="1" dur="indefinite" restart="never" nodeType="tmRoot"/>
      </p:par>
    </p:tnLst>
  </p:timing>
</p:sld>
</file>

<file path=ppt/tags/tag1.xml><?xml version="1.0" encoding="utf-8"?>
<p:tagLst xmlns:p="http://schemas.openxmlformats.org/presentationml/2006/main">
  <p:tag name="REFSHAPE" val="394662116"/>
</p:tagLst>
</file>

<file path=ppt/tags/tag2.xml><?xml version="1.0" encoding="utf-8"?>
<p:tagLst xmlns:p="http://schemas.openxmlformats.org/presentationml/2006/main">
  <p:tag name="REFSHAPE" val="394659124"/>
</p:tagLst>
</file>

<file path=ppt/tags/tag3.xml><?xml version="1.0" encoding="utf-8"?>
<p:tagLst xmlns:p="http://schemas.openxmlformats.org/presentationml/2006/main">
  <p:tag name="REFSHAPE" val="394659668"/>
</p:tagLst>
</file>

<file path=ppt/tags/tag4.xml><?xml version="1.0" encoding="utf-8"?>
<p:tagLst xmlns:p="http://schemas.openxmlformats.org/presentationml/2006/main">
  <p:tag name="REFSHAPE" val="394659396"/>
</p:tagLst>
</file>

<file path=ppt/tags/tag5.xml><?xml version="1.0" encoding="utf-8"?>
<p:tagLst xmlns:p="http://schemas.openxmlformats.org/presentationml/2006/main">
  <p:tag name="REFSHAPE" val="394662252"/>
</p:tagLst>
</file>

<file path=ppt/tags/tag6.xml><?xml version="1.0" encoding="utf-8"?>
<p:tagLst xmlns:p="http://schemas.openxmlformats.org/presentationml/2006/main">
  <p:tag name="REFSHAPE" val="394661028"/>
</p:tagLst>
</file>

<file path=ppt/tags/tag7.xml><?xml version="1.0" encoding="utf-8"?>
<p:tagLst xmlns:p="http://schemas.openxmlformats.org/presentationml/2006/main">
  <p:tag name="KSO_WM_UNIT_TABLE_BEAUTIFY" val="smartTable{425b154f-c919-4a1a-81c8-f8052ff567b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22841</Words>
  <Application>WPS 演示</Application>
  <PresentationFormat>全屏显示(4:3)</PresentationFormat>
  <Paragraphs>2853</Paragraphs>
  <Slides>139</Slides>
  <Notes>139</Notes>
  <HiddenSlides>0</HiddenSlides>
  <MMClips>0</MMClips>
  <ScaleCrop>false</ScaleCrop>
  <HeadingPairs>
    <vt:vector size="6" baseType="variant">
      <vt:variant>
        <vt:lpstr>已用的字体</vt:lpstr>
      </vt:variant>
      <vt:variant>
        <vt:i4>26</vt:i4>
      </vt:variant>
      <vt:variant>
        <vt:lpstr>主题</vt:lpstr>
      </vt:variant>
      <vt:variant>
        <vt:i4>5</vt:i4>
      </vt:variant>
      <vt:variant>
        <vt:lpstr>幻灯片标题</vt:lpstr>
      </vt:variant>
      <vt:variant>
        <vt:i4>139</vt:i4>
      </vt:variant>
    </vt:vector>
  </HeadingPairs>
  <TitlesOfParts>
    <vt:vector size="170" baseType="lpstr">
      <vt:lpstr>Arial</vt:lpstr>
      <vt:lpstr>宋体</vt:lpstr>
      <vt:lpstr>Wingdings</vt:lpstr>
      <vt:lpstr>Verdana</vt:lpstr>
      <vt:lpstr>微软雅黑</vt:lpstr>
      <vt:lpstr>Calibri</vt:lpstr>
      <vt:lpstr>Ebrima</vt:lpstr>
      <vt:lpstr>Times New Roman</vt:lpstr>
      <vt:lpstr>等线 Light</vt:lpstr>
      <vt:lpstr>造字工房悦黑体验版常规体</vt:lpstr>
      <vt:lpstr>等线</vt:lpstr>
      <vt:lpstr>华文新魏</vt:lpstr>
      <vt:lpstr>Segoe UI</vt:lpstr>
      <vt:lpstr>华文琥珀</vt:lpstr>
      <vt:lpstr>华文行楷</vt:lpstr>
      <vt:lpstr>楷体_GB2312</vt:lpstr>
      <vt:lpstr>新宋体</vt:lpstr>
      <vt:lpstr>Arial Unicode MS</vt:lpstr>
      <vt:lpstr>Segoe UI Light</vt:lpstr>
      <vt:lpstr>Tahoma</vt:lpstr>
      <vt:lpstr>Calibri</vt:lpstr>
      <vt:lpstr>Segoe UI</vt:lpstr>
      <vt:lpstr>Segoe</vt:lpstr>
      <vt:lpstr>Wingdings</vt:lpstr>
      <vt:lpstr>华文隶书</vt:lpstr>
      <vt:lpstr>黑体</vt:lpstr>
      <vt:lpstr>Office 主题​​</vt:lpstr>
      <vt:lpstr>3_Office 主题​​</vt:lpstr>
      <vt:lpstr>4_Office 主题​​</vt:lpstr>
      <vt:lpstr>1_Office 主题​​</vt:lpstr>
      <vt:lpstr>5_Office 主题​​</vt:lpstr>
      <vt:lpstr>2020年度部门决算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分析报告主要变动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演示稿</dc:title>
  <dc:creator>Administrator</dc:creator>
  <cp:lastModifiedBy>秣</cp:lastModifiedBy>
  <cp:revision>3094</cp:revision>
  <dcterms:created xsi:type="dcterms:W3CDTF">2005-10-14T05:51:00Z</dcterms:created>
  <dcterms:modified xsi:type="dcterms:W3CDTF">2020-12-08T05:00:20Z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KSORubyTemplateID">
    <vt:lpwstr>2</vt:lpwstr>
  </property>
</Properties>
</file>