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Lst>
  <p:notesMasterIdLst>
    <p:notesMasterId r:id="rId11"/>
  </p:notesMasterIdLst>
  <p:sldIdLst>
    <p:sldId id="273" r:id="rId3"/>
    <p:sldId id="274" r:id="rId4"/>
    <p:sldId id="275" r:id="rId5"/>
    <p:sldId id="276" r:id="rId6"/>
    <p:sldId id="277" r:id="rId7"/>
    <p:sldId id="278" r:id="rId8"/>
    <p:sldId id="279" r:id="rId9"/>
    <p:sldId id="259"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B0"/>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996" autoAdjust="0"/>
    <p:restoredTop sz="96314" autoAdjust="0"/>
  </p:normalViewPr>
  <p:slideViewPr>
    <p:cSldViewPr snapToGrid="0">
      <p:cViewPr varScale="1">
        <p:scale>
          <a:sx n="84" d="100"/>
          <a:sy n="84" d="100"/>
        </p:scale>
        <p:origin x="-533" y="-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26"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刘 芳洋" userId="c306cedfd1975a7c" providerId="LiveId" clId="{887687F1-A590-4056-BF71-C3942B0C02EF}"/>
    <pc:docChg chg="modSld">
      <pc:chgData name="刘 芳洋" userId="c306cedfd1975a7c" providerId="LiveId" clId="{887687F1-A590-4056-BF71-C3942B0C02EF}" dt="2019-05-04T15:43:02.776" v="4"/>
      <pc:docMkLst>
        <pc:docMk/>
      </pc:docMkLst>
      <pc:sldChg chg="modSp">
        <pc:chgData name="刘 芳洋" userId="c306cedfd1975a7c" providerId="LiveId" clId="{887687F1-A590-4056-BF71-C3942B0C02EF}" dt="2019-05-04T15:42:44.965" v="0" actId="207"/>
        <pc:sldMkLst>
          <pc:docMk/>
          <pc:sldMk cId="229335750" sldId="262"/>
        </pc:sldMkLst>
        <pc:spChg chg="mod">
          <ac:chgData name="刘 芳洋" userId="c306cedfd1975a7c" providerId="LiveId" clId="{887687F1-A590-4056-BF71-C3942B0C02EF}" dt="2019-05-04T15:42:44.965" v="0" actId="207"/>
          <ac:spMkLst>
            <pc:docMk/>
            <pc:sldMk cId="229335750" sldId="262"/>
            <ac:spMk id="6" creationId="{3F436C4A-2AC8-426C-8441-94431E8E5C3C}"/>
          </ac:spMkLst>
        </pc:spChg>
      </pc:sldChg>
      <pc:sldChg chg="modSp">
        <pc:chgData name="刘 芳洋" userId="c306cedfd1975a7c" providerId="LiveId" clId="{887687F1-A590-4056-BF71-C3942B0C02EF}" dt="2019-05-04T15:42:51.852" v="1"/>
        <pc:sldMkLst>
          <pc:docMk/>
          <pc:sldMk cId="3325484015" sldId="263"/>
        </pc:sldMkLst>
        <pc:spChg chg="mod">
          <ac:chgData name="刘 芳洋" userId="c306cedfd1975a7c" providerId="LiveId" clId="{887687F1-A590-4056-BF71-C3942B0C02EF}" dt="2019-05-04T15:42:51.852" v="1"/>
          <ac:spMkLst>
            <pc:docMk/>
            <pc:sldMk cId="3325484015" sldId="263"/>
            <ac:spMk id="7" creationId="{B7E36DB3-842E-4CE0-B0DD-1D387E28570F}"/>
          </ac:spMkLst>
        </pc:spChg>
      </pc:sldChg>
      <pc:sldChg chg="modSp">
        <pc:chgData name="刘 芳洋" userId="c306cedfd1975a7c" providerId="LiveId" clId="{887687F1-A590-4056-BF71-C3942B0C02EF}" dt="2019-05-04T15:42:55.551" v="2"/>
        <pc:sldMkLst>
          <pc:docMk/>
          <pc:sldMk cId="1490906437" sldId="264"/>
        </pc:sldMkLst>
        <pc:spChg chg="mod">
          <ac:chgData name="刘 芳洋" userId="c306cedfd1975a7c" providerId="LiveId" clId="{887687F1-A590-4056-BF71-C3942B0C02EF}" dt="2019-05-04T15:42:55.551" v="2"/>
          <ac:spMkLst>
            <pc:docMk/>
            <pc:sldMk cId="1490906437" sldId="264"/>
            <ac:spMk id="5" creationId="{66510D6B-91E6-4BF6-BC98-FB4CF8DFF69E}"/>
          </ac:spMkLst>
        </pc:spChg>
      </pc:sldChg>
      <pc:sldChg chg="modSp">
        <pc:chgData name="刘 芳洋" userId="c306cedfd1975a7c" providerId="LiveId" clId="{887687F1-A590-4056-BF71-C3942B0C02EF}" dt="2019-05-04T15:42:59.224" v="3"/>
        <pc:sldMkLst>
          <pc:docMk/>
          <pc:sldMk cId="2121760132" sldId="267"/>
        </pc:sldMkLst>
        <pc:spChg chg="mod">
          <ac:chgData name="刘 芳洋" userId="c306cedfd1975a7c" providerId="LiveId" clId="{887687F1-A590-4056-BF71-C3942B0C02EF}" dt="2019-05-04T15:42:59.224" v="3"/>
          <ac:spMkLst>
            <pc:docMk/>
            <pc:sldMk cId="2121760132" sldId="267"/>
            <ac:spMk id="5" creationId="{66510D6B-91E6-4BF6-BC98-FB4CF8DFF69E}"/>
          </ac:spMkLst>
        </pc:spChg>
      </pc:sldChg>
      <pc:sldChg chg="modSp">
        <pc:chgData name="刘 芳洋" userId="c306cedfd1975a7c" providerId="LiveId" clId="{887687F1-A590-4056-BF71-C3942B0C02EF}" dt="2019-05-04T15:43:02.776" v="4"/>
        <pc:sldMkLst>
          <pc:docMk/>
          <pc:sldMk cId="3703134391" sldId="268"/>
        </pc:sldMkLst>
        <pc:spChg chg="mod">
          <ac:chgData name="刘 芳洋" userId="c306cedfd1975a7c" providerId="LiveId" clId="{887687F1-A590-4056-BF71-C3942B0C02EF}" dt="2019-05-04T15:43:02.776" v="4"/>
          <ac:spMkLst>
            <pc:docMk/>
            <pc:sldMk cId="3703134391" sldId="268"/>
            <ac:spMk id="5" creationId="{66510D6B-91E6-4BF6-BC98-FB4CF8DFF69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708B3D-B35E-4E97-8476-65A83E120D65}" type="datetimeFigureOut">
              <a:rPr lang="zh-CN" altLang="en-US" smtClean="0"/>
              <a:pPr/>
              <a:t>2020-5-26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FC4C10-5E69-40DF-9511-9C72CCA47111}" type="slidenum">
              <a:rPr lang="zh-CN" altLang="en-US" smtClean="0"/>
              <a:pPr/>
              <a:t>‹#›</a:t>
            </a:fld>
            <a:endParaRPr lang="zh-CN" altLang="en-US"/>
          </a:p>
        </p:txBody>
      </p:sp>
    </p:spTree>
    <p:extLst>
      <p:ext uri="{BB962C8B-B14F-4D97-AF65-F5344CB8AC3E}">
        <p14:creationId xmlns="" xmlns:p14="http://schemas.microsoft.com/office/powerpoint/2010/main" val="2679458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ltLang="zh-CN" dirty="0" smtClean="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3</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3FC4C10-5E69-40DF-9511-9C72CCA47111}" type="slidenum">
              <a:rPr lang="zh-CN" altLang="en-US" smtClean="0"/>
              <a:pPr/>
              <a:t>8</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1C9ECC9-515E-4250-A4CB-B64ED37925A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a:extLst>
              <a:ext uri="{FF2B5EF4-FFF2-40B4-BE49-F238E27FC236}">
                <a16:creationId xmlns:a16="http://schemas.microsoft.com/office/drawing/2014/main" xmlns="" id="{18952496-ED47-4011-AE11-DB2858F99C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a:extLst>
              <a:ext uri="{FF2B5EF4-FFF2-40B4-BE49-F238E27FC236}">
                <a16:creationId xmlns:a16="http://schemas.microsoft.com/office/drawing/2014/main" xmlns="" id="{D52AC819-7BC8-405A-B9EA-AAF0B8598D15}"/>
              </a:ext>
            </a:extLst>
          </p:cNvPr>
          <p:cNvSpPr>
            <a:spLocks noGrp="1"/>
          </p:cNvSpPr>
          <p:nvPr>
            <p:ph type="dt" sz="half" idx="10"/>
          </p:nvPr>
        </p:nvSpPr>
        <p:spPr/>
        <p:txBody>
          <a:bodyPr/>
          <a:lstStyle/>
          <a:p>
            <a:fld id="{F013CA14-39B8-4D78-B588-DB9B02E41D3C}" type="datetimeFigureOut">
              <a:rPr lang="zh-CN" altLang="en-US" smtClean="0"/>
              <a:pPr/>
              <a:t>2020-5-26</a:t>
            </a:fld>
            <a:endParaRPr lang="zh-CN" altLang="en-US"/>
          </a:p>
        </p:txBody>
      </p:sp>
      <p:sp>
        <p:nvSpPr>
          <p:cNvPr id="5" name="页脚占位符 4">
            <a:extLst>
              <a:ext uri="{FF2B5EF4-FFF2-40B4-BE49-F238E27FC236}">
                <a16:creationId xmlns:a16="http://schemas.microsoft.com/office/drawing/2014/main" xmlns="" id="{6B532705-DF5A-4AC5-BF0A-22409C6E0F6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AABB4E35-E3D3-44E0-86F3-3EAE9D53C32A}"/>
              </a:ext>
            </a:extLst>
          </p:cNvPr>
          <p:cNvSpPr>
            <a:spLocks noGrp="1"/>
          </p:cNvSpPr>
          <p:nvPr>
            <p:ph type="sldNum" sz="quarter" idx="12"/>
          </p:nvPr>
        </p:nvSpPr>
        <p:spPr/>
        <p:txBody>
          <a:body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919901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0CA9C05-FC41-4B05-A6FD-877D0C3EE9A7}"/>
              </a:ext>
            </a:extLst>
          </p:cNvPr>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a:extLst>
              <a:ext uri="{FF2B5EF4-FFF2-40B4-BE49-F238E27FC236}">
                <a16:creationId xmlns:a16="http://schemas.microsoft.com/office/drawing/2014/main" xmlns="" id="{9E9C8B54-08D7-478D-B3AD-DB947E725A93}"/>
              </a:ext>
            </a:extLst>
          </p:cNvPr>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a:extLst>
              <a:ext uri="{FF2B5EF4-FFF2-40B4-BE49-F238E27FC236}">
                <a16:creationId xmlns:a16="http://schemas.microsoft.com/office/drawing/2014/main" xmlns="" id="{376D176E-17EC-4412-A5EE-77D2A4761D2F}"/>
              </a:ext>
            </a:extLst>
          </p:cNvPr>
          <p:cNvSpPr>
            <a:spLocks noGrp="1"/>
          </p:cNvSpPr>
          <p:nvPr>
            <p:ph type="dt" sz="half" idx="10"/>
          </p:nvPr>
        </p:nvSpPr>
        <p:spPr/>
        <p:txBody>
          <a:bodyPr/>
          <a:lstStyle/>
          <a:p>
            <a:fld id="{F013CA14-39B8-4D78-B588-DB9B02E41D3C}" type="datetimeFigureOut">
              <a:rPr lang="zh-CN" altLang="en-US" smtClean="0"/>
              <a:pPr/>
              <a:t>2020-5-26</a:t>
            </a:fld>
            <a:endParaRPr lang="zh-CN" altLang="en-US"/>
          </a:p>
        </p:txBody>
      </p:sp>
      <p:sp>
        <p:nvSpPr>
          <p:cNvPr id="5" name="页脚占位符 4">
            <a:extLst>
              <a:ext uri="{FF2B5EF4-FFF2-40B4-BE49-F238E27FC236}">
                <a16:creationId xmlns:a16="http://schemas.microsoft.com/office/drawing/2014/main" xmlns="" id="{28378328-77B0-4675-BD0A-E0799D8ADB9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6DDF9612-0E1D-4BC3-BA63-18B20CB5C9A1}"/>
              </a:ext>
            </a:extLst>
          </p:cNvPr>
          <p:cNvSpPr>
            <a:spLocks noGrp="1"/>
          </p:cNvSpPr>
          <p:nvPr>
            <p:ph type="sldNum" sz="quarter" idx="12"/>
          </p:nvPr>
        </p:nvSpPr>
        <p:spPr/>
        <p:txBody>
          <a:body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4000430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xmlns="" id="{274EDDA3-A2CC-4A0A-8EE2-3C21EE58AEE2}"/>
              </a:ext>
            </a:extLst>
          </p:cNvPr>
          <p:cNvSpPr>
            <a:spLocks noGrp="1"/>
          </p:cNvSpPr>
          <p:nvPr>
            <p:ph type="title" orient="vert"/>
          </p:nvPr>
        </p:nvSpPr>
        <p:spPr>
          <a:xfrm>
            <a:off x="8724902" y="365125"/>
            <a:ext cx="2628900" cy="5811838"/>
          </a:xfrm>
        </p:spPr>
        <p:txBody>
          <a:bodyPr vert="eaVert"/>
          <a:lstStyle/>
          <a:p>
            <a:r>
              <a:rPr lang="zh-CN" altLang="en-US" smtClean="0"/>
              <a:t>单击此处编辑母版标题样式</a:t>
            </a:r>
            <a:endParaRPr lang="zh-CN" altLang="en-US"/>
          </a:p>
        </p:txBody>
      </p:sp>
      <p:sp>
        <p:nvSpPr>
          <p:cNvPr id="3" name="竖排文字占位符 2">
            <a:extLst>
              <a:ext uri="{FF2B5EF4-FFF2-40B4-BE49-F238E27FC236}">
                <a16:creationId xmlns:a16="http://schemas.microsoft.com/office/drawing/2014/main" xmlns="" id="{8A3CB7F8-59DD-42B8-A0FC-B3EFC51189A6}"/>
              </a:ext>
            </a:extLst>
          </p:cNvPr>
          <p:cNvSpPr>
            <a:spLocks noGrp="1"/>
          </p:cNvSpPr>
          <p:nvPr>
            <p:ph type="body" orient="vert" idx="1"/>
          </p:nvPr>
        </p:nvSpPr>
        <p:spPr>
          <a:xfrm>
            <a:off x="838203"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a:extLst>
              <a:ext uri="{FF2B5EF4-FFF2-40B4-BE49-F238E27FC236}">
                <a16:creationId xmlns:a16="http://schemas.microsoft.com/office/drawing/2014/main" xmlns="" id="{11EF7D21-DE15-485B-A398-7815A5FEC367}"/>
              </a:ext>
            </a:extLst>
          </p:cNvPr>
          <p:cNvSpPr>
            <a:spLocks noGrp="1"/>
          </p:cNvSpPr>
          <p:nvPr>
            <p:ph type="dt" sz="half" idx="10"/>
          </p:nvPr>
        </p:nvSpPr>
        <p:spPr/>
        <p:txBody>
          <a:bodyPr/>
          <a:lstStyle/>
          <a:p>
            <a:fld id="{F013CA14-39B8-4D78-B588-DB9B02E41D3C}" type="datetimeFigureOut">
              <a:rPr lang="zh-CN" altLang="en-US" smtClean="0"/>
              <a:pPr/>
              <a:t>2020-5-26</a:t>
            </a:fld>
            <a:endParaRPr lang="zh-CN" altLang="en-US"/>
          </a:p>
        </p:txBody>
      </p:sp>
      <p:sp>
        <p:nvSpPr>
          <p:cNvPr id="5" name="页脚占位符 4">
            <a:extLst>
              <a:ext uri="{FF2B5EF4-FFF2-40B4-BE49-F238E27FC236}">
                <a16:creationId xmlns:a16="http://schemas.microsoft.com/office/drawing/2014/main" xmlns="" id="{EE4375EA-CDCA-4A87-969F-708B4D2FAE7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9D083279-14FC-43AE-B30E-8EE739E1B445}"/>
              </a:ext>
            </a:extLst>
          </p:cNvPr>
          <p:cNvSpPr>
            <a:spLocks noGrp="1"/>
          </p:cNvSpPr>
          <p:nvPr>
            <p:ph type="sldNum" sz="quarter" idx="12"/>
          </p:nvPr>
        </p:nvSpPr>
        <p:spPr/>
        <p:txBody>
          <a:body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411945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013CA14-39B8-4D78-B588-DB9B02E41D3C}" type="datetimeFigureOut">
              <a:rPr lang="zh-CN" altLang="en-US">
                <a:solidFill>
                  <a:prstClr val="black">
                    <a:tint val="75000"/>
                  </a:prstClr>
                </a:solidFill>
              </a:rPr>
              <a:pPr/>
              <a:t>2020-5-26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7DD07C01-FA21-4E42-AF92-3B8F0FE2B856}" type="slidenum">
              <a:rPr lang="zh-CN" altLang="en-US">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1645447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013CA14-39B8-4D78-B588-DB9B02E41D3C}" type="datetimeFigureOut">
              <a:rPr lang="zh-CN" altLang="en-US">
                <a:solidFill>
                  <a:prstClr val="black">
                    <a:tint val="75000"/>
                  </a:prstClr>
                </a:solidFill>
              </a:rPr>
              <a:pPr/>
              <a:t>2020-5-26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7DD07C01-FA21-4E42-AF92-3B8F0FE2B856}" type="slidenum">
              <a:rPr lang="zh-CN" altLang="en-US">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394352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013CA14-39B8-4D78-B588-DB9B02E41D3C}" type="datetimeFigureOut">
              <a:rPr lang="zh-CN" altLang="en-US">
                <a:solidFill>
                  <a:prstClr val="black">
                    <a:tint val="75000"/>
                  </a:prstClr>
                </a:solidFill>
              </a:rPr>
              <a:pPr/>
              <a:t>2020-5-26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7DD07C01-FA21-4E42-AF92-3B8F0FE2B856}" type="slidenum">
              <a:rPr lang="zh-CN" altLang="en-US">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2560364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013CA14-39B8-4D78-B588-DB9B02E41D3C}" type="datetimeFigureOut">
              <a:rPr lang="zh-CN" altLang="en-US">
                <a:solidFill>
                  <a:prstClr val="black">
                    <a:tint val="75000"/>
                  </a:prstClr>
                </a:solidFill>
              </a:rPr>
              <a:pPr/>
              <a:t>2020-5-26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7DD07C01-FA21-4E42-AF92-3B8F0FE2B856}" type="slidenum">
              <a:rPr lang="zh-CN" altLang="en-US">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3800297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013CA14-39B8-4D78-B588-DB9B02E41D3C}" type="datetimeFigureOut">
              <a:rPr lang="zh-CN" altLang="en-US">
                <a:solidFill>
                  <a:prstClr val="black">
                    <a:tint val="75000"/>
                  </a:prstClr>
                </a:solidFill>
              </a:rPr>
              <a:pPr/>
              <a:t>2020-5-26</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7DD07C01-FA21-4E42-AF92-3B8F0FE2B856}" type="slidenum">
              <a:rPr lang="zh-CN" altLang="en-US">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19893476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013CA14-39B8-4D78-B588-DB9B02E41D3C}" type="datetimeFigureOut">
              <a:rPr lang="zh-CN" altLang="en-US">
                <a:solidFill>
                  <a:prstClr val="black">
                    <a:tint val="75000"/>
                  </a:prstClr>
                </a:solidFill>
              </a:rPr>
              <a:pPr/>
              <a:t>2020-5-26</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7DD07C01-FA21-4E42-AF92-3B8F0FE2B856}" type="slidenum">
              <a:rPr lang="zh-CN" altLang="en-US">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17052007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013CA14-39B8-4D78-B588-DB9B02E41D3C}" type="datetimeFigureOut">
              <a:rPr lang="zh-CN" altLang="en-US">
                <a:solidFill>
                  <a:prstClr val="black">
                    <a:tint val="75000"/>
                  </a:prstClr>
                </a:solidFill>
              </a:rPr>
              <a:pPr/>
              <a:t>2020-5-26</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7DD07C01-FA21-4E42-AF92-3B8F0FE2B856}" type="slidenum">
              <a:rPr lang="zh-CN" altLang="en-US">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11207886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013CA14-39B8-4D78-B588-DB9B02E41D3C}" type="datetimeFigureOut">
              <a:rPr lang="zh-CN" altLang="en-US">
                <a:solidFill>
                  <a:prstClr val="black">
                    <a:tint val="75000"/>
                  </a:prstClr>
                </a:solidFill>
              </a:rPr>
              <a:pPr/>
              <a:t>2020-5-26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7DD07C01-FA21-4E42-AF92-3B8F0FE2B856}" type="slidenum">
              <a:rPr lang="zh-CN" altLang="en-US">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2156941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F3B800C-3E7A-494D-9434-0B88D20870F0}"/>
              </a:ext>
            </a:extLst>
          </p:cNvPr>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a:extLst>
              <a:ext uri="{FF2B5EF4-FFF2-40B4-BE49-F238E27FC236}">
                <a16:creationId xmlns:a16="http://schemas.microsoft.com/office/drawing/2014/main" xmlns="" id="{48F62AFE-905A-44EE-836A-FF037F8C102B}"/>
              </a:ext>
            </a:extLst>
          </p:cNvPr>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a:extLst>
              <a:ext uri="{FF2B5EF4-FFF2-40B4-BE49-F238E27FC236}">
                <a16:creationId xmlns:a16="http://schemas.microsoft.com/office/drawing/2014/main" xmlns="" id="{5E1CB112-528B-4BC0-B86D-A0448A7AE448}"/>
              </a:ext>
            </a:extLst>
          </p:cNvPr>
          <p:cNvSpPr>
            <a:spLocks noGrp="1"/>
          </p:cNvSpPr>
          <p:nvPr>
            <p:ph type="dt" sz="half" idx="10"/>
          </p:nvPr>
        </p:nvSpPr>
        <p:spPr/>
        <p:txBody>
          <a:bodyPr/>
          <a:lstStyle/>
          <a:p>
            <a:fld id="{F013CA14-39B8-4D78-B588-DB9B02E41D3C}" type="datetimeFigureOut">
              <a:rPr lang="zh-CN" altLang="en-US" smtClean="0"/>
              <a:pPr/>
              <a:t>2020-5-26</a:t>
            </a:fld>
            <a:endParaRPr lang="zh-CN" altLang="en-US"/>
          </a:p>
        </p:txBody>
      </p:sp>
      <p:sp>
        <p:nvSpPr>
          <p:cNvPr id="5" name="页脚占位符 4">
            <a:extLst>
              <a:ext uri="{FF2B5EF4-FFF2-40B4-BE49-F238E27FC236}">
                <a16:creationId xmlns:a16="http://schemas.microsoft.com/office/drawing/2014/main" xmlns="" id="{BA7ED27A-256E-4E5B-8241-0E0EF06D8FC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EF4DB3D6-EC0F-49CB-A723-D800D7023148}"/>
              </a:ext>
            </a:extLst>
          </p:cNvPr>
          <p:cNvSpPr>
            <a:spLocks noGrp="1"/>
          </p:cNvSpPr>
          <p:nvPr>
            <p:ph type="sldNum" sz="quarter" idx="12"/>
          </p:nvPr>
        </p:nvSpPr>
        <p:spPr/>
        <p:txBody>
          <a:body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38588877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013CA14-39B8-4D78-B588-DB9B02E41D3C}" type="datetimeFigureOut">
              <a:rPr lang="zh-CN" altLang="en-US">
                <a:solidFill>
                  <a:prstClr val="black">
                    <a:tint val="75000"/>
                  </a:prstClr>
                </a:solidFill>
              </a:rPr>
              <a:pPr/>
              <a:t>2020-5-26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7DD07C01-FA21-4E42-AF92-3B8F0FE2B856}" type="slidenum">
              <a:rPr lang="zh-CN" altLang="en-US">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37818363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013CA14-39B8-4D78-B588-DB9B02E41D3C}" type="datetimeFigureOut">
              <a:rPr lang="zh-CN" altLang="en-US">
                <a:solidFill>
                  <a:prstClr val="black">
                    <a:tint val="75000"/>
                  </a:prstClr>
                </a:solidFill>
              </a:rPr>
              <a:pPr/>
              <a:t>2020-5-26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7DD07C01-FA21-4E42-AF92-3B8F0FE2B856}" type="slidenum">
              <a:rPr lang="zh-CN" altLang="en-US">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1286272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013CA14-39B8-4D78-B588-DB9B02E41D3C}" type="datetimeFigureOut">
              <a:rPr lang="zh-CN" altLang="en-US">
                <a:solidFill>
                  <a:prstClr val="black">
                    <a:tint val="75000"/>
                  </a:prstClr>
                </a:solidFill>
              </a:rPr>
              <a:pPr/>
              <a:t>2020-5-26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7DD07C01-FA21-4E42-AF92-3B8F0FE2B856}" type="slidenum">
              <a:rPr lang="zh-CN" altLang="en-US">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 xmlns:p14="http://schemas.microsoft.com/office/powerpoint/2010/main" val="1108209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439843-EEB9-4F8A-9CE9-C229925C4841}"/>
              </a:ext>
            </a:extLst>
          </p:cNvPr>
          <p:cNvSpPr>
            <a:spLocks noGrp="1"/>
          </p:cNvSpPr>
          <p:nvPr>
            <p:ph type="title"/>
          </p:nvPr>
        </p:nvSpPr>
        <p:spPr>
          <a:xfrm>
            <a:off x="831851" y="1709746"/>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a:extLst>
              <a:ext uri="{FF2B5EF4-FFF2-40B4-BE49-F238E27FC236}">
                <a16:creationId xmlns:a16="http://schemas.microsoft.com/office/drawing/2014/main" xmlns="" id="{3D5BF42E-883B-421A-8ACF-E6FE73A5831A}"/>
              </a:ext>
            </a:extLst>
          </p:cNvPr>
          <p:cNvSpPr>
            <a:spLocks noGrp="1"/>
          </p:cNvSpPr>
          <p:nvPr>
            <p:ph type="body" idx="1"/>
          </p:nvPr>
        </p:nvSpPr>
        <p:spPr>
          <a:xfrm>
            <a:off x="831851"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a:extLst>
              <a:ext uri="{FF2B5EF4-FFF2-40B4-BE49-F238E27FC236}">
                <a16:creationId xmlns:a16="http://schemas.microsoft.com/office/drawing/2014/main" xmlns="" id="{ABE19841-9CEB-4C16-A645-EFFA6D434B99}"/>
              </a:ext>
            </a:extLst>
          </p:cNvPr>
          <p:cNvSpPr>
            <a:spLocks noGrp="1"/>
          </p:cNvSpPr>
          <p:nvPr>
            <p:ph type="dt" sz="half" idx="10"/>
          </p:nvPr>
        </p:nvSpPr>
        <p:spPr/>
        <p:txBody>
          <a:bodyPr/>
          <a:lstStyle/>
          <a:p>
            <a:fld id="{F013CA14-39B8-4D78-B588-DB9B02E41D3C}" type="datetimeFigureOut">
              <a:rPr lang="zh-CN" altLang="en-US" smtClean="0"/>
              <a:pPr/>
              <a:t>2020-5-26</a:t>
            </a:fld>
            <a:endParaRPr lang="zh-CN" altLang="en-US"/>
          </a:p>
        </p:txBody>
      </p:sp>
      <p:sp>
        <p:nvSpPr>
          <p:cNvPr id="5" name="页脚占位符 4">
            <a:extLst>
              <a:ext uri="{FF2B5EF4-FFF2-40B4-BE49-F238E27FC236}">
                <a16:creationId xmlns:a16="http://schemas.microsoft.com/office/drawing/2014/main" xmlns="" id="{99329A8F-0EA7-40FC-B9A3-32C1535C864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51BE41D1-B9B5-4C21-81B2-4E323B6E2A67}"/>
              </a:ext>
            </a:extLst>
          </p:cNvPr>
          <p:cNvSpPr>
            <a:spLocks noGrp="1"/>
          </p:cNvSpPr>
          <p:nvPr>
            <p:ph type="sldNum" sz="quarter" idx="12"/>
          </p:nvPr>
        </p:nvSpPr>
        <p:spPr/>
        <p:txBody>
          <a:body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2931313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7240006C-159E-47D7-8957-8F626F5D6D57}"/>
              </a:ext>
            </a:extLst>
          </p:cNvPr>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a:extLst>
              <a:ext uri="{FF2B5EF4-FFF2-40B4-BE49-F238E27FC236}">
                <a16:creationId xmlns:a16="http://schemas.microsoft.com/office/drawing/2014/main" xmlns="" id="{46E50E22-4E39-4BA8-AA32-2DEACD115ABA}"/>
              </a:ext>
            </a:extLst>
          </p:cNvPr>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a:extLst>
              <a:ext uri="{FF2B5EF4-FFF2-40B4-BE49-F238E27FC236}">
                <a16:creationId xmlns:a16="http://schemas.microsoft.com/office/drawing/2014/main" xmlns="" id="{1A7FE9CF-83F9-4DAF-83E8-24057EEC9831}"/>
              </a:ext>
            </a:extLst>
          </p:cNvPr>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a:extLst>
              <a:ext uri="{FF2B5EF4-FFF2-40B4-BE49-F238E27FC236}">
                <a16:creationId xmlns:a16="http://schemas.microsoft.com/office/drawing/2014/main" xmlns="" id="{C8F8BF32-979F-4A2E-BE60-30DF7A70DFF6}"/>
              </a:ext>
            </a:extLst>
          </p:cNvPr>
          <p:cNvSpPr>
            <a:spLocks noGrp="1"/>
          </p:cNvSpPr>
          <p:nvPr>
            <p:ph type="dt" sz="half" idx="10"/>
          </p:nvPr>
        </p:nvSpPr>
        <p:spPr/>
        <p:txBody>
          <a:bodyPr/>
          <a:lstStyle/>
          <a:p>
            <a:fld id="{F013CA14-39B8-4D78-B588-DB9B02E41D3C}" type="datetimeFigureOut">
              <a:rPr lang="zh-CN" altLang="en-US" smtClean="0"/>
              <a:pPr/>
              <a:t>2020-5-26</a:t>
            </a:fld>
            <a:endParaRPr lang="zh-CN" altLang="en-US"/>
          </a:p>
        </p:txBody>
      </p:sp>
      <p:sp>
        <p:nvSpPr>
          <p:cNvPr id="6" name="页脚占位符 5">
            <a:extLst>
              <a:ext uri="{FF2B5EF4-FFF2-40B4-BE49-F238E27FC236}">
                <a16:creationId xmlns:a16="http://schemas.microsoft.com/office/drawing/2014/main" xmlns="" id="{F08AFC36-DACF-4AF6-8D63-8A046DE0031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2C4935A3-4122-4FE3-B077-A6D49871B4A9}"/>
              </a:ext>
            </a:extLst>
          </p:cNvPr>
          <p:cNvSpPr>
            <a:spLocks noGrp="1"/>
          </p:cNvSpPr>
          <p:nvPr>
            <p:ph type="sldNum" sz="quarter" idx="12"/>
          </p:nvPr>
        </p:nvSpPr>
        <p:spPr/>
        <p:txBody>
          <a:body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1918809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C9B8E47-8308-40F3-BD84-8C6393A5995F}"/>
              </a:ext>
            </a:extLst>
          </p:cNvPr>
          <p:cNvSpPr>
            <a:spLocks noGrp="1"/>
          </p:cNvSpPr>
          <p:nvPr>
            <p:ph type="title"/>
          </p:nvPr>
        </p:nvSpPr>
        <p:spPr>
          <a:xfrm>
            <a:off x="839788" y="365129"/>
            <a:ext cx="10515600" cy="1325563"/>
          </a:xfrm>
        </p:spPr>
        <p:txBody>
          <a:bodyPr/>
          <a:lstStyle/>
          <a:p>
            <a:r>
              <a:rPr lang="zh-CN" altLang="en-US" smtClean="0"/>
              <a:t>单击此处编辑母版标题样式</a:t>
            </a:r>
            <a:endParaRPr lang="zh-CN" altLang="en-US"/>
          </a:p>
        </p:txBody>
      </p:sp>
      <p:sp>
        <p:nvSpPr>
          <p:cNvPr id="3" name="文本占位符 2">
            <a:extLst>
              <a:ext uri="{FF2B5EF4-FFF2-40B4-BE49-F238E27FC236}">
                <a16:creationId xmlns:a16="http://schemas.microsoft.com/office/drawing/2014/main" xmlns="" id="{EEDA7BE1-40DA-4723-B0E2-380ACC99343A}"/>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a:extLst>
              <a:ext uri="{FF2B5EF4-FFF2-40B4-BE49-F238E27FC236}">
                <a16:creationId xmlns:a16="http://schemas.microsoft.com/office/drawing/2014/main" xmlns="" id="{0BD58ED5-C681-4E96-A2E6-45BC5B4F986E}"/>
              </a:ext>
            </a:extLst>
          </p:cNvPr>
          <p:cNvSpPr>
            <a:spLocks noGrp="1"/>
          </p:cNvSpPr>
          <p:nvPr>
            <p:ph sz="half" idx="2"/>
          </p:nvPr>
        </p:nvSpPr>
        <p:spPr>
          <a:xfrm>
            <a:off x="839789"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a:extLst>
              <a:ext uri="{FF2B5EF4-FFF2-40B4-BE49-F238E27FC236}">
                <a16:creationId xmlns:a16="http://schemas.microsoft.com/office/drawing/2014/main" xmlns="" id="{E095DD24-35CC-46F7-BFD7-9050F3B9DE84}"/>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a:extLst>
              <a:ext uri="{FF2B5EF4-FFF2-40B4-BE49-F238E27FC236}">
                <a16:creationId xmlns:a16="http://schemas.microsoft.com/office/drawing/2014/main" xmlns="" id="{789EB724-F171-4C83-B798-9FD67196F93D}"/>
              </a:ext>
            </a:extLst>
          </p:cNvPr>
          <p:cNvSpPr>
            <a:spLocks noGrp="1"/>
          </p:cNvSpPr>
          <p:nvPr>
            <p:ph sz="quarter" idx="4"/>
          </p:nvPr>
        </p:nvSpPr>
        <p:spPr>
          <a:xfrm>
            <a:off x="6172203"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a:extLst>
              <a:ext uri="{FF2B5EF4-FFF2-40B4-BE49-F238E27FC236}">
                <a16:creationId xmlns:a16="http://schemas.microsoft.com/office/drawing/2014/main" xmlns="" id="{FDF9287F-FEE2-4BB4-8325-792DA930010E}"/>
              </a:ext>
            </a:extLst>
          </p:cNvPr>
          <p:cNvSpPr>
            <a:spLocks noGrp="1"/>
          </p:cNvSpPr>
          <p:nvPr>
            <p:ph type="dt" sz="half" idx="10"/>
          </p:nvPr>
        </p:nvSpPr>
        <p:spPr/>
        <p:txBody>
          <a:bodyPr/>
          <a:lstStyle/>
          <a:p>
            <a:fld id="{F013CA14-39B8-4D78-B588-DB9B02E41D3C}" type="datetimeFigureOut">
              <a:rPr lang="zh-CN" altLang="en-US" smtClean="0"/>
              <a:pPr/>
              <a:t>2020-5-26</a:t>
            </a:fld>
            <a:endParaRPr lang="zh-CN" altLang="en-US"/>
          </a:p>
        </p:txBody>
      </p:sp>
      <p:sp>
        <p:nvSpPr>
          <p:cNvPr id="8" name="页脚占位符 7">
            <a:extLst>
              <a:ext uri="{FF2B5EF4-FFF2-40B4-BE49-F238E27FC236}">
                <a16:creationId xmlns:a16="http://schemas.microsoft.com/office/drawing/2014/main" xmlns="" id="{51CFA485-F2CC-4946-B763-6FC68E18E27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xmlns="" id="{BED73D6C-5248-4608-916F-536C8FC47E38}"/>
              </a:ext>
            </a:extLst>
          </p:cNvPr>
          <p:cNvSpPr>
            <a:spLocks noGrp="1"/>
          </p:cNvSpPr>
          <p:nvPr>
            <p:ph type="sldNum" sz="quarter" idx="12"/>
          </p:nvPr>
        </p:nvSpPr>
        <p:spPr/>
        <p:txBody>
          <a:body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3572575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592ADF4-3779-4AC7-BF0F-693F7BDF311F}"/>
              </a:ext>
            </a:extLst>
          </p:cNvPr>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a:extLst>
              <a:ext uri="{FF2B5EF4-FFF2-40B4-BE49-F238E27FC236}">
                <a16:creationId xmlns:a16="http://schemas.microsoft.com/office/drawing/2014/main" xmlns="" id="{2AD71C8B-FF4D-4469-BEAF-4FA58B7D4DA5}"/>
              </a:ext>
            </a:extLst>
          </p:cNvPr>
          <p:cNvSpPr>
            <a:spLocks noGrp="1"/>
          </p:cNvSpPr>
          <p:nvPr>
            <p:ph type="dt" sz="half" idx="10"/>
          </p:nvPr>
        </p:nvSpPr>
        <p:spPr/>
        <p:txBody>
          <a:bodyPr/>
          <a:lstStyle/>
          <a:p>
            <a:fld id="{F013CA14-39B8-4D78-B588-DB9B02E41D3C}" type="datetimeFigureOut">
              <a:rPr lang="zh-CN" altLang="en-US" smtClean="0"/>
              <a:pPr/>
              <a:t>2020-5-26</a:t>
            </a:fld>
            <a:endParaRPr lang="zh-CN" altLang="en-US"/>
          </a:p>
        </p:txBody>
      </p:sp>
      <p:sp>
        <p:nvSpPr>
          <p:cNvPr id="4" name="页脚占位符 3">
            <a:extLst>
              <a:ext uri="{FF2B5EF4-FFF2-40B4-BE49-F238E27FC236}">
                <a16:creationId xmlns:a16="http://schemas.microsoft.com/office/drawing/2014/main" xmlns="" id="{A4EB3EF6-3899-4C56-861A-F86538C9BAA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11E673A8-72A3-4B5C-8C20-83010BCD6F13}"/>
              </a:ext>
            </a:extLst>
          </p:cNvPr>
          <p:cNvSpPr>
            <a:spLocks noGrp="1"/>
          </p:cNvSpPr>
          <p:nvPr>
            <p:ph type="sldNum" sz="quarter" idx="12"/>
          </p:nvPr>
        </p:nvSpPr>
        <p:spPr/>
        <p:txBody>
          <a:body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251617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xmlns="" id="{B21367CF-2F81-476B-BF3D-88CB92D54FA8}"/>
              </a:ext>
            </a:extLst>
          </p:cNvPr>
          <p:cNvSpPr>
            <a:spLocks noGrp="1"/>
          </p:cNvSpPr>
          <p:nvPr>
            <p:ph type="dt" sz="half" idx="10"/>
          </p:nvPr>
        </p:nvSpPr>
        <p:spPr/>
        <p:txBody>
          <a:bodyPr/>
          <a:lstStyle/>
          <a:p>
            <a:fld id="{F013CA14-39B8-4D78-B588-DB9B02E41D3C}" type="datetimeFigureOut">
              <a:rPr lang="zh-CN" altLang="en-US" smtClean="0"/>
              <a:pPr/>
              <a:t>2020-5-26</a:t>
            </a:fld>
            <a:endParaRPr lang="zh-CN" altLang="en-US"/>
          </a:p>
        </p:txBody>
      </p:sp>
      <p:sp>
        <p:nvSpPr>
          <p:cNvPr id="3" name="页脚占位符 2">
            <a:extLst>
              <a:ext uri="{FF2B5EF4-FFF2-40B4-BE49-F238E27FC236}">
                <a16:creationId xmlns:a16="http://schemas.microsoft.com/office/drawing/2014/main" xmlns="" id="{3C3738F6-D4A2-441D-BFC1-54B67140BE9A}"/>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xmlns="" id="{5FA68ED2-6A0F-4822-A93F-BD943050D7C6}"/>
              </a:ext>
            </a:extLst>
          </p:cNvPr>
          <p:cNvSpPr>
            <a:spLocks noGrp="1"/>
          </p:cNvSpPr>
          <p:nvPr>
            <p:ph type="sldNum" sz="quarter" idx="12"/>
          </p:nvPr>
        </p:nvSpPr>
        <p:spPr/>
        <p:txBody>
          <a:body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3459239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6E05641-B93B-40D3-8684-779DF3C2A06C}"/>
              </a:ext>
            </a:extLst>
          </p:cNvPr>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a:extLst>
              <a:ext uri="{FF2B5EF4-FFF2-40B4-BE49-F238E27FC236}">
                <a16:creationId xmlns:a16="http://schemas.microsoft.com/office/drawing/2014/main" xmlns="" id="{6A30E07E-CD50-46C1-8C6C-0F7265B7150A}"/>
              </a:ext>
            </a:extLst>
          </p:cNvPr>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a:extLst>
              <a:ext uri="{FF2B5EF4-FFF2-40B4-BE49-F238E27FC236}">
                <a16:creationId xmlns:a16="http://schemas.microsoft.com/office/drawing/2014/main" xmlns="" id="{62587376-49A5-46F2-A27E-3AC6A9C22A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a:extLst>
              <a:ext uri="{FF2B5EF4-FFF2-40B4-BE49-F238E27FC236}">
                <a16:creationId xmlns:a16="http://schemas.microsoft.com/office/drawing/2014/main" xmlns="" id="{021FC590-E9B2-4F2F-89BD-2BAB307EF7DC}"/>
              </a:ext>
            </a:extLst>
          </p:cNvPr>
          <p:cNvSpPr>
            <a:spLocks noGrp="1"/>
          </p:cNvSpPr>
          <p:nvPr>
            <p:ph type="dt" sz="half" idx="10"/>
          </p:nvPr>
        </p:nvSpPr>
        <p:spPr/>
        <p:txBody>
          <a:bodyPr/>
          <a:lstStyle/>
          <a:p>
            <a:fld id="{F013CA14-39B8-4D78-B588-DB9B02E41D3C}" type="datetimeFigureOut">
              <a:rPr lang="zh-CN" altLang="en-US" smtClean="0"/>
              <a:pPr/>
              <a:t>2020-5-26</a:t>
            </a:fld>
            <a:endParaRPr lang="zh-CN" altLang="en-US"/>
          </a:p>
        </p:txBody>
      </p:sp>
      <p:sp>
        <p:nvSpPr>
          <p:cNvPr id="6" name="页脚占位符 5">
            <a:extLst>
              <a:ext uri="{FF2B5EF4-FFF2-40B4-BE49-F238E27FC236}">
                <a16:creationId xmlns:a16="http://schemas.microsoft.com/office/drawing/2014/main" xmlns="" id="{844BA929-B6EC-4A42-B489-B2720C13AD4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4FE24904-DDF3-4B96-BEB8-111D4248C1F5}"/>
              </a:ext>
            </a:extLst>
          </p:cNvPr>
          <p:cNvSpPr>
            <a:spLocks noGrp="1"/>
          </p:cNvSpPr>
          <p:nvPr>
            <p:ph type="sldNum" sz="quarter" idx="12"/>
          </p:nvPr>
        </p:nvSpPr>
        <p:spPr/>
        <p:txBody>
          <a:body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1655099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A5FB492-B210-4FAC-BB89-5747F1E1A57C}"/>
              </a:ext>
            </a:extLst>
          </p:cNvPr>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a:extLst>
              <a:ext uri="{FF2B5EF4-FFF2-40B4-BE49-F238E27FC236}">
                <a16:creationId xmlns:a16="http://schemas.microsoft.com/office/drawing/2014/main" xmlns="" id="{48B12DAE-B5AE-410F-95D5-115276BE14A9}"/>
              </a:ext>
            </a:extLst>
          </p:cNvPr>
          <p:cNvSpPr>
            <a:spLocks noGrp="1"/>
          </p:cNvSpPr>
          <p:nvPr>
            <p:ph type="pic" idx="1"/>
          </p:nvPr>
        </p:nvSpPr>
        <p:spPr>
          <a:xfrm>
            <a:off x="5183188" y="987433"/>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a:extLst>
              <a:ext uri="{FF2B5EF4-FFF2-40B4-BE49-F238E27FC236}">
                <a16:creationId xmlns:a16="http://schemas.microsoft.com/office/drawing/2014/main" xmlns="" id="{1D9D2406-F6C7-4ED5-B5D9-1736AF6057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a:extLst>
              <a:ext uri="{FF2B5EF4-FFF2-40B4-BE49-F238E27FC236}">
                <a16:creationId xmlns:a16="http://schemas.microsoft.com/office/drawing/2014/main" xmlns="" id="{9C37A4AE-7543-4B27-A837-D9DA0118DEBE}"/>
              </a:ext>
            </a:extLst>
          </p:cNvPr>
          <p:cNvSpPr>
            <a:spLocks noGrp="1"/>
          </p:cNvSpPr>
          <p:nvPr>
            <p:ph type="dt" sz="half" idx="10"/>
          </p:nvPr>
        </p:nvSpPr>
        <p:spPr/>
        <p:txBody>
          <a:bodyPr/>
          <a:lstStyle/>
          <a:p>
            <a:fld id="{F013CA14-39B8-4D78-B588-DB9B02E41D3C}" type="datetimeFigureOut">
              <a:rPr lang="zh-CN" altLang="en-US" smtClean="0"/>
              <a:pPr/>
              <a:t>2020-5-26</a:t>
            </a:fld>
            <a:endParaRPr lang="zh-CN" altLang="en-US"/>
          </a:p>
        </p:txBody>
      </p:sp>
      <p:sp>
        <p:nvSpPr>
          <p:cNvPr id="6" name="页脚占位符 5">
            <a:extLst>
              <a:ext uri="{FF2B5EF4-FFF2-40B4-BE49-F238E27FC236}">
                <a16:creationId xmlns:a16="http://schemas.microsoft.com/office/drawing/2014/main" xmlns="" id="{0A2D6384-2BD4-49EE-A816-F4E587CE0EB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FC9E4491-F5A0-4CA0-AAE1-652CA0766532}"/>
              </a:ext>
            </a:extLst>
          </p:cNvPr>
          <p:cNvSpPr>
            <a:spLocks noGrp="1"/>
          </p:cNvSpPr>
          <p:nvPr>
            <p:ph type="sldNum" sz="quarter" idx="12"/>
          </p:nvPr>
        </p:nvSpPr>
        <p:spPr/>
        <p:txBody>
          <a:body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1556070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 id="{FCD521AE-BB2F-4D65-A525-C0461627F6E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xmlns="" id="{B4E513B7-86C7-40A2-BD4C-4F4D4088FC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2F7CF0C6-B134-427A-8327-A181C0CE1DC6}"/>
              </a:ext>
            </a:extLst>
          </p:cNvPr>
          <p:cNvSpPr>
            <a:spLocks noGrp="1"/>
          </p:cNvSpPr>
          <p:nvPr>
            <p:ph type="dt" sz="half" idx="2"/>
          </p:nvPr>
        </p:nvSpPr>
        <p:spPr>
          <a:xfrm>
            <a:off x="838200" y="635635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13CA14-39B8-4D78-B588-DB9B02E41D3C}" type="datetimeFigureOut">
              <a:rPr lang="zh-CN" altLang="en-US" smtClean="0"/>
              <a:pPr/>
              <a:t>2020-5-26</a:t>
            </a:fld>
            <a:endParaRPr lang="zh-CN" altLang="en-US"/>
          </a:p>
        </p:txBody>
      </p:sp>
      <p:sp>
        <p:nvSpPr>
          <p:cNvPr id="5" name="页脚占位符 4">
            <a:extLst>
              <a:ext uri="{FF2B5EF4-FFF2-40B4-BE49-F238E27FC236}">
                <a16:creationId xmlns:a16="http://schemas.microsoft.com/office/drawing/2014/main" xmlns="" id="{B2E88546-9BCC-4FE4-B3BF-E30F43A827F3}"/>
              </a:ext>
            </a:extLst>
          </p:cNvPr>
          <p:cNvSpPr>
            <a:spLocks noGrp="1"/>
          </p:cNvSpPr>
          <p:nvPr>
            <p:ph type="ftr" sz="quarter" idx="3"/>
          </p:nvPr>
        </p:nvSpPr>
        <p:spPr>
          <a:xfrm>
            <a:off x="4038600" y="635635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xmlns="" id="{996E686D-4A06-4583-A65D-4A60BF49F205}"/>
              </a:ext>
            </a:extLst>
          </p:cNvPr>
          <p:cNvSpPr>
            <a:spLocks noGrp="1"/>
          </p:cNvSpPr>
          <p:nvPr>
            <p:ph type="sldNum" sz="quarter" idx="4"/>
          </p:nvPr>
        </p:nvSpPr>
        <p:spPr>
          <a:xfrm>
            <a:off x="8610600" y="63563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07C01-FA21-4E42-AF92-3B8F0FE2B856}" type="slidenum">
              <a:rPr lang="zh-CN" altLang="en-US" smtClean="0"/>
              <a:pPr/>
              <a:t>‹#›</a:t>
            </a:fld>
            <a:endParaRPr lang="zh-CN" altLang="en-US"/>
          </a:p>
        </p:txBody>
      </p:sp>
    </p:spTree>
    <p:extLst>
      <p:ext uri="{BB962C8B-B14F-4D97-AF65-F5344CB8AC3E}">
        <p14:creationId xmlns="" xmlns:p14="http://schemas.microsoft.com/office/powerpoint/2010/main" val="3490552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13CA14-39B8-4D78-B588-DB9B02E41D3C}" type="datetimeFigureOut">
              <a:rPr lang="zh-CN" altLang="en-US" smtClean="0">
                <a:solidFill>
                  <a:prstClr val="black">
                    <a:tint val="75000"/>
                  </a:prstClr>
                </a:solidFill>
              </a:rPr>
              <a:pPr/>
              <a:t>2020-5-26</a:t>
            </a:fld>
            <a:endParaRPr lang="zh-CN" altLang="en-US" smtClean="0">
              <a:solidFill>
                <a:prstClr val="black">
                  <a:tint val="75000"/>
                </a:prstClr>
              </a:solidFill>
            </a:endParaRPr>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smtClean="0">
              <a:solidFill>
                <a:prstClr val="black">
                  <a:tint val="75000"/>
                </a:prstClr>
              </a:solidFill>
            </a:endParaRPr>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07C01-FA21-4E42-AF92-3B8F0FE2B856}" type="slidenum">
              <a:rPr lang="zh-CN" altLang="en-US" smtClean="0">
                <a:solidFill>
                  <a:prstClr val="black">
                    <a:tint val="75000"/>
                  </a:prstClr>
                </a:solidFill>
              </a:rPr>
              <a:pPr/>
              <a:t>‹#›</a:t>
            </a:fld>
            <a:endParaRPr lang="zh-CN" altLang="en-US" smtClean="0">
              <a:solidFill>
                <a:prstClr val="black">
                  <a:tint val="75000"/>
                </a:prstClr>
              </a:solidFill>
            </a:endParaRPr>
          </a:p>
        </p:txBody>
      </p:sp>
    </p:spTree>
    <p:extLst>
      <p:ext uri="{BB962C8B-B14F-4D97-AF65-F5344CB8AC3E}">
        <p14:creationId xmlns="" xmlns:p14="http://schemas.microsoft.com/office/powerpoint/2010/main" val="209334692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图片2.png"/>
          <p:cNvPicPr>
            <a:picLocks noChangeAspect="1"/>
          </p:cNvPicPr>
          <p:nvPr/>
        </p:nvPicPr>
        <p:blipFill>
          <a:blip r:embed="rId4"/>
          <a:stretch>
            <a:fillRect/>
          </a:stretch>
        </p:blipFill>
        <p:spPr>
          <a:xfrm>
            <a:off x="0" y="848582"/>
            <a:ext cx="12192000" cy="6009419"/>
          </a:xfrm>
          <a:prstGeom prst="rect">
            <a:avLst/>
          </a:prstGeom>
        </p:spPr>
      </p:pic>
      <p:sp>
        <p:nvSpPr>
          <p:cNvPr id="2" name="标题 1"/>
          <p:cNvSpPr>
            <a:spLocks noGrp="1"/>
          </p:cNvSpPr>
          <p:nvPr>
            <p:ph type="ctrTitle"/>
          </p:nvPr>
        </p:nvSpPr>
        <p:spPr>
          <a:xfrm>
            <a:off x="914400" y="357168"/>
            <a:ext cx="10363200" cy="1285883"/>
          </a:xfrm>
        </p:spPr>
        <p:txBody>
          <a:bodyPr/>
          <a:lstStyle/>
          <a:p>
            <a:endParaRPr lang="zh-CN" altLang="en-US" dirty="0"/>
          </a:p>
        </p:txBody>
      </p:sp>
      <p:sp>
        <p:nvSpPr>
          <p:cNvPr id="4" name="矩形 3"/>
          <p:cNvSpPr/>
          <p:nvPr>
            <p:custDataLst>
              <p:tags r:id="rId1"/>
            </p:custDataLst>
          </p:nvPr>
        </p:nvSpPr>
        <p:spPr>
          <a:xfrm>
            <a:off x="0" y="0"/>
            <a:ext cx="12192000" cy="3643314"/>
          </a:xfrm>
          <a:custGeom>
            <a:avLst/>
            <a:gdLst>
              <a:gd name="connsiteX0" fmla="*/ 0 w 12195175"/>
              <a:gd name="connsiteY0" fmla="*/ 0 h 2060848"/>
              <a:gd name="connsiteX1" fmla="*/ 12195175 w 12195175"/>
              <a:gd name="connsiteY1" fmla="*/ 0 h 2060848"/>
              <a:gd name="connsiteX2" fmla="*/ 12195175 w 12195175"/>
              <a:gd name="connsiteY2" fmla="*/ 2060848 h 2060848"/>
              <a:gd name="connsiteX3" fmla="*/ 0 w 12195175"/>
              <a:gd name="connsiteY3" fmla="*/ 2060848 h 2060848"/>
              <a:gd name="connsiteX4" fmla="*/ 0 w 12195175"/>
              <a:gd name="connsiteY4" fmla="*/ 0 h 2060848"/>
              <a:gd name="connsiteX0-1" fmla="*/ 0 w 12195175"/>
              <a:gd name="connsiteY0-2" fmla="*/ 0 h 2060848"/>
              <a:gd name="connsiteX1-3" fmla="*/ 12195175 w 12195175"/>
              <a:gd name="connsiteY1-4" fmla="*/ 0 h 2060848"/>
              <a:gd name="connsiteX2-5" fmla="*/ 12195175 w 12195175"/>
              <a:gd name="connsiteY2-6" fmla="*/ 2060848 h 2060848"/>
              <a:gd name="connsiteX3-7" fmla="*/ 6096000 w 12195175"/>
              <a:gd name="connsiteY3-8" fmla="*/ 2046514 h 2060848"/>
              <a:gd name="connsiteX4-9" fmla="*/ 0 w 12195175"/>
              <a:gd name="connsiteY4-10" fmla="*/ 2060848 h 2060848"/>
              <a:gd name="connsiteX5" fmla="*/ 0 w 12195175"/>
              <a:gd name="connsiteY5" fmla="*/ 0 h 2060848"/>
              <a:gd name="connsiteX0-11" fmla="*/ 0 w 12195175"/>
              <a:gd name="connsiteY0-12" fmla="*/ 0 h 3686628"/>
              <a:gd name="connsiteX1-13" fmla="*/ 12195175 w 12195175"/>
              <a:gd name="connsiteY1-14" fmla="*/ 0 h 3686628"/>
              <a:gd name="connsiteX2-15" fmla="*/ 12195175 w 12195175"/>
              <a:gd name="connsiteY2-16" fmla="*/ 2060848 h 3686628"/>
              <a:gd name="connsiteX3-17" fmla="*/ 6081486 w 12195175"/>
              <a:gd name="connsiteY3-18" fmla="*/ 3686628 h 3686628"/>
              <a:gd name="connsiteX4-19" fmla="*/ 0 w 12195175"/>
              <a:gd name="connsiteY4-20" fmla="*/ 2060848 h 3686628"/>
              <a:gd name="connsiteX5-21" fmla="*/ 0 w 12195175"/>
              <a:gd name="connsiteY5-22" fmla="*/ 0 h 368662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12195175" h="3686628">
                <a:moveTo>
                  <a:pt x="0" y="0"/>
                </a:moveTo>
                <a:lnTo>
                  <a:pt x="12195175" y="0"/>
                </a:lnTo>
                <a:lnTo>
                  <a:pt x="12195175" y="2060848"/>
                </a:lnTo>
                <a:lnTo>
                  <a:pt x="6081486" y="3686628"/>
                </a:lnTo>
                <a:lnTo>
                  <a:pt x="0" y="2060848"/>
                </a:lnTo>
                <a:lnTo>
                  <a:pt x="0" y="0"/>
                </a:lnTo>
                <a:close/>
              </a:path>
            </a:pathLst>
          </a:custGeom>
          <a:blipFill>
            <a:blip r:embed="rId5" cstate="print">
              <a:extLst>
                <a:ext uri="{28A0092B-C50C-407E-A947-70E740481C1C}">
                  <a14:useLocalDpi xmlns=""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3" name="副标题 2"/>
          <p:cNvSpPr>
            <a:spLocks noGrp="1"/>
          </p:cNvSpPr>
          <p:nvPr>
            <p:ph type="subTitle" idx="1"/>
          </p:nvPr>
        </p:nvSpPr>
        <p:spPr>
          <a:xfrm>
            <a:off x="2762227" y="4000504"/>
            <a:ext cx="8286808" cy="1500198"/>
          </a:xfrm>
        </p:spPr>
        <p:txBody>
          <a:bodyPr>
            <a:normAutofit fontScale="92500" lnSpcReduction="20000"/>
          </a:bodyPr>
          <a:lstStyle/>
          <a:p>
            <a:pPr algn="l"/>
            <a:r>
              <a:rPr lang="zh-CN" altLang="en-US" sz="2800" dirty="0" smtClean="0">
                <a:solidFill>
                  <a:schemeClr val="tx2">
                    <a:lumMod val="50000"/>
                  </a:schemeClr>
                </a:solidFill>
              </a:rPr>
              <a:t>新疆驰远天合有限责任会计师事务所</a:t>
            </a:r>
          </a:p>
          <a:p>
            <a:pPr algn="l">
              <a:lnSpc>
                <a:spcPct val="150000"/>
              </a:lnSpc>
              <a:spcBef>
                <a:spcPct val="0"/>
              </a:spcBef>
            </a:pPr>
            <a:r>
              <a:rPr lang="zh-CN" altLang="en-US" sz="2800" dirty="0" smtClean="0">
                <a:solidFill>
                  <a:schemeClr val="tx2">
                    <a:lumMod val="50000"/>
                  </a:schemeClr>
                </a:solidFill>
              </a:rPr>
              <a:t>汇报人：池晓玉</a:t>
            </a:r>
            <a:endParaRPr lang="en-US" altLang="zh-CN" sz="2800" dirty="0" smtClean="0">
              <a:solidFill>
                <a:schemeClr val="tx2">
                  <a:lumMod val="50000"/>
                </a:schemeClr>
              </a:solidFill>
            </a:endParaRPr>
          </a:p>
          <a:p>
            <a:pPr algn="l">
              <a:lnSpc>
                <a:spcPct val="150000"/>
              </a:lnSpc>
              <a:spcBef>
                <a:spcPct val="0"/>
              </a:spcBef>
            </a:pPr>
            <a:r>
              <a:rPr lang="zh-CN" altLang="en-US" sz="2800" dirty="0" smtClean="0">
                <a:solidFill>
                  <a:schemeClr val="tx2">
                    <a:lumMod val="50000"/>
                  </a:schemeClr>
                </a:solidFill>
              </a:rPr>
              <a:t>联系方式：</a:t>
            </a:r>
            <a:r>
              <a:rPr lang="en-US" altLang="zh-CN" sz="2800" dirty="0" smtClean="0">
                <a:solidFill>
                  <a:schemeClr val="tx2">
                    <a:lumMod val="50000"/>
                  </a:schemeClr>
                </a:solidFill>
              </a:rPr>
              <a:t>13659925286</a:t>
            </a:r>
            <a:endParaRPr lang="zh-CN" altLang="en-US" sz="2800" dirty="0" smtClean="0">
              <a:solidFill>
                <a:schemeClr val="tx2">
                  <a:lumMod val="50000"/>
                </a:schemeClr>
              </a:solidFill>
            </a:endParaRPr>
          </a:p>
          <a:p>
            <a:endParaRPr lang="zh-CN" altLang="en-US" dirty="0"/>
          </a:p>
        </p:txBody>
      </p:sp>
      <p:sp>
        <p:nvSpPr>
          <p:cNvPr id="6" name="矩形 4"/>
          <p:cNvSpPr/>
          <p:nvPr>
            <p:custDataLst>
              <p:tags r:id="rId2"/>
            </p:custDataLst>
          </p:nvPr>
        </p:nvSpPr>
        <p:spPr>
          <a:xfrm>
            <a:off x="0" y="5929330"/>
            <a:ext cx="12192000" cy="928670"/>
          </a:xfrm>
          <a:custGeom>
            <a:avLst/>
            <a:gdLst>
              <a:gd name="connsiteX0" fmla="*/ 0 w 12195175"/>
              <a:gd name="connsiteY0" fmla="*/ 0 h 404664"/>
              <a:gd name="connsiteX1" fmla="*/ 12195175 w 12195175"/>
              <a:gd name="connsiteY1" fmla="*/ 0 h 404664"/>
              <a:gd name="connsiteX2" fmla="*/ 12195175 w 12195175"/>
              <a:gd name="connsiteY2" fmla="*/ 404664 h 404664"/>
              <a:gd name="connsiteX3" fmla="*/ 0 w 12195175"/>
              <a:gd name="connsiteY3" fmla="*/ 404664 h 404664"/>
              <a:gd name="connsiteX4" fmla="*/ 0 w 12195175"/>
              <a:gd name="connsiteY4" fmla="*/ 0 h 404664"/>
              <a:gd name="connsiteX0-1" fmla="*/ 0 w 12195175"/>
              <a:gd name="connsiteY0-2" fmla="*/ 8993 h 413657"/>
              <a:gd name="connsiteX1-3" fmla="*/ 6096000 w 12195175"/>
              <a:gd name="connsiteY1-4" fmla="*/ 0 h 413657"/>
              <a:gd name="connsiteX2-5" fmla="*/ 12195175 w 12195175"/>
              <a:gd name="connsiteY2-6" fmla="*/ 8993 h 413657"/>
              <a:gd name="connsiteX3-7" fmla="*/ 12195175 w 12195175"/>
              <a:gd name="connsiteY3-8" fmla="*/ 413657 h 413657"/>
              <a:gd name="connsiteX4-9" fmla="*/ 0 w 12195175"/>
              <a:gd name="connsiteY4-10" fmla="*/ 413657 h 413657"/>
              <a:gd name="connsiteX5" fmla="*/ 0 w 12195175"/>
              <a:gd name="connsiteY5" fmla="*/ 8993 h 413657"/>
              <a:gd name="connsiteX0-11" fmla="*/ 0 w 12195175"/>
              <a:gd name="connsiteY0-12" fmla="*/ 458935 h 863599"/>
              <a:gd name="connsiteX1-13" fmla="*/ 6052457 w 12195175"/>
              <a:gd name="connsiteY1-14" fmla="*/ 0 h 863599"/>
              <a:gd name="connsiteX2-15" fmla="*/ 12195175 w 12195175"/>
              <a:gd name="connsiteY2-16" fmla="*/ 458935 h 863599"/>
              <a:gd name="connsiteX3-17" fmla="*/ 12195175 w 12195175"/>
              <a:gd name="connsiteY3-18" fmla="*/ 863599 h 863599"/>
              <a:gd name="connsiteX4-19" fmla="*/ 0 w 12195175"/>
              <a:gd name="connsiteY4-20" fmla="*/ 863599 h 863599"/>
              <a:gd name="connsiteX5-21" fmla="*/ 0 w 12195175"/>
              <a:gd name="connsiteY5-22" fmla="*/ 458935 h 86359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12195175" h="863599">
                <a:moveTo>
                  <a:pt x="0" y="458935"/>
                </a:moveTo>
                <a:lnTo>
                  <a:pt x="6052457" y="0"/>
                </a:lnTo>
                <a:lnTo>
                  <a:pt x="12195175" y="458935"/>
                </a:lnTo>
                <a:lnTo>
                  <a:pt x="12195175" y="863599"/>
                </a:lnTo>
                <a:lnTo>
                  <a:pt x="0" y="863599"/>
                </a:lnTo>
                <a:lnTo>
                  <a:pt x="0" y="45893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pic>
        <p:nvPicPr>
          <p:cNvPr id="7" name="图片 3" descr="logo矢量图"/>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047715" y="4000504"/>
            <a:ext cx="1202551" cy="12858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Freeform 10">
            <a:extLst>
              <a:ext uri="{FF2B5EF4-FFF2-40B4-BE49-F238E27FC236}">
                <a16:creationId xmlns:a16="http://schemas.microsoft.com/office/drawing/2014/main" xmlns="" id="{14C21CA3-0752-4175-9E54-068329B2CC88}"/>
              </a:ext>
            </a:extLst>
          </p:cNvPr>
          <p:cNvSpPr>
            <a:spLocks noEditPoints="1"/>
          </p:cNvSpPr>
          <p:nvPr/>
        </p:nvSpPr>
        <p:spPr>
          <a:xfrm>
            <a:off x="2285974" y="4000504"/>
            <a:ext cx="497417" cy="374650"/>
          </a:xfrm>
          <a:custGeom>
            <a:avLst/>
            <a:gdLst/>
            <a:ahLst/>
            <a:cxnLst>
              <a:cxn ang="0">
                <a:pos x="2147483646" y="0"/>
              </a:cxn>
              <a:cxn ang="0">
                <a:pos x="2147483646" y="2147483646"/>
              </a:cxn>
              <a:cxn ang="0">
                <a:pos x="2147483646" y="2147483646"/>
              </a:cxn>
              <a:cxn ang="0">
                <a:pos x="0" y="2147483646"/>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490" h="490">
                <a:moveTo>
                  <a:pt x="245" y="0"/>
                </a:moveTo>
                <a:cubicBezTo>
                  <a:pt x="380" y="0"/>
                  <a:pt x="490" y="110"/>
                  <a:pt x="490" y="245"/>
                </a:cubicBezTo>
                <a:cubicBezTo>
                  <a:pt x="490" y="381"/>
                  <a:pt x="380" y="490"/>
                  <a:pt x="245" y="490"/>
                </a:cubicBezTo>
                <a:cubicBezTo>
                  <a:pt x="110" y="490"/>
                  <a:pt x="0" y="381"/>
                  <a:pt x="0" y="245"/>
                </a:cubicBezTo>
                <a:cubicBezTo>
                  <a:pt x="0" y="110"/>
                  <a:pt x="110" y="0"/>
                  <a:pt x="245" y="0"/>
                </a:cubicBezTo>
                <a:close/>
                <a:moveTo>
                  <a:pt x="436" y="250"/>
                </a:moveTo>
                <a:cubicBezTo>
                  <a:pt x="435" y="254"/>
                  <a:pt x="431" y="256"/>
                  <a:pt x="427" y="256"/>
                </a:cubicBezTo>
                <a:lnTo>
                  <a:pt x="394" y="256"/>
                </a:lnTo>
                <a:cubicBezTo>
                  <a:pt x="391" y="256"/>
                  <a:pt x="388" y="255"/>
                  <a:pt x="386" y="253"/>
                </a:cubicBezTo>
                <a:lnTo>
                  <a:pt x="245" y="105"/>
                </a:lnTo>
                <a:lnTo>
                  <a:pt x="104" y="253"/>
                </a:lnTo>
                <a:cubicBezTo>
                  <a:pt x="102" y="255"/>
                  <a:pt x="99" y="256"/>
                  <a:pt x="96" y="256"/>
                </a:cubicBezTo>
                <a:lnTo>
                  <a:pt x="63" y="256"/>
                </a:lnTo>
                <a:cubicBezTo>
                  <a:pt x="59" y="256"/>
                  <a:pt x="55" y="254"/>
                  <a:pt x="54" y="250"/>
                </a:cubicBezTo>
                <a:cubicBezTo>
                  <a:pt x="52" y="246"/>
                  <a:pt x="53" y="242"/>
                  <a:pt x="56" y="239"/>
                </a:cubicBezTo>
                <a:lnTo>
                  <a:pt x="236" y="52"/>
                </a:lnTo>
                <a:cubicBezTo>
                  <a:pt x="238" y="49"/>
                  <a:pt x="242" y="48"/>
                  <a:pt x="245" y="48"/>
                </a:cubicBezTo>
                <a:cubicBezTo>
                  <a:pt x="248" y="48"/>
                  <a:pt x="252" y="49"/>
                  <a:pt x="254" y="52"/>
                </a:cubicBezTo>
                <a:lnTo>
                  <a:pt x="434" y="239"/>
                </a:lnTo>
                <a:cubicBezTo>
                  <a:pt x="437" y="242"/>
                  <a:pt x="438" y="246"/>
                  <a:pt x="436" y="250"/>
                </a:cubicBezTo>
                <a:close/>
                <a:moveTo>
                  <a:pt x="113" y="267"/>
                </a:moveTo>
                <a:lnTo>
                  <a:pt x="113" y="267"/>
                </a:lnTo>
                <a:lnTo>
                  <a:pt x="113" y="379"/>
                </a:lnTo>
                <a:cubicBezTo>
                  <a:pt x="113" y="389"/>
                  <a:pt x="120" y="398"/>
                  <a:pt x="129" y="398"/>
                </a:cubicBezTo>
                <a:lnTo>
                  <a:pt x="202" y="398"/>
                </a:lnTo>
                <a:lnTo>
                  <a:pt x="202" y="276"/>
                </a:lnTo>
                <a:cubicBezTo>
                  <a:pt x="202" y="266"/>
                  <a:pt x="211" y="257"/>
                  <a:pt x="221" y="257"/>
                </a:cubicBezTo>
                <a:lnTo>
                  <a:pt x="269" y="257"/>
                </a:lnTo>
                <a:cubicBezTo>
                  <a:pt x="279" y="257"/>
                  <a:pt x="288" y="266"/>
                  <a:pt x="288" y="276"/>
                </a:cubicBezTo>
                <a:lnTo>
                  <a:pt x="288" y="398"/>
                </a:lnTo>
                <a:lnTo>
                  <a:pt x="361" y="398"/>
                </a:lnTo>
                <a:cubicBezTo>
                  <a:pt x="370" y="398"/>
                  <a:pt x="377" y="389"/>
                  <a:pt x="377" y="379"/>
                </a:cubicBezTo>
                <a:lnTo>
                  <a:pt x="377" y="268"/>
                </a:lnTo>
                <a:lnTo>
                  <a:pt x="245" y="130"/>
                </a:lnTo>
                <a:lnTo>
                  <a:pt x="113" y="267"/>
                </a:lnTo>
                <a:close/>
              </a:path>
            </a:pathLst>
          </a:custGeom>
          <a:solidFill>
            <a:srgbClr val="2F5EB0"/>
          </a:solidFill>
          <a:ln w="9525">
            <a:noFill/>
          </a:ln>
        </p:spPr>
        <p:txBody>
          <a:bodyPr/>
          <a:lstStyle/>
          <a:p>
            <a:endParaRPr lang="zh-CN" altLang="en-US">
              <a:solidFill>
                <a:prstClr val="black"/>
              </a:solidFill>
            </a:endParaRPr>
          </a:p>
        </p:txBody>
      </p:sp>
      <p:sp>
        <p:nvSpPr>
          <p:cNvPr id="11" name="Freeform 9">
            <a:extLst>
              <a:ext uri="{FF2B5EF4-FFF2-40B4-BE49-F238E27FC236}">
                <a16:creationId xmlns:a16="http://schemas.microsoft.com/office/drawing/2014/main" xmlns="" id="{79A2A174-8143-4B1E-8EB7-E547BB49013B}"/>
              </a:ext>
            </a:extLst>
          </p:cNvPr>
          <p:cNvSpPr>
            <a:spLocks noEditPoints="1"/>
          </p:cNvSpPr>
          <p:nvPr/>
        </p:nvSpPr>
        <p:spPr>
          <a:xfrm>
            <a:off x="2285974" y="4429132"/>
            <a:ext cx="497417" cy="374650"/>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2147483646" y="2147483646"/>
              </a:cxn>
              <a:cxn ang="0">
                <a:pos x="0" y="2147483646"/>
              </a:cxn>
              <a:cxn ang="0">
                <a:pos x="2147483646" y="0"/>
              </a:cxn>
            </a:cxnLst>
            <a:rect l="0" t="0" r="0" b="0"/>
            <a:pathLst>
              <a:path w="490" h="490">
                <a:moveTo>
                  <a:pt x="358" y="250"/>
                </a:moveTo>
                <a:lnTo>
                  <a:pt x="358" y="183"/>
                </a:lnTo>
                <a:cubicBezTo>
                  <a:pt x="358" y="165"/>
                  <a:pt x="328" y="164"/>
                  <a:pt x="328" y="183"/>
                </a:cubicBezTo>
                <a:lnTo>
                  <a:pt x="328" y="250"/>
                </a:lnTo>
                <a:cubicBezTo>
                  <a:pt x="328" y="294"/>
                  <a:pt x="292" y="330"/>
                  <a:pt x="247" y="330"/>
                </a:cubicBezTo>
                <a:cubicBezTo>
                  <a:pt x="247" y="330"/>
                  <a:pt x="246" y="330"/>
                  <a:pt x="246" y="330"/>
                </a:cubicBezTo>
                <a:lnTo>
                  <a:pt x="245" y="330"/>
                </a:lnTo>
                <a:cubicBezTo>
                  <a:pt x="244" y="330"/>
                  <a:pt x="244" y="330"/>
                  <a:pt x="243" y="330"/>
                </a:cubicBezTo>
                <a:cubicBezTo>
                  <a:pt x="198" y="330"/>
                  <a:pt x="162" y="294"/>
                  <a:pt x="162" y="250"/>
                </a:cubicBezTo>
                <a:lnTo>
                  <a:pt x="162" y="183"/>
                </a:lnTo>
                <a:cubicBezTo>
                  <a:pt x="162" y="165"/>
                  <a:pt x="132" y="164"/>
                  <a:pt x="132" y="183"/>
                </a:cubicBezTo>
                <a:cubicBezTo>
                  <a:pt x="132" y="192"/>
                  <a:pt x="132" y="250"/>
                  <a:pt x="132" y="250"/>
                </a:cubicBezTo>
                <a:cubicBezTo>
                  <a:pt x="132" y="306"/>
                  <a:pt x="173" y="352"/>
                  <a:pt x="227" y="359"/>
                </a:cubicBezTo>
                <a:lnTo>
                  <a:pt x="227" y="407"/>
                </a:lnTo>
                <a:lnTo>
                  <a:pt x="160" y="426"/>
                </a:lnTo>
                <a:lnTo>
                  <a:pt x="331" y="426"/>
                </a:lnTo>
                <a:lnTo>
                  <a:pt x="263" y="407"/>
                </a:lnTo>
                <a:lnTo>
                  <a:pt x="263" y="360"/>
                </a:lnTo>
                <a:cubicBezTo>
                  <a:pt x="317" y="352"/>
                  <a:pt x="358" y="306"/>
                  <a:pt x="358" y="250"/>
                </a:cubicBezTo>
                <a:close/>
                <a:moveTo>
                  <a:pt x="244" y="302"/>
                </a:moveTo>
                <a:cubicBezTo>
                  <a:pt x="244" y="302"/>
                  <a:pt x="245" y="302"/>
                  <a:pt x="245" y="302"/>
                </a:cubicBezTo>
                <a:cubicBezTo>
                  <a:pt x="245" y="302"/>
                  <a:pt x="246" y="302"/>
                  <a:pt x="246" y="302"/>
                </a:cubicBezTo>
                <a:cubicBezTo>
                  <a:pt x="276" y="302"/>
                  <a:pt x="300" y="278"/>
                  <a:pt x="300" y="248"/>
                </a:cubicBezTo>
                <a:lnTo>
                  <a:pt x="300" y="118"/>
                </a:lnTo>
                <a:cubicBezTo>
                  <a:pt x="300" y="88"/>
                  <a:pt x="276" y="64"/>
                  <a:pt x="246" y="64"/>
                </a:cubicBezTo>
                <a:cubicBezTo>
                  <a:pt x="246" y="64"/>
                  <a:pt x="245" y="64"/>
                  <a:pt x="245" y="64"/>
                </a:cubicBezTo>
                <a:cubicBezTo>
                  <a:pt x="245" y="64"/>
                  <a:pt x="244" y="64"/>
                  <a:pt x="244" y="64"/>
                </a:cubicBezTo>
                <a:cubicBezTo>
                  <a:pt x="214" y="64"/>
                  <a:pt x="190" y="88"/>
                  <a:pt x="190" y="118"/>
                </a:cubicBezTo>
                <a:lnTo>
                  <a:pt x="190" y="248"/>
                </a:lnTo>
                <a:cubicBezTo>
                  <a:pt x="190" y="278"/>
                  <a:pt x="214" y="302"/>
                  <a:pt x="244" y="302"/>
                </a:cubicBezTo>
                <a:close/>
                <a:moveTo>
                  <a:pt x="245" y="0"/>
                </a:moveTo>
                <a:cubicBezTo>
                  <a:pt x="381" y="0"/>
                  <a:pt x="490" y="110"/>
                  <a:pt x="490" y="245"/>
                </a:cubicBezTo>
                <a:cubicBezTo>
                  <a:pt x="490" y="381"/>
                  <a:pt x="381" y="490"/>
                  <a:pt x="245" y="490"/>
                </a:cubicBezTo>
                <a:cubicBezTo>
                  <a:pt x="110" y="490"/>
                  <a:pt x="0" y="381"/>
                  <a:pt x="0" y="245"/>
                </a:cubicBezTo>
                <a:cubicBezTo>
                  <a:pt x="0" y="110"/>
                  <a:pt x="110" y="0"/>
                  <a:pt x="245" y="0"/>
                </a:cubicBezTo>
                <a:close/>
              </a:path>
            </a:pathLst>
          </a:custGeom>
          <a:solidFill>
            <a:srgbClr val="2F5EB0"/>
          </a:solidFill>
          <a:ln w="9525">
            <a:noFill/>
          </a:ln>
        </p:spPr>
        <p:txBody>
          <a:bodyPr/>
          <a:lstStyle/>
          <a:p>
            <a:endParaRPr lang="zh-CN" altLang="en-US">
              <a:solidFill>
                <a:prstClr val="black"/>
              </a:solidFill>
            </a:endParaRPr>
          </a:p>
        </p:txBody>
      </p:sp>
      <p:sp>
        <p:nvSpPr>
          <p:cNvPr id="12" name="TextBox 11"/>
          <p:cNvSpPr txBox="1"/>
          <p:nvPr/>
        </p:nvSpPr>
        <p:spPr>
          <a:xfrm>
            <a:off x="1904971" y="857232"/>
            <a:ext cx="8953563" cy="369332"/>
          </a:xfrm>
          <a:prstGeom prst="rect">
            <a:avLst/>
          </a:prstGeom>
          <a:noFill/>
        </p:spPr>
        <p:txBody>
          <a:bodyPr wrap="square" rtlCol="0">
            <a:spAutoFit/>
          </a:bodyPr>
          <a:lstStyle/>
          <a:p>
            <a:endParaRPr lang="zh-CN" altLang="en-US" dirty="0"/>
          </a:p>
        </p:txBody>
      </p:sp>
      <p:sp>
        <p:nvSpPr>
          <p:cNvPr id="13" name="矩形 12"/>
          <p:cNvSpPr/>
          <p:nvPr/>
        </p:nvSpPr>
        <p:spPr>
          <a:xfrm>
            <a:off x="894578" y="714357"/>
            <a:ext cx="10821213" cy="830997"/>
          </a:xfrm>
          <a:prstGeom prst="rect">
            <a:avLst/>
          </a:prstGeom>
          <a:noFill/>
        </p:spPr>
        <p:txBody>
          <a:bodyPr wrap="square" lIns="91440" tIns="45720" rIns="91440" bIns="45720">
            <a:spAutoFit/>
          </a:bodyPr>
          <a:lstStyle/>
          <a:p>
            <a:pPr algn="ctr"/>
            <a:r>
              <a:rPr lang="zh-CN" altLang="en-US" sz="4800" dirty="0" smtClean="0">
                <a:ln w="10160">
                  <a:solidFill>
                    <a:schemeClr val="accent1"/>
                  </a:solidFill>
                  <a:prstDash val="solid"/>
                </a:ln>
                <a:solidFill>
                  <a:srgbClr val="FFFFFF"/>
                </a:solidFill>
                <a:effectLst>
                  <a:outerShdw blurRad="38100" dist="32000" dir="5400000" algn="tl">
                    <a:srgbClr val="000000">
                      <a:alpha val="30000"/>
                    </a:srgbClr>
                  </a:outerShdw>
                </a:effectLst>
              </a:rPr>
              <a:t>地方政府综合财务报告合并</a:t>
            </a:r>
            <a:endParaRPr lang="zh-CN" altLang="en-US" sz="48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par>
                                <p:cTn id="16" presetID="2" presetClass="entr" presetSubtype="4" fill="hold" nodeType="withEffect">
                                  <p:stCondLst>
                                    <p:cond delay="50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 presetClass="entr" presetSubtype="4"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6"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目录</a:t>
            </a:r>
          </a:p>
        </p:txBody>
      </p:sp>
      <p:sp>
        <p:nvSpPr>
          <p:cNvPr id="3" name="内容占位符 2"/>
          <p:cNvSpPr>
            <a:spLocks noGrp="1"/>
          </p:cNvSpPr>
          <p:nvPr>
            <p:ph idx="1"/>
          </p:nvPr>
        </p:nvSpPr>
        <p:spPr>
          <a:xfrm>
            <a:off x="609600" y="1600201"/>
            <a:ext cx="11296691" cy="4525963"/>
          </a:xfrm>
        </p:spPr>
        <p:txBody>
          <a:bodyPr/>
          <a:lstStyle/>
          <a:p>
            <a:pPr>
              <a:lnSpc>
                <a:spcPct val="150000"/>
              </a:lnSpc>
              <a:buNone/>
            </a:pPr>
            <a:r>
              <a:rPr lang="zh-CN" altLang="en-US" dirty="0" smtClean="0"/>
              <a:t>地方</a:t>
            </a:r>
            <a:r>
              <a:rPr lang="zh-CN" altLang="en-US" dirty="0" smtClean="0">
                <a:sym typeface="+mn-ea"/>
              </a:rPr>
              <a:t>政府综合财务报告合并编制指南</a:t>
            </a:r>
            <a:r>
              <a:rPr lang="en-US" altLang="zh-CN" sz="2400" dirty="0" smtClean="0">
                <a:sym typeface="+mn-ea"/>
              </a:rPr>
              <a:t>[</a:t>
            </a:r>
            <a:r>
              <a:rPr lang="zh-CN" altLang="zh-CN" sz="2400" dirty="0" smtClean="0">
                <a:solidFill>
                  <a:srgbClr val="FF0000"/>
                </a:solidFill>
              </a:rPr>
              <a:t>县级以上（含县级）政府财政部门</a:t>
            </a:r>
            <a:r>
              <a:rPr lang="zh-CN" altLang="en-US" sz="2400" dirty="0" smtClean="0">
                <a:solidFill>
                  <a:srgbClr val="FF0000"/>
                </a:solidFill>
              </a:rPr>
              <a:t>负责编制合并</a:t>
            </a:r>
            <a:r>
              <a:rPr lang="en-US" altLang="zh-CN" sz="2400" dirty="0" smtClean="0">
                <a:sym typeface="+mn-ea"/>
              </a:rPr>
              <a:t>]</a:t>
            </a:r>
            <a:endParaRPr lang="en-US" altLang="zh-CN" dirty="0" smtClean="0">
              <a:sym typeface="+mn-ea"/>
            </a:endParaRPr>
          </a:p>
          <a:p>
            <a:r>
              <a:rPr lang="zh-CN" altLang="en-US" sz="2800" dirty="0" smtClean="0"/>
              <a:t>（一）编制基础</a:t>
            </a:r>
            <a:endParaRPr lang="en-US" altLang="zh-CN" sz="2800" dirty="0" smtClean="0"/>
          </a:p>
          <a:p>
            <a:r>
              <a:rPr lang="zh-CN" altLang="en-US" sz="2800" dirty="0" smtClean="0"/>
              <a:t>（二）编制内容</a:t>
            </a:r>
            <a:endParaRPr lang="en-US" altLang="zh-CN" sz="2800" dirty="0" smtClean="0"/>
          </a:p>
          <a:p>
            <a:r>
              <a:rPr lang="zh-CN" altLang="en-US" sz="2800" dirty="0" smtClean="0"/>
              <a:t>（三）编制指南</a:t>
            </a:r>
            <a:endParaRPr lang="en-US" altLang="zh-CN" sz="2800" dirty="0" smtClean="0"/>
          </a:p>
          <a:p>
            <a:r>
              <a:rPr lang="zh-CN" altLang="en-US" sz="2800" dirty="0" smtClean="0"/>
              <a:t>（四）实际编制中存在的问题</a:t>
            </a:r>
            <a:endParaRPr lang="en-US" altLang="zh-CN" sz="2800" dirty="0" smtClean="0"/>
          </a:p>
          <a:p>
            <a:endParaRPr lang="en-US" altLang="zh-CN" sz="2800" dirty="0" smtClean="0"/>
          </a:p>
          <a:p>
            <a:endParaRPr lang="zh-CN" altLang="en-US" dirty="0" smtClean="0"/>
          </a:p>
        </p:txBody>
      </p:sp>
      <p:pic>
        <p:nvPicPr>
          <p:cNvPr id="5" name="图片 4">
            <a:extLst>
              <a:ext uri="{FF2B5EF4-FFF2-40B4-BE49-F238E27FC236}">
                <a16:creationId xmlns:a16="http://schemas.microsoft.com/office/drawing/2014/main" xmlns="" id="{912CC58B-EE48-42DE-8921-A899E3B81942}"/>
              </a:ext>
            </a:extLst>
          </p:cNvPr>
          <p:cNvPicPr>
            <a:picLocks noChangeAspect="1"/>
          </p:cNvPicPr>
          <p:nvPr/>
        </p:nvPicPr>
        <p:blipFill>
          <a:blip r:embed="rId2" cstate="print"/>
          <a:stretch>
            <a:fillRect/>
          </a:stretch>
        </p:blipFill>
        <p:spPr>
          <a:xfrm>
            <a:off x="0" y="1"/>
            <a:ext cx="1209040" cy="11017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ym typeface="+mn-ea"/>
              </a:rPr>
              <a:t>地方政府综合财务报告合并</a:t>
            </a:r>
            <a:endParaRPr lang="zh-CN" altLang="en-US" dirty="0"/>
          </a:p>
        </p:txBody>
      </p:sp>
      <p:sp>
        <p:nvSpPr>
          <p:cNvPr id="3" name="内容占位符 2"/>
          <p:cNvSpPr>
            <a:spLocks noGrp="1"/>
          </p:cNvSpPr>
          <p:nvPr>
            <p:ph idx="1"/>
          </p:nvPr>
        </p:nvSpPr>
        <p:spPr>
          <a:xfrm>
            <a:off x="609600" y="1600201"/>
            <a:ext cx="11106189" cy="4525963"/>
          </a:xfrm>
        </p:spPr>
        <p:txBody>
          <a:bodyPr>
            <a:normAutofit fontScale="47500" lnSpcReduction="20000"/>
          </a:bodyPr>
          <a:lstStyle/>
          <a:p>
            <a:pPr marL="0" indent="0">
              <a:buNone/>
            </a:pPr>
            <a:r>
              <a:rPr lang="zh-CN" altLang="en-US" sz="3800" dirty="0" smtClean="0"/>
              <a:t>         地方政府综合财务报告：由县级以上（含县级）政府财政部门负责合并编制本行政区政府综合财务报告。被合并主体包括本级政府及所辖下级政府。</a:t>
            </a:r>
            <a:endParaRPr lang="en-US" altLang="zh-CN" sz="3800" dirty="0" smtClean="0"/>
          </a:p>
          <a:p>
            <a:pPr marL="0" indent="0">
              <a:buNone/>
            </a:pPr>
            <a:r>
              <a:rPr lang="en-US" altLang="zh-CN" sz="3800" dirty="0" smtClean="0">
                <a:solidFill>
                  <a:srgbClr val="FF0000"/>
                </a:solidFill>
              </a:rPr>
              <a:t>       </a:t>
            </a:r>
            <a:r>
              <a:rPr lang="zh-CN" altLang="en-US" sz="3800" dirty="0" smtClean="0">
                <a:solidFill>
                  <a:srgbClr val="FF0000"/>
                </a:solidFill>
              </a:rPr>
              <a:t>准备工作：</a:t>
            </a:r>
            <a:r>
              <a:rPr lang="zh-CN" altLang="en-US" sz="3800" dirty="0" smtClean="0"/>
              <a:t>地方政府综合财务报告合并前的准备工作：</a:t>
            </a:r>
            <a:r>
              <a:rPr lang="en-US" altLang="zh-CN" sz="3800" dirty="0" smtClean="0"/>
              <a:t>1.</a:t>
            </a:r>
            <a:r>
              <a:rPr lang="zh-CN" altLang="en-US" sz="3800" dirty="0" smtClean="0"/>
              <a:t>由负责编制的财政部门负责组织合并政府综合财务报告的准备工作；</a:t>
            </a:r>
            <a:r>
              <a:rPr lang="en-US" altLang="zh-CN" sz="3800" dirty="0" smtClean="0"/>
              <a:t>2.</a:t>
            </a:r>
            <a:r>
              <a:rPr lang="zh-CN" altLang="en-US" sz="3800" dirty="0" smtClean="0"/>
              <a:t>准备工作包括组织各级财政部门填列核对抵消事项工作底表（不同政府财政之间发生的经济业务或事项）；</a:t>
            </a:r>
            <a:r>
              <a:rPr lang="en-US" altLang="zh-CN" sz="3800" dirty="0" smtClean="0"/>
              <a:t>3.</a:t>
            </a:r>
            <a:r>
              <a:rPr lang="zh-CN" altLang="en-US" sz="3800" dirty="0" smtClean="0"/>
              <a:t>对抵消事项存在不符的情况的，要求核实并按照调整后的正确数据金额进行填列。</a:t>
            </a:r>
            <a:endParaRPr lang="en-US" altLang="zh-CN" sz="3800" dirty="0" smtClean="0"/>
          </a:p>
          <a:p>
            <a:pPr marL="0" indent="0">
              <a:buNone/>
            </a:pPr>
            <a:r>
              <a:rPr lang="zh-CN" altLang="en-US" sz="3800" dirty="0" smtClean="0">
                <a:solidFill>
                  <a:srgbClr val="FF0000"/>
                </a:solidFill>
              </a:rPr>
              <a:t>        注：县级以上（含县级）财政部门编制完本级政府综合财务报告之后，审核所辖下级政府编制的政府综合财务报告内容后，再进行合并。避免编制完成后发现错误，需重新撰写报告。增加工作量。</a:t>
            </a:r>
          </a:p>
          <a:p>
            <a:pPr marL="0" indent="0">
              <a:buNone/>
            </a:pPr>
            <a:endParaRPr lang="en-US" altLang="zh-CN" sz="3800" dirty="0" smtClean="0"/>
          </a:p>
          <a:p>
            <a:pPr marL="0" indent="0">
              <a:buNone/>
            </a:pPr>
            <a:r>
              <a:rPr lang="en-US" altLang="zh-CN" sz="3800" dirty="0" smtClean="0"/>
              <a:t>       </a:t>
            </a:r>
            <a:r>
              <a:rPr lang="zh-CN" altLang="en-US" sz="3800" dirty="0" smtClean="0"/>
              <a:t>（一）编制基础</a:t>
            </a:r>
            <a:endParaRPr lang="en-US" altLang="zh-CN" sz="3800" dirty="0" smtClean="0"/>
          </a:p>
          <a:p>
            <a:pPr marL="0" indent="0">
              <a:buNone/>
            </a:pPr>
            <a:r>
              <a:rPr lang="zh-CN" altLang="en-US" sz="3800" dirty="0" smtClean="0">
                <a:sym typeface="+mn-ea"/>
              </a:rPr>
              <a:t>         地方政府综合财务报告以</a:t>
            </a:r>
            <a:r>
              <a:rPr lang="zh-CN" altLang="zh-CN" sz="3800" dirty="0" smtClean="0">
                <a:latin typeface="+mn-ea"/>
                <a:sym typeface="+mn-ea"/>
              </a:rPr>
              <a:t>权责发生制为基础</a:t>
            </a:r>
            <a:r>
              <a:rPr lang="zh-CN" altLang="en-US" sz="3800" dirty="0" smtClean="0">
                <a:latin typeface="+mn-ea"/>
                <a:sym typeface="+mn-ea"/>
              </a:rPr>
              <a:t>。</a:t>
            </a:r>
          </a:p>
          <a:p>
            <a:pPr marL="0" indent="0">
              <a:buNone/>
            </a:pPr>
            <a:r>
              <a:rPr lang="zh-CN" altLang="en-US" sz="3800" dirty="0" smtClean="0">
                <a:latin typeface="+mn-ea"/>
                <a:sym typeface="+mn-ea"/>
              </a:rPr>
              <a:t>   （二）编制内容 </a:t>
            </a:r>
            <a:endParaRPr lang="en-US" altLang="zh-CN" sz="3800" dirty="0" smtClean="0">
              <a:latin typeface="+mn-ea"/>
              <a:sym typeface="+mn-ea"/>
            </a:endParaRPr>
          </a:p>
          <a:p>
            <a:pPr marL="0" indent="0">
              <a:buNone/>
            </a:pPr>
            <a:r>
              <a:rPr lang="en-US" altLang="zh-CN" sz="3800" dirty="0" smtClean="0">
                <a:latin typeface="+mn-ea"/>
                <a:sym typeface="+mn-ea"/>
              </a:rPr>
              <a:t>    </a:t>
            </a:r>
            <a:r>
              <a:rPr lang="zh-CN" altLang="en-US" sz="3800" dirty="0" smtClean="0">
                <a:latin typeface="+mn-ea"/>
                <a:sym typeface="+mn-ea"/>
              </a:rPr>
              <a:t>地方政府综合财务报告内容：经合并形成的行政区政府综合财务报告应包括财务报表、政府财政经济分析和财政财务管理情况。</a:t>
            </a:r>
          </a:p>
          <a:p>
            <a:pPr marL="0" indent="0">
              <a:buNone/>
            </a:pPr>
            <a:r>
              <a:rPr lang="zh-CN" altLang="en-US" sz="3800" dirty="0" smtClean="0">
                <a:latin typeface="+mn-ea"/>
                <a:sym typeface="+mn-ea"/>
              </a:rPr>
              <a:t>    财务报表包括会计报表和报表附注（</a:t>
            </a:r>
            <a:r>
              <a:rPr lang="zh-CN" altLang="zh-CN" sz="3800" dirty="0" smtClean="0">
                <a:solidFill>
                  <a:srgbClr val="FF0000"/>
                </a:solidFill>
              </a:rPr>
              <a:t>具体内容及格式可参考《政府综合财务报告编制操作指南（试行）》 </a:t>
            </a:r>
            <a:r>
              <a:rPr lang="zh-CN" altLang="en-US" sz="3800" dirty="0" smtClean="0">
                <a:latin typeface="+mn-ea"/>
                <a:sym typeface="+mn-ea"/>
              </a:rPr>
              <a:t>）。</a:t>
            </a:r>
          </a:p>
          <a:p>
            <a:pPr marL="0" indent="0">
              <a:buNone/>
            </a:pPr>
            <a:r>
              <a:rPr lang="zh-CN" altLang="en-US" sz="3800" dirty="0" smtClean="0">
                <a:latin typeface="+mn-ea"/>
                <a:sym typeface="+mn-ea"/>
              </a:rPr>
              <a:t>    会计报表包括资产负债表、收入费用表。</a:t>
            </a:r>
            <a:r>
              <a:rPr lang="zh-CN" altLang="en-US" sz="3800" dirty="0" smtClean="0">
                <a:sym typeface="+mn-ea"/>
              </a:rPr>
              <a:t> </a:t>
            </a:r>
            <a:endParaRPr lang="en-US" altLang="zh-CN" sz="3800" dirty="0" smtClean="0">
              <a:latin typeface="+mn-ea"/>
              <a:sym typeface="+mn-ea"/>
            </a:endParaRPr>
          </a:p>
          <a:p>
            <a:pPr marL="0" indent="0">
              <a:buNone/>
            </a:pPr>
            <a:r>
              <a:rPr lang="en-US" altLang="zh-CN" dirty="0" smtClean="0">
                <a:latin typeface="+mn-ea"/>
                <a:sym typeface="+mn-ea"/>
              </a:rPr>
              <a:t>    </a:t>
            </a:r>
            <a:endParaRPr lang="zh-CN" altLang="en-US" dirty="0"/>
          </a:p>
        </p:txBody>
      </p:sp>
      <p:pic>
        <p:nvPicPr>
          <p:cNvPr id="4" name="图片 3">
            <a:extLst>
              <a:ext uri="{FF2B5EF4-FFF2-40B4-BE49-F238E27FC236}">
                <a16:creationId xmlns:a16="http://schemas.microsoft.com/office/drawing/2014/main" xmlns="" id="{912CC58B-EE48-42DE-8921-A899E3B81942}"/>
              </a:ext>
            </a:extLst>
          </p:cNvPr>
          <p:cNvPicPr>
            <a:picLocks noChangeAspect="1"/>
          </p:cNvPicPr>
          <p:nvPr/>
        </p:nvPicPr>
        <p:blipFill>
          <a:blip r:embed="rId3" cstate="print"/>
          <a:stretch>
            <a:fillRect/>
          </a:stretch>
        </p:blipFill>
        <p:spPr>
          <a:xfrm>
            <a:off x="0" y="1"/>
            <a:ext cx="1209040" cy="11017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ym typeface="+mn-ea"/>
              </a:rPr>
              <a:t>地方政府综合财务报告合并</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合并抵消</a:t>
            </a:r>
          </a:p>
          <a:p>
            <a:pPr marL="0" indent="0">
              <a:buNone/>
            </a:pPr>
            <a:r>
              <a:rPr lang="zh-CN" altLang="en-US" dirty="0" smtClean="0"/>
              <a:t>    编制地方政府综合财务报表需在汇总本级和所辖下级政府综合财务报表的基础上，采用抵销方法合并形成。</a:t>
            </a:r>
          </a:p>
          <a:p>
            <a:pPr marL="0" indent="0">
              <a:buNone/>
            </a:pPr>
            <a:r>
              <a:rPr lang="zh-CN" altLang="en-US" dirty="0" smtClean="0"/>
              <a:t>    合并抵消事项</a:t>
            </a:r>
          </a:p>
          <a:p>
            <a:pPr marL="0" indent="0">
              <a:buNone/>
            </a:pPr>
            <a:r>
              <a:rPr lang="zh-CN" altLang="en-US" dirty="0" smtClean="0"/>
              <a:t>    （</a:t>
            </a:r>
            <a:r>
              <a:rPr lang="en-US" altLang="zh-CN" dirty="0" smtClean="0"/>
              <a:t>1</a:t>
            </a:r>
            <a:r>
              <a:rPr lang="zh-CN" altLang="en-US" dirty="0" smtClean="0"/>
              <a:t>）不同政府财政之间发生的经济业务或事项。</a:t>
            </a:r>
            <a:endParaRPr lang="en-US" altLang="zh-CN" dirty="0" smtClean="0"/>
          </a:p>
          <a:p>
            <a:pPr marL="0" indent="0">
              <a:buNone/>
            </a:pPr>
            <a:r>
              <a:rPr lang="en-US" altLang="zh-CN" dirty="0" smtClean="0"/>
              <a:t>    </a:t>
            </a:r>
            <a:r>
              <a:rPr lang="zh-CN" altLang="en-US" dirty="0" smtClean="0"/>
              <a:t>①上下级政府财政之间发生的往来事项。</a:t>
            </a:r>
            <a:r>
              <a:rPr lang="zh-CN" altLang="en-US" dirty="0" smtClean="0">
                <a:solidFill>
                  <a:srgbClr val="FF0000"/>
                </a:solidFill>
              </a:rPr>
              <a:t>如阿勒泰地区财政应收福海县财政往来款；</a:t>
            </a:r>
          </a:p>
          <a:p>
            <a:pPr marL="0" indent="0">
              <a:buNone/>
            </a:pPr>
            <a:r>
              <a:rPr lang="zh-CN" altLang="en-US" dirty="0" smtClean="0"/>
              <a:t>    ②上下级政府财政之间发生的地方政府债券转贷款和主权外债转贷款本金。</a:t>
            </a:r>
            <a:r>
              <a:rPr lang="zh-CN" altLang="en-US" dirty="0" smtClean="0">
                <a:solidFill>
                  <a:srgbClr val="FF0000"/>
                </a:solidFill>
              </a:rPr>
              <a:t>如阿勒泰地区财政应收转贷款</a:t>
            </a:r>
            <a:r>
              <a:rPr lang="en-US" altLang="zh-CN" dirty="0" smtClean="0">
                <a:solidFill>
                  <a:srgbClr val="FF0000"/>
                </a:solidFill>
              </a:rPr>
              <a:t>—</a:t>
            </a:r>
            <a:r>
              <a:rPr lang="zh-CN" altLang="en-US" dirty="0" smtClean="0">
                <a:solidFill>
                  <a:srgbClr val="FF0000"/>
                </a:solidFill>
              </a:rPr>
              <a:t>福海县与福海县财政应付转贷款抵消；</a:t>
            </a:r>
          </a:p>
          <a:p>
            <a:pPr marL="0" indent="0">
              <a:buNone/>
            </a:pPr>
            <a:r>
              <a:rPr lang="zh-CN" altLang="en-US" dirty="0" smtClean="0"/>
              <a:t>    ③上下级政府财政之间发生的地方政府债券转贷款和主权外债转贷款利息。</a:t>
            </a:r>
            <a:r>
              <a:rPr lang="zh-CN" altLang="en-US" dirty="0" smtClean="0">
                <a:solidFill>
                  <a:srgbClr val="FF0000"/>
                </a:solidFill>
              </a:rPr>
              <a:t>如</a:t>
            </a:r>
            <a:r>
              <a:rPr lang="zh-CN" altLang="en-US" dirty="0" smtClean="0">
                <a:solidFill>
                  <a:srgbClr val="FF0000"/>
                </a:solidFill>
              </a:rPr>
              <a:t>阿勒泰</a:t>
            </a:r>
            <a:r>
              <a:rPr lang="zh-CN" altLang="en-US" dirty="0" smtClean="0">
                <a:solidFill>
                  <a:srgbClr val="FF0000"/>
                </a:solidFill>
              </a:rPr>
              <a:t>地区财政应收</a:t>
            </a:r>
            <a:r>
              <a:rPr lang="zh-CN" altLang="en-US" dirty="0" smtClean="0">
                <a:solidFill>
                  <a:srgbClr val="FF0000"/>
                </a:solidFill>
              </a:rPr>
              <a:t>利息</a:t>
            </a:r>
            <a:r>
              <a:rPr lang="en-US" altLang="zh-CN" dirty="0" smtClean="0">
                <a:solidFill>
                  <a:srgbClr val="FF0000"/>
                </a:solidFill>
              </a:rPr>
              <a:t>—</a:t>
            </a:r>
            <a:r>
              <a:rPr lang="zh-CN" altLang="en-US" dirty="0" smtClean="0">
                <a:solidFill>
                  <a:srgbClr val="FF0000"/>
                </a:solidFill>
              </a:rPr>
              <a:t>福海县</a:t>
            </a:r>
            <a:r>
              <a:rPr lang="zh-CN" altLang="en-US" dirty="0" smtClean="0">
                <a:solidFill>
                  <a:srgbClr val="FF0000"/>
                </a:solidFill>
              </a:rPr>
              <a:t>与福海县财政应付利息抵消；</a:t>
            </a:r>
            <a:endParaRPr lang="zh-CN" altLang="en-US" dirty="0"/>
          </a:p>
        </p:txBody>
      </p:sp>
      <p:pic>
        <p:nvPicPr>
          <p:cNvPr id="4" name="图片 3">
            <a:extLst>
              <a:ext uri="{FF2B5EF4-FFF2-40B4-BE49-F238E27FC236}">
                <a16:creationId xmlns:a16="http://schemas.microsoft.com/office/drawing/2014/main" xmlns="" id="{912CC58B-EE48-42DE-8921-A899E3B81942}"/>
              </a:ext>
            </a:extLst>
          </p:cNvPr>
          <p:cNvPicPr>
            <a:picLocks noChangeAspect="1"/>
          </p:cNvPicPr>
          <p:nvPr/>
        </p:nvPicPr>
        <p:blipFill>
          <a:blip r:embed="rId2" cstate="print"/>
          <a:stretch>
            <a:fillRect/>
          </a:stretch>
        </p:blipFill>
        <p:spPr>
          <a:xfrm>
            <a:off x="0" y="1"/>
            <a:ext cx="1209040" cy="11017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ym typeface="+mn-ea"/>
              </a:rPr>
              <a:t>地方政府综合财务报告合并</a:t>
            </a:r>
            <a:endParaRPr lang="zh-CN" altLang="en-US" dirty="0"/>
          </a:p>
        </p:txBody>
      </p:sp>
      <p:sp>
        <p:nvSpPr>
          <p:cNvPr id="3" name="内容占位符 2"/>
          <p:cNvSpPr>
            <a:spLocks noGrp="1"/>
          </p:cNvSpPr>
          <p:nvPr>
            <p:ph idx="1"/>
          </p:nvPr>
        </p:nvSpPr>
        <p:spPr/>
        <p:txBody>
          <a:bodyPr>
            <a:normAutofit/>
          </a:bodyPr>
          <a:lstStyle/>
          <a:p>
            <a:pPr marL="0" indent="0">
              <a:buNone/>
            </a:pPr>
            <a:r>
              <a:rPr lang="zh-CN" altLang="en-US" dirty="0" smtClean="0"/>
              <a:t>     ④上下级政府财政之间发生的补助收支和上解收支。</a:t>
            </a:r>
            <a:r>
              <a:rPr lang="zh-CN" altLang="en-US" dirty="0" smtClean="0">
                <a:solidFill>
                  <a:srgbClr val="FF0000"/>
                </a:solidFill>
              </a:rPr>
              <a:t>如阿勒泰地区财政与各县财政间的补助收支和上解收支。</a:t>
            </a:r>
          </a:p>
          <a:p>
            <a:pPr marL="0" indent="0">
              <a:buNone/>
            </a:pPr>
            <a:r>
              <a:rPr lang="zh-CN" altLang="en-US" dirty="0" smtClean="0"/>
              <a:t>   </a:t>
            </a:r>
            <a:r>
              <a:rPr lang="en-US" altLang="zh-CN" dirty="0" smtClean="0"/>
              <a:t> </a:t>
            </a:r>
            <a:r>
              <a:rPr lang="zh-CN" altLang="en-US" dirty="0" smtClean="0"/>
              <a:t>⑤不同政府财政之间发生的援助收支。</a:t>
            </a:r>
          </a:p>
          <a:p>
            <a:pPr marL="0" indent="0">
              <a:buNone/>
            </a:pPr>
            <a:r>
              <a:rPr lang="zh-CN" altLang="en-US" dirty="0" smtClean="0"/>
              <a:t>    （</a:t>
            </a:r>
            <a:r>
              <a:rPr lang="en-US" altLang="zh-CN" dirty="0" smtClean="0"/>
              <a:t>2</a:t>
            </a:r>
            <a:r>
              <a:rPr lang="zh-CN" altLang="en-US" dirty="0" smtClean="0"/>
              <a:t>）政府部门与非同级政府财政之间发生的经济业务或事项。包括政府部门中来自于非同级财政的拨款，应经确认后抵销。</a:t>
            </a:r>
            <a:endParaRPr lang="en-US" altLang="zh-CN" dirty="0" smtClean="0"/>
          </a:p>
          <a:p>
            <a:pPr marL="0" indent="0">
              <a:buNone/>
            </a:pPr>
            <a:r>
              <a:rPr lang="en-US" altLang="zh-CN" dirty="0" smtClean="0"/>
              <a:t>    </a:t>
            </a:r>
            <a:r>
              <a:rPr lang="zh-CN" altLang="en-US" dirty="0" smtClean="0"/>
              <a:t>（</a:t>
            </a:r>
            <a:r>
              <a:rPr lang="en-US" altLang="zh-CN" dirty="0" smtClean="0"/>
              <a:t>3</a:t>
            </a:r>
            <a:r>
              <a:rPr lang="zh-CN" altLang="en-US" dirty="0" smtClean="0"/>
              <a:t>）非同级政府部门之间发生的债权债务、收入费用事项。</a:t>
            </a:r>
            <a:endParaRPr lang="en-US" altLang="zh-CN" dirty="0" smtClean="0"/>
          </a:p>
        </p:txBody>
      </p:sp>
      <p:pic>
        <p:nvPicPr>
          <p:cNvPr id="4" name="图片 3">
            <a:extLst>
              <a:ext uri="{FF2B5EF4-FFF2-40B4-BE49-F238E27FC236}">
                <a16:creationId xmlns:a16="http://schemas.microsoft.com/office/drawing/2014/main" xmlns="" id="{912CC58B-EE48-42DE-8921-A899E3B81942}"/>
              </a:ext>
            </a:extLst>
          </p:cNvPr>
          <p:cNvPicPr>
            <a:picLocks noChangeAspect="1"/>
          </p:cNvPicPr>
          <p:nvPr/>
        </p:nvPicPr>
        <p:blipFill>
          <a:blip r:embed="rId2" cstate="print"/>
          <a:stretch>
            <a:fillRect/>
          </a:stretch>
        </p:blipFill>
        <p:spPr>
          <a:xfrm>
            <a:off x="0" y="1"/>
            <a:ext cx="1209040" cy="11017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ym typeface="+mn-ea"/>
              </a:rPr>
              <a:t>地方政府综合财务报告合并</a:t>
            </a:r>
            <a:endParaRPr lang="zh-CN" altLang="en-US" dirty="0"/>
          </a:p>
        </p:txBody>
      </p:sp>
      <p:sp>
        <p:nvSpPr>
          <p:cNvPr id="3" name="内容占位符 2"/>
          <p:cNvSpPr>
            <a:spLocks noGrp="1"/>
          </p:cNvSpPr>
          <p:nvPr>
            <p:ph idx="1"/>
          </p:nvPr>
        </p:nvSpPr>
        <p:spPr/>
        <p:txBody>
          <a:bodyPr/>
          <a:lstStyle/>
          <a:p>
            <a:pPr marL="0" indent="0">
              <a:buNone/>
            </a:pPr>
            <a:r>
              <a:rPr lang="zh-CN" altLang="en-US" dirty="0" smtClean="0"/>
              <a:t>（三）编制指南</a:t>
            </a:r>
            <a:endParaRPr lang="en-US" altLang="zh-CN" dirty="0" smtClean="0"/>
          </a:p>
          <a:p>
            <a:pPr marL="0" indent="0">
              <a:buNone/>
            </a:pPr>
            <a:r>
              <a:rPr lang="en-US" altLang="zh-CN" dirty="0" smtClean="0"/>
              <a:t>    </a:t>
            </a:r>
            <a:r>
              <a:rPr lang="zh-CN" altLang="en-US" dirty="0" smtClean="0"/>
              <a:t>《地方政府综合财务报告合并编制操作指南（试行）》（财库</a:t>
            </a:r>
            <a:r>
              <a:rPr lang="en-US" altLang="zh-CN" dirty="0" smtClean="0"/>
              <a:t>[2018]66</a:t>
            </a:r>
            <a:r>
              <a:rPr lang="zh-CN" altLang="en-US" dirty="0" smtClean="0"/>
              <a:t>号）</a:t>
            </a:r>
          </a:p>
          <a:p>
            <a:pPr marL="0" indent="0">
              <a:buNone/>
            </a:pPr>
            <a:r>
              <a:rPr lang="zh-CN" altLang="en-US" dirty="0" smtClean="0">
                <a:sym typeface="+mn-ea"/>
              </a:rPr>
              <a:t>    《</a:t>
            </a:r>
            <a:r>
              <a:rPr lang="zh-CN" altLang="en-US" dirty="0" smtClean="0"/>
              <a:t>地方政府综合财务报告合并编制操作指南（试行）</a:t>
            </a:r>
            <a:r>
              <a:rPr lang="zh-CN" altLang="en-US" dirty="0" smtClean="0">
                <a:sym typeface="+mn-ea"/>
              </a:rPr>
              <a:t>》具体规定了</a:t>
            </a:r>
            <a:r>
              <a:rPr lang="en-US" altLang="zh-CN" dirty="0" smtClean="0">
                <a:sym typeface="+mn-ea"/>
              </a:rPr>
              <a:t>“</a:t>
            </a:r>
            <a:r>
              <a:rPr lang="zh-CN" altLang="en-US" dirty="0" smtClean="0">
                <a:sym typeface="+mn-ea"/>
              </a:rPr>
              <a:t>编制主体、编制基础、行政区政府综合财务报告主要内容、行政区政府综合会计报表项目、行政区政府综合会计报表编制</a:t>
            </a:r>
            <a:r>
              <a:rPr lang="en-US" altLang="zh-CN" dirty="0" smtClean="0">
                <a:sym typeface="+mn-ea"/>
              </a:rPr>
              <a:t>”</a:t>
            </a:r>
            <a:r>
              <a:rPr lang="zh-CN" altLang="en-US" dirty="0" smtClean="0">
                <a:sym typeface="+mn-ea"/>
              </a:rPr>
              <a:t>等内容。</a:t>
            </a:r>
            <a:endParaRPr lang="zh-CN" altLang="en-US" dirty="0"/>
          </a:p>
        </p:txBody>
      </p:sp>
      <p:pic>
        <p:nvPicPr>
          <p:cNvPr id="4" name="图片 3">
            <a:extLst>
              <a:ext uri="{FF2B5EF4-FFF2-40B4-BE49-F238E27FC236}">
                <a16:creationId xmlns:a16="http://schemas.microsoft.com/office/drawing/2014/main" xmlns="" id="{912CC58B-EE48-42DE-8921-A899E3B81942}"/>
              </a:ext>
            </a:extLst>
          </p:cNvPr>
          <p:cNvPicPr>
            <a:picLocks noChangeAspect="1"/>
          </p:cNvPicPr>
          <p:nvPr/>
        </p:nvPicPr>
        <p:blipFill>
          <a:blip r:embed="rId2" cstate="print"/>
          <a:stretch>
            <a:fillRect/>
          </a:stretch>
        </p:blipFill>
        <p:spPr>
          <a:xfrm>
            <a:off x="0" y="1"/>
            <a:ext cx="1209040" cy="11017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ym typeface="+mn-ea"/>
              </a:rPr>
              <a:t>地方政府综合财务报告合并</a:t>
            </a:r>
            <a:endParaRPr lang="zh-CN" altLang="en-US" dirty="0"/>
          </a:p>
        </p:txBody>
      </p:sp>
      <p:sp>
        <p:nvSpPr>
          <p:cNvPr id="3" name="内容占位符 2"/>
          <p:cNvSpPr>
            <a:spLocks noGrp="1"/>
          </p:cNvSpPr>
          <p:nvPr>
            <p:ph idx="1"/>
          </p:nvPr>
        </p:nvSpPr>
        <p:spPr/>
        <p:txBody>
          <a:bodyPr>
            <a:normAutofit fontScale="55000" lnSpcReduction="20000"/>
          </a:bodyPr>
          <a:lstStyle/>
          <a:p>
            <a:r>
              <a:rPr lang="zh-CN" altLang="en-US" dirty="0" smtClean="0"/>
              <a:t>（四）实际编制中存在的问题</a:t>
            </a:r>
            <a:endParaRPr lang="en-US" altLang="zh-CN" dirty="0" smtClean="0"/>
          </a:p>
          <a:p>
            <a:r>
              <a:rPr lang="zh-CN" altLang="en-US" dirty="0" smtClean="0"/>
              <a:t>（</a:t>
            </a:r>
            <a:r>
              <a:rPr lang="en-US" altLang="zh-CN" dirty="0" smtClean="0"/>
              <a:t>1</a:t>
            </a:r>
            <a:r>
              <a:rPr lang="zh-CN" altLang="en-US" dirty="0" smtClean="0"/>
              <a:t>）地方政府债券转贷款和主权外债转贷款本金、利息存在上下级政府披露信息不一致的情况，抵消困难。</a:t>
            </a:r>
            <a:endParaRPr lang="en-US" altLang="zh-CN" dirty="0" smtClean="0"/>
          </a:p>
          <a:p>
            <a:r>
              <a:rPr lang="zh-CN" altLang="en-US" dirty="0" smtClean="0"/>
              <a:t>建议：财政部门编报前先进行准备工作，组织下级财政部门进行数据核对工作，确认数据金额，年限一致后，再填列政府综合财务报告相关数据信息，避免重复退回，增加编报工作量。</a:t>
            </a:r>
            <a:endParaRPr lang="en-US" altLang="zh-CN" dirty="0" smtClean="0"/>
          </a:p>
          <a:p>
            <a:r>
              <a:rPr lang="zh-CN" altLang="en-US" dirty="0" smtClean="0"/>
              <a:t>（</a:t>
            </a:r>
            <a:r>
              <a:rPr lang="en-US" altLang="zh-CN" dirty="0" smtClean="0"/>
              <a:t>2</a:t>
            </a:r>
            <a:r>
              <a:rPr lang="zh-CN" altLang="en-US" dirty="0" smtClean="0"/>
              <a:t>）其他费用占费用比例过大</a:t>
            </a:r>
            <a:endParaRPr lang="en-US" altLang="zh-CN" dirty="0" smtClean="0"/>
          </a:p>
          <a:p>
            <a:r>
              <a:rPr lang="zh-CN" altLang="en-US" dirty="0" smtClean="0"/>
              <a:t> 问题：地方政府综合财务报告中其他费用占费用比例过大，超过</a:t>
            </a:r>
            <a:r>
              <a:rPr lang="en-US" altLang="zh-CN" dirty="0" smtClean="0"/>
              <a:t>5%</a:t>
            </a:r>
            <a:r>
              <a:rPr lang="zh-CN" altLang="en-US" dirty="0" smtClean="0"/>
              <a:t>的部分需要进行解释说明，但解释内容有不应在其他费用中列示的费用（比如财政直接支出分析调整填入经济分类费用中的未调入各项费用）。</a:t>
            </a:r>
            <a:endParaRPr lang="en-US" altLang="zh-CN" dirty="0" smtClean="0"/>
          </a:p>
          <a:p>
            <a:r>
              <a:rPr lang="zh-CN" altLang="en-US" dirty="0" smtClean="0"/>
              <a:t>     建议：各政府财政部门应做好充分的前期数据准备核对工作，严格按照</a:t>
            </a:r>
            <a:r>
              <a:rPr lang="en-US" altLang="zh-CN" dirty="0" smtClean="0"/>
              <a:t>《</a:t>
            </a:r>
            <a:r>
              <a:rPr lang="zh-CN" altLang="en-US" dirty="0" smtClean="0"/>
              <a:t>政府综合财务报告编制操作指南（试行）</a:t>
            </a:r>
            <a:r>
              <a:rPr lang="en-US" altLang="zh-CN" dirty="0" smtClean="0"/>
              <a:t>》</a:t>
            </a:r>
            <a:r>
              <a:rPr lang="zh-CN" altLang="en-US" dirty="0" smtClean="0"/>
              <a:t>中的规定，调整抵消相关收入费用数据，避免未调整费用全部计入其他费用，导致费用数据不准确，无法真实的反映地方政府的收入费用数据。</a:t>
            </a:r>
            <a:endParaRPr lang="en-US" altLang="zh-CN" dirty="0" smtClean="0"/>
          </a:p>
          <a:p>
            <a:r>
              <a:rPr lang="zh-CN" altLang="en-US" dirty="0" smtClean="0"/>
              <a:t>（</a:t>
            </a:r>
            <a:r>
              <a:rPr lang="en-US" altLang="zh-CN" dirty="0" smtClean="0"/>
              <a:t>3</a:t>
            </a:r>
            <a:r>
              <a:rPr lang="zh-CN" altLang="en-US" dirty="0" smtClean="0"/>
              <a:t>）政府财政经济分析和政府财政财务管理情况 披露内容不全面</a:t>
            </a:r>
            <a:endParaRPr lang="en-US" altLang="zh-CN" dirty="0" smtClean="0"/>
          </a:p>
          <a:p>
            <a:r>
              <a:rPr lang="zh-CN" altLang="en-US" dirty="0" smtClean="0"/>
              <a:t>        问题：部分政府综合财务报告存在政府财政经济分析和政府财政财务管理情况 披露内容文不对题的情况，标题和内容不符或者披露不全，未做分析等。</a:t>
            </a:r>
            <a:endParaRPr lang="en-US" altLang="zh-CN" dirty="0" smtClean="0"/>
          </a:p>
          <a:p>
            <a:r>
              <a:rPr lang="zh-CN" altLang="en-US" dirty="0" smtClean="0"/>
              <a:t>        建议：各级政府财政部门按照</a:t>
            </a:r>
            <a:r>
              <a:rPr lang="en-US" altLang="zh-CN" dirty="0" smtClean="0"/>
              <a:t>《</a:t>
            </a:r>
            <a:r>
              <a:rPr lang="zh-CN" altLang="en-US" dirty="0" smtClean="0"/>
              <a:t>政府综合财务报告编制操作指南（试行）</a:t>
            </a:r>
            <a:r>
              <a:rPr lang="en-US" altLang="zh-CN" dirty="0" smtClean="0"/>
              <a:t>》</a:t>
            </a:r>
            <a:r>
              <a:rPr lang="zh-CN" altLang="en-US" dirty="0" smtClean="0"/>
              <a:t>第五章 政府财政经济分析 和第六章 政府财政财务管理情况 要求全面详细进行政府财政经济分析和披露 政府财政财务管理情况 。</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a:extLst>
              <a:ext uri="{FF2B5EF4-FFF2-40B4-BE49-F238E27FC236}">
                <a16:creationId xmlns:a16="http://schemas.microsoft.com/office/drawing/2014/main" xmlns="" id="{6C6FBD1D-6D08-45BB-9450-8554C56B74B5}"/>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335589" y="1616646"/>
            <a:ext cx="7520827" cy="1606029"/>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5" name="Picture 15">
            <a:extLst>
              <a:ext uri="{FF2B5EF4-FFF2-40B4-BE49-F238E27FC236}">
                <a16:creationId xmlns:a16="http://schemas.microsoft.com/office/drawing/2014/main" xmlns="" id="{A9E4D7FB-259C-4609-AA4C-9DCD614130C0}"/>
              </a:ext>
            </a:extLst>
          </p:cNvPr>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4820969" y="3222667"/>
            <a:ext cx="2550071" cy="249930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6804552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驰远天合集团PPT模板-2019071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驰远天合集团PPT模板.potx" id="{A0C19124-69CA-40D2-B4A6-BE2B0E0986E1}" vid="{3A6EBC79-5088-40CA-9AA2-BBB1C5022A6A}"/>
    </a:ext>
  </a:extLst>
</a:theme>
</file>

<file path=ppt/theme/theme2.xml><?xml version="1.0" encoding="utf-8"?>
<a:theme xmlns:a="http://schemas.openxmlformats.org/drawingml/2006/main" name="2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驰远天合集团PPT模板-20190711</Template>
  <TotalTime>1781</TotalTime>
  <Words>970</Words>
  <Application>Microsoft Office PowerPoint</Application>
  <PresentationFormat>自定义</PresentationFormat>
  <Paragraphs>51</Paragraphs>
  <Slides>8</Slides>
  <Notes>2</Notes>
  <HiddenSlides>0</HiddenSlides>
  <MMClips>0</MMClips>
  <ScaleCrop>false</ScaleCrop>
  <HeadingPairs>
    <vt:vector size="4" baseType="variant">
      <vt:variant>
        <vt:lpstr>主题</vt:lpstr>
      </vt:variant>
      <vt:variant>
        <vt:i4>2</vt:i4>
      </vt:variant>
      <vt:variant>
        <vt:lpstr>幻灯片标题</vt:lpstr>
      </vt:variant>
      <vt:variant>
        <vt:i4>8</vt:i4>
      </vt:variant>
    </vt:vector>
  </HeadingPairs>
  <TitlesOfParts>
    <vt:vector size="10" baseType="lpstr">
      <vt:lpstr>驰远天合集团PPT模板-20190711</vt:lpstr>
      <vt:lpstr>2_Office 主题​​</vt:lpstr>
      <vt:lpstr>幻灯片 1</vt:lpstr>
      <vt:lpstr>目录</vt:lpstr>
      <vt:lpstr>地方政府综合财务报告合并</vt:lpstr>
      <vt:lpstr>地方政府综合财务报告合并</vt:lpstr>
      <vt:lpstr>地方政府综合财务报告合并</vt:lpstr>
      <vt:lpstr>地方政府综合财务报告合并</vt:lpstr>
      <vt:lpstr>地方政府综合财务报告合并</vt:lpstr>
      <vt:lpstr>幻灯片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池晓玉</dc:creator>
  <cp:lastModifiedBy>池晓玉</cp:lastModifiedBy>
  <cp:revision>20</cp:revision>
  <dcterms:created xsi:type="dcterms:W3CDTF">2020-05-22T03:49:03Z</dcterms:created>
  <dcterms:modified xsi:type="dcterms:W3CDTF">2020-05-26T10:21:34Z</dcterms:modified>
</cp:coreProperties>
</file>